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notesMasterIdLst>
    <p:notesMasterId r:id="rId17"/>
  </p:notesMasterIdLst>
  <p:sldIdLst>
    <p:sldId id="265" r:id="rId2"/>
    <p:sldId id="267" r:id="rId3"/>
    <p:sldId id="286" r:id="rId4"/>
    <p:sldId id="275" r:id="rId5"/>
    <p:sldId id="296" r:id="rId6"/>
    <p:sldId id="287" r:id="rId7"/>
    <p:sldId id="295" r:id="rId8"/>
    <p:sldId id="289" r:id="rId9"/>
    <p:sldId id="297" r:id="rId10"/>
    <p:sldId id="292" r:id="rId11"/>
    <p:sldId id="293" r:id="rId12"/>
    <p:sldId id="299" r:id="rId13"/>
    <p:sldId id="282" r:id="rId14"/>
    <p:sldId id="268" r:id="rId15"/>
    <p:sldId id="298" r:id="rId16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Calibri Light" panose="020F0302020204030204" pitchFamily="34" charset="0"/>
      <p:regular r:id="rId23"/>
      <p:italic r:id="rId2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83" d="100"/>
          <a:sy n="83" d="100"/>
        </p:scale>
        <p:origin x="121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D6FF0-9FDE-4403-ADAB-CAB6EF3F9515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C90807-3536-46E7-AC0D-12287198F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550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90807-3536-46E7-AC0D-12287198FAF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569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A0726D-FE60-46B3-ADA7-C991541BBD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C5AC0B7-C297-46D7-94D7-721AC242BF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2A05A0-25AC-49E7-B898-68A0F1D99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FFFF69-3277-41C3-856F-25565AC32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7836F9-56F4-4E53-B22B-9BF0E20C2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534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992118-7596-4224-BCFB-402A021D3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DACF73-7B45-44F3-A4B6-BD24E226FB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E8F15D-9414-47FC-A5DC-284904348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3F3B6D-38A3-4D4B-AF88-F0AC5E8C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0BDA0E-D89D-4633-B7C1-DF33AADAC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730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22FC95A-9479-4003-B49F-925B6B090A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CCC9C9D-6CD9-401F-BE58-AE75DEC49E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BD6AA2-60B4-4B13-880A-0D45FEAC4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16A17F-CF84-48DA-80FB-99D4877CF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CFE84B-2ABC-4859-BA44-E47F3D8B7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975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3B405C-72BA-43A1-8862-41A78375A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F79FFB-61C9-4829-AAC8-0516F92F84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E81826-B837-4598-8A23-F7E730820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412F42-48C1-4294-8212-55F046CA7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499684-CE6F-4557-8660-3DBA398D5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918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20B9ED-C114-4DE6-B78A-CA7A0138D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013110-119D-4933-BCFD-94558FDDB0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D6BCC6-E0D8-41DD-8C6F-A87219664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77BE76-4EC2-4A28-9253-DE02BDB88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CD0F40-E893-4612-8E02-A2A27A72E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024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820166-89F1-4ACD-8441-5BA8528D0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DA73D9-1F38-4BF5-9AC4-A171F5A258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A3DBC01-392E-4BA5-85E6-D3AB3A49A4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A6DAC55-9973-48EB-9DFE-88D02675D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A47A7A0-4B4B-4C77-94F6-6D3EF5224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D7CB870-6F25-455E-8BFB-77A3B2EA5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56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7C5BFD-3BC6-4007-BE44-B4B060C3D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2C2A993-715A-41E6-BAEA-4C415422B4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2D06937-388A-4085-8D6C-28F42ABDAD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B32A475-6D90-44FB-A615-A4633F6999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425EA40-728E-4D8A-9871-E2D4E73D42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B377AB0-0CAB-4DF1-A0E4-799B28E62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31FA97A-9EB1-4472-8DA0-398DFAED5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9EF6E6A-C8B4-4CEF-A664-87D68E226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412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B69471-4EA5-4CF3-A53F-C26571941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E45E36F-2324-4463-955A-E3B05349B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271ECC1-6115-4254-9AA0-4447E00A5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852697E-AFCB-48B6-83D1-7364F6AA4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268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BA98DB4-A960-4EFC-BD3E-D42645E14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7EFBFDA-DC03-4E20-9046-1D6A6A8FA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B53B7F9-66A2-45AF-8EB5-C742BDDC7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245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A83373-2542-4FD5-8CDB-E3101ECB6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0C7FF5-BEEE-40BA-A034-DF39DE58E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80C7455-2C18-42CB-B091-415C01CA4B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B30D310-069C-4C10-A428-0057938E5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9826F38-999E-4183-8E67-E9C45EFD5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575CFC2-66BE-4F77-9120-AADD07E7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454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54AFD2-EF71-4CFB-9D6E-2B66B7F7B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7B275B2-E693-4001-AE0C-8E66EC4994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35A7B12-6DFC-4EBF-8860-B8CB044399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31950C9-90FF-49A2-8031-CD9A71A8E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D1E1965-8BD9-4DE6-BADA-D15B57C21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482DC66-9420-4051-AD56-67852C4DC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960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9C0414-1890-4C77-8F8A-0C61ABFD6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AA6B81C-9680-45F9-BCB5-A4AF9323DF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245151B-3F67-45E8-A430-A0821B336E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DE7AF-B11A-414F-ADE0-C5862AEB8DB2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3D8A36-FDB5-4F36-AD82-B46E16D53B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111341-E480-4665-948D-4D54037F15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6008E-FFD8-42E0-B89B-E5B464D223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370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9632" y="360815"/>
            <a:ext cx="7427168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dirty="0">
                <a:solidFill>
                  <a:srgbClr val="660066"/>
                </a:solidFill>
                <a:latin typeface="Arial Black" pitchFamily="34" charset="0"/>
              </a:rPr>
              <a:t>24   </a:t>
            </a:r>
            <a:r>
              <a:rPr lang="ru-RU" altLang="ru-RU" sz="3600" dirty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altLang="ru-RU" sz="3600" dirty="0">
                <a:solidFill>
                  <a:srgbClr val="660066"/>
                </a:solidFill>
                <a:latin typeface="Arial Black" pitchFamily="34" charset="0"/>
              </a:rPr>
              <a:t>кт</a:t>
            </a:r>
            <a:r>
              <a:rPr lang="ru-RU" altLang="ru-RU" sz="3600" dirty="0">
                <a:solidFill>
                  <a:srgbClr val="FF0000"/>
                </a:solidFill>
                <a:latin typeface="Arial Black" pitchFamily="34" charset="0"/>
              </a:rPr>
              <a:t>я</a:t>
            </a:r>
            <a:r>
              <a:rPr lang="ru-RU" altLang="ru-RU" sz="3600" dirty="0">
                <a:solidFill>
                  <a:srgbClr val="660066"/>
                </a:solidFill>
                <a:latin typeface="Arial Black" pitchFamily="34" charset="0"/>
              </a:rPr>
              <a:t>бря.</a:t>
            </a:r>
            <a:br>
              <a:rPr lang="ru-RU" altLang="ru-RU" sz="3600" dirty="0">
                <a:solidFill>
                  <a:srgbClr val="660066"/>
                </a:solidFill>
                <a:latin typeface="Arial Black" pitchFamily="34" charset="0"/>
              </a:rPr>
            </a:br>
            <a:r>
              <a:rPr lang="ru-RU" altLang="ru-RU" sz="3600" dirty="0">
                <a:solidFill>
                  <a:srgbClr val="660066"/>
                </a:solidFill>
                <a:latin typeface="Arial Black" pitchFamily="34" charset="0"/>
              </a:rPr>
              <a:t>Кла</a:t>
            </a:r>
            <a:r>
              <a:rPr lang="ru-RU" altLang="ru-RU" sz="3600" dirty="0">
                <a:solidFill>
                  <a:srgbClr val="FF0000"/>
                </a:solidFill>
                <a:latin typeface="Arial Black" pitchFamily="34" charset="0"/>
              </a:rPr>
              <a:t>сс</a:t>
            </a:r>
            <a:r>
              <a:rPr lang="ru-RU" altLang="ru-RU" sz="3600" dirty="0">
                <a:solidFill>
                  <a:srgbClr val="660066"/>
                </a:solidFill>
                <a:latin typeface="Arial Black" pitchFamily="34" charset="0"/>
              </a:rPr>
              <a:t>ная  р</a:t>
            </a:r>
            <a:r>
              <a:rPr lang="ru-RU" altLang="ru-RU" sz="3600" dirty="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altLang="ru-RU" sz="3600" dirty="0">
                <a:solidFill>
                  <a:srgbClr val="660066"/>
                </a:solidFill>
                <a:latin typeface="Arial Black" pitchFamily="34" charset="0"/>
              </a:rPr>
              <a:t>бота.</a:t>
            </a:r>
            <a:br>
              <a:rPr lang="en-US" altLang="ru-RU" sz="4000" dirty="0">
                <a:solidFill>
                  <a:srgbClr val="660066"/>
                </a:solidFill>
                <a:latin typeface="Arial Black" pitchFamily="34" charset="0"/>
              </a:rPr>
            </a:br>
            <a:endParaRPr lang="ru-RU" sz="4000" dirty="0">
              <a:solidFill>
                <a:srgbClr val="660066"/>
              </a:solidFill>
            </a:endParaRPr>
          </a:p>
        </p:txBody>
      </p:sp>
      <p:pic>
        <p:nvPicPr>
          <p:cNvPr id="6" name="Picture 4" descr="C:\Documents and Settings\Лариса\Рабочий стол\Коллекция для  созд  презентаций\правильно  сижу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" r="53318" b="5321"/>
          <a:stretch/>
        </p:blipFill>
        <p:spPr bwMode="auto">
          <a:xfrm>
            <a:off x="5148064" y="2076044"/>
            <a:ext cx="2364193" cy="2622083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C:\Documents and Settings\Лариса\Рабочий стол\Коллекция для  созд  презентаций\правильно  сижу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91"/>
          <a:stretch/>
        </p:blipFill>
        <p:spPr bwMode="auto">
          <a:xfrm>
            <a:off x="1835694" y="2060848"/>
            <a:ext cx="2488125" cy="2652477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2752404" y="5157192"/>
            <a:ext cx="4759853" cy="9144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altLang="ru-RU" sz="3200" kern="0" dirty="0">
                <a:solidFill>
                  <a:srgbClr val="FF0000"/>
                </a:solidFill>
                <a:latin typeface="Arial Black" pitchFamily="34" charset="0"/>
              </a:rPr>
              <a:t>Сижу  правильно, </a:t>
            </a:r>
          </a:p>
          <a:p>
            <a:pPr algn="ctr">
              <a:defRPr/>
            </a:pPr>
            <a:r>
              <a:rPr lang="ru-RU" altLang="ru-RU" sz="3200" kern="0" dirty="0">
                <a:solidFill>
                  <a:srgbClr val="FF0000"/>
                </a:solidFill>
                <a:latin typeface="Arial Black" pitchFamily="34" charset="0"/>
              </a:rPr>
              <a:t>пишу  красиво!</a:t>
            </a:r>
            <a:endParaRPr lang="ru-RU" altLang="ru-RU" sz="3200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7523" y="476671"/>
            <a:ext cx="7283152" cy="706090"/>
          </a:xfrm>
        </p:spPr>
        <p:txBody>
          <a:bodyPr/>
          <a:lstStyle/>
          <a:p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Делаем  выводы!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268761"/>
            <a:ext cx="7740352" cy="165618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800" dirty="0">
                <a:solidFill>
                  <a:srgbClr val="660066"/>
                </a:solidFill>
                <a:latin typeface="Arial Black" pitchFamily="34" charset="0"/>
              </a:rPr>
              <a:t>Какая  часть  слова  окончание:  изменяемая  или  неизменяемая?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>
                <a:solidFill>
                  <a:srgbClr val="660066"/>
                </a:solidFill>
                <a:latin typeface="Arial Black" pitchFamily="34" charset="0"/>
              </a:rPr>
              <a:t>Для  чего  служит  окончание?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114" y="4497025"/>
            <a:ext cx="1953296" cy="2366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596336" y="476671"/>
            <a:ext cx="864096" cy="73871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747" y="493737"/>
            <a:ext cx="586928" cy="7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5470403" y="577688"/>
            <a:ext cx="1368152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altLang="ru-RU" sz="2800" kern="0" dirty="0">
                <a:solidFill>
                  <a:srgbClr val="660066"/>
                </a:solidFill>
                <a:latin typeface="Arial Black" pitchFamily="34" charset="0"/>
              </a:rPr>
              <a:t>с. 80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3017" y="2980450"/>
            <a:ext cx="6984776" cy="254894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altLang="ru-RU" sz="2800" kern="0" dirty="0">
                <a:solidFill>
                  <a:srgbClr val="FF0000"/>
                </a:solidFill>
                <a:latin typeface="Arial Black" pitchFamily="34" charset="0"/>
              </a:rPr>
              <a:t> Окончание   </a:t>
            </a:r>
            <a:r>
              <a:rPr lang="ru-RU" altLang="ru-RU" sz="2800" kern="0" dirty="0">
                <a:solidFill>
                  <a:srgbClr val="660066"/>
                </a:solidFill>
                <a:latin typeface="Arial Black" pitchFamily="34" charset="0"/>
              </a:rPr>
              <a:t>- это</a:t>
            </a:r>
            <a:r>
              <a:rPr lang="ru-RU" sz="2800" dirty="0">
                <a:solidFill>
                  <a:srgbClr val="660066"/>
                </a:solidFill>
                <a:latin typeface="Arial Black" pitchFamily="34" charset="0"/>
              </a:rPr>
              <a:t>  изменяемая  значимая   часть  слова,  которая  образует  форму  слова  и  служит  для  связи  слов  в  словосочетании  и  предложении.</a:t>
            </a:r>
            <a:r>
              <a:rPr lang="ru-RU" altLang="ru-RU" sz="2800" kern="0" dirty="0">
                <a:solidFill>
                  <a:srgbClr val="660066"/>
                </a:solidFill>
                <a:latin typeface="Arial Black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683442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706090"/>
          </a:xfrm>
        </p:spPr>
        <p:txBody>
          <a:bodyPr/>
          <a:lstStyle/>
          <a:p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>«Мы -  редакторы!»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57" r="2568" b="67011"/>
          <a:stretch/>
        </p:blipFill>
        <p:spPr bwMode="auto">
          <a:xfrm>
            <a:off x="307975" y="1853384"/>
            <a:ext cx="8802098" cy="222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627784" y="1120690"/>
            <a:ext cx="3024336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altLang="ru-RU" sz="2800" kern="0" dirty="0">
                <a:solidFill>
                  <a:srgbClr val="660066"/>
                </a:solidFill>
                <a:latin typeface="Arial Black" pitchFamily="34" charset="0"/>
              </a:rPr>
              <a:t>с. 80 упр. 145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60" t="41502" r="1054" b="43067"/>
          <a:stretch/>
        </p:blipFill>
        <p:spPr bwMode="auto">
          <a:xfrm>
            <a:off x="460375" y="4282453"/>
            <a:ext cx="7108778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2" descr="https://i.pinimg.com/originals/4f/b4/03/4fb403e5a907b450bb7ea19111bdd60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6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083A876B-F94D-4F95-A089-EDE8F4EA95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363" r="45"/>
          <a:stretch/>
        </p:blipFill>
        <p:spPr bwMode="auto">
          <a:xfrm>
            <a:off x="-2340" y="1196752"/>
            <a:ext cx="9038835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5333F665-0090-490C-BFB4-30E52B3440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284984"/>
            <a:ext cx="3894710" cy="31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5862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355160" cy="778098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Подведём  итоги     работы!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268760"/>
            <a:ext cx="7283152" cy="208823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800" dirty="0">
                <a:solidFill>
                  <a:srgbClr val="660066"/>
                </a:solidFill>
                <a:latin typeface="Arial Black" pitchFamily="34" charset="0"/>
              </a:rPr>
              <a:t>С какой  частью     слова познакомились  на  уроке?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>
                <a:solidFill>
                  <a:srgbClr val="660066"/>
                </a:solidFill>
                <a:latin typeface="Arial Black" pitchFamily="34" charset="0"/>
              </a:rPr>
              <a:t>Что  узнали  об  окончании?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005064"/>
            <a:ext cx="1968500" cy="238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899592" y="3616015"/>
            <a:ext cx="7355160" cy="77809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Оцените  свою  работу!</a:t>
            </a:r>
            <a:br>
              <a:rPr lang="ru-RU" dirty="0"/>
            </a:b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814945" y="4951545"/>
            <a:ext cx="698683" cy="616463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Arial Black" pitchFamily="34" charset="0"/>
              </a:rPr>
              <a:t>?</a:t>
            </a:r>
          </a:p>
        </p:txBody>
      </p:sp>
      <p:sp>
        <p:nvSpPr>
          <p:cNvPr id="8" name="Овал 7"/>
          <p:cNvSpPr/>
          <p:nvPr/>
        </p:nvSpPr>
        <p:spPr>
          <a:xfrm>
            <a:off x="1763688" y="4256859"/>
            <a:ext cx="698683" cy="63894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Arial Black" pitchFamily="34" charset="0"/>
              </a:rPr>
              <a:t>!</a:t>
            </a: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56384" y="4273648"/>
            <a:ext cx="3641576" cy="64084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dirty="0">
                <a:solidFill>
                  <a:srgbClr val="660066"/>
                </a:solidFill>
                <a:latin typeface="Arial Black" pitchFamily="34" charset="0"/>
              </a:rPr>
              <a:t>Всё  понятно!</a:t>
            </a: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2774144" y="4951545"/>
            <a:ext cx="4390144" cy="64084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dirty="0">
                <a:solidFill>
                  <a:srgbClr val="660066"/>
                </a:solidFill>
                <a:latin typeface="Arial Black" pitchFamily="34" charset="0"/>
              </a:rPr>
              <a:t>Есть  затруднения!</a:t>
            </a:r>
          </a:p>
        </p:txBody>
      </p:sp>
    </p:spTree>
    <p:extLst>
      <p:ext uri="{BB962C8B-B14F-4D97-AF65-F5344CB8AC3E}">
        <p14:creationId xmlns:p14="http://schemas.microsoft.com/office/powerpoint/2010/main" val="460015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5670924" y="736000"/>
            <a:ext cx="3024336" cy="88914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altLang="ru-RU" sz="2800" kern="0" dirty="0">
                <a:solidFill>
                  <a:srgbClr val="660066"/>
                </a:solidFill>
                <a:latin typeface="Arial Black" pitchFamily="34" charset="0"/>
              </a:rPr>
              <a:t>с. 81 упр. 146</a:t>
            </a:r>
          </a:p>
          <a:p>
            <a:pPr algn="ctr">
              <a:defRPr/>
            </a:pPr>
            <a:r>
              <a:rPr lang="ru-RU" altLang="ru-RU" sz="2800" kern="0" dirty="0">
                <a:solidFill>
                  <a:srgbClr val="660066"/>
                </a:solidFill>
                <a:latin typeface="Arial Black" pitchFamily="34" charset="0"/>
              </a:rPr>
              <a:t>с. 80  знать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3511"/>
            <a:ext cx="3984258" cy="1894121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" b="123"/>
          <a:stretch/>
        </p:blipFill>
        <p:spPr bwMode="auto">
          <a:xfrm>
            <a:off x="899592" y="2708921"/>
            <a:ext cx="7181314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810" y="583374"/>
            <a:ext cx="761090" cy="938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15710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4D0B4E59-FFBF-466F-B8BF-5B55B54A42DD}"/>
              </a:ext>
            </a:extLst>
          </p:cNvPr>
          <p:cNvSpPr txBox="1">
            <a:spLocks/>
          </p:cNvSpPr>
          <p:nvPr/>
        </p:nvSpPr>
        <p:spPr>
          <a:xfrm>
            <a:off x="539552" y="2204864"/>
            <a:ext cx="7488832" cy="151216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Благодарю  за  работу!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2215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6728" y="2569468"/>
            <a:ext cx="5277272" cy="1143000"/>
          </a:xfrm>
        </p:spPr>
        <p:txBody>
          <a:bodyPr>
            <a:normAutofit fontScale="90000"/>
          </a:bodyPr>
          <a:lstStyle/>
          <a:p>
            <a:pPr marL="457200" indent="-457200" algn="l">
              <a:buFont typeface="Wingdings" pitchFamily="2" charset="2"/>
              <a:buChar char="Ø"/>
            </a:pPr>
            <a:r>
              <a:rPr lang="ru-RU" sz="2800" dirty="0">
                <a:solidFill>
                  <a:srgbClr val="660066"/>
                </a:solidFill>
                <a:latin typeface="Arial Black" pitchFamily="34" charset="0"/>
              </a:rPr>
              <a:t>Какая  часть  в  слове  самая  главная?       Что  вы  о  ней  знаете?                 </a:t>
            </a:r>
            <a:endParaRPr lang="ru-RU" sz="2800" dirty="0">
              <a:solidFill>
                <a:srgbClr val="660066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71800" y="1628800"/>
            <a:ext cx="4248472" cy="64807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altLang="ru-RU" sz="3600" kern="0" dirty="0">
                <a:solidFill>
                  <a:srgbClr val="FF0000"/>
                </a:solidFill>
                <a:latin typeface="Arial Black" pitchFamily="34" charset="0"/>
              </a:rPr>
              <a:t>Состав  слова</a:t>
            </a:r>
            <a:endParaRPr lang="ru-RU" altLang="ru-RU" sz="3600" kern="0" dirty="0">
              <a:solidFill>
                <a:srgbClr val="FF000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140968"/>
            <a:ext cx="2160240" cy="2994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1066800" y="41304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>
                <a:solidFill>
                  <a:srgbClr val="FF0000"/>
                </a:solidFill>
                <a:latin typeface="Arial Black" pitchFamily="34" charset="0"/>
              </a:rPr>
              <a:t>Вспомните, по  какому разделу работаем  на  уроках?</a:t>
            </a:r>
            <a:endParaRPr lang="ru-RU" sz="3200" dirty="0"/>
          </a:p>
        </p:txBody>
      </p:sp>
      <p:grpSp>
        <p:nvGrpSpPr>
          <p:cNvPr id="13" name="Group 31"/>
          <p:cNvGrpSpPr>
            <a:grpSpLocks/>
          </p:cNvGrpSpPr>
          <p:nvPr/>
        </p:nvGrpSpPr>
        <p:grpSpPr bwMode="auto">
          <a:xfrm>
            <a:off x="6648388" y="4062186"/>
            <a:ext cx="1728192" cy="576138"/>
            <a:chOff x="2608" y="3430"/>
            <a:chExt cx="1678" cy="454"/>
          </a:xfrm>
        </p:grpSpPr>
        <p:sp>
          <p:nvSpPr>
            <p:cNvPr id="14" name="Arc 32"/>
            <p:cNvSpPr>
              <a:spLocks/>
            </p:cNvSpPr>
            <p:nvPr/>
          </p:nvSpPr>
          <p:spPr bwMode="auto">
            <a:xfrm>
              <a:off x="3424" y="3430"/>
              <a:ext cx="862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  <p:sp>
          <p:nvSpPr>
            <p:cNvPr id="15" name="Arc 33"/>
            <p:cNvSpPr>
              <a:spLocks/>
            </p:cNvSpPr>
            <p:nvPr/>
          </p:nvSpPr>
          <p:spPr bwMode="auto">
            <a:xfrm flipH="1">
              <a:off x="2608" y="3430"/>
              <a:ext cx="816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kern="0">
                <a:solidFill>
                  <a:srgbClr val="000000"/>
                </a:solidFill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4139952" y="4638833"/>
            <a:ext cx="50040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800" dirty="0">
                <a:solidFill>
                  <a:srgbClr val="660066"/>
                </a:solidFill>
                <a:latin typeface="Arial Black" pitchFamily="34" charset="0"/>
              </a:rPr>
              <a:t> Может  ли  быть  в  слове  два  корня?  Как  называются такие  слова?</a:t>
            </a:r>
            <a:endParaRPr lang="ru-RU" sz="28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30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6728" y="3212976"/>
            <a:ext cx="5277272" cy="1143000"/>
          </a:xfrm>
        </p:spPr>
        <p:txBody>
          <a:bodyPr/>
          <a:lstStyle/>
          <a:p>
            <a:pPr algn="l"/>
            <a:r>
              <a:rPr lang="ru-RU" sz="2800" dirty="0">
                <a:solidFill>
                  <a:srgbClr val="660066"/>
                </a:solidFill>
                <a:latin typeface="Arial Black" pitchFamily="34" charset="0"/>
              </a:rPr>
              <a:t>На  какой  вопрос  постараемся  ответить?       </a:t>
            </a:r>
            <a:endParaRPr lang="ru-RU" sz="2800" dirty="0">
              <a:solidFill>
                <a:srgbClr val="660066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71800" y="1628800"/>
            <a:ext cx="4248472" cy="108012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altLang="ru-RU" sz="3600" kern="0" dirty="0">
                <a:solidFill>
                  <a:srgbClr val="FF0000"/>
                </a:solidFill>
                <a:latin typeface="Arial Black" pitchFamily="34" charset="0"/>
              </a:rPr>
              <a:t>Формы  слова.</a:t>
            </a:r>
          </a:p>
          <a:p>
            <a:pPr algn="ctr">
              <a:defRPr/>
            </a:pPr>
            <a:r>
              <a:rPr lang="ru-RU" altLang="ru-RU" sz="3600" kern="0" dirty="0">
                <a:solidFill>
                  <a:srgbClr val="FF0000"/>
                </a:solidFill>
                <a:latin typeface="Arial Black" pitchFamily="34" charset="0"/>
              </a:rPr>
              <a:t>Окончание</a:t>
            </a:r>
            <a:endParaRPr lang="ru-RU" altLang="ru-RU" sz="3600" kern="0" dirty="0">
              <a:solidFill>
                <a:srgbClr val="FF000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140968"/>
            <a:ext cx="2160240" cy="2994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781236" y="332656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Определите,  по  какой теме будем  работать  сегодня?</a:t>
            </a:r>
            <a:endParaRPr lang="ru-RU" sz="32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248612" y="5966939"/>
            <a:ext cx="1368152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altLang="ru-RU" sz="2800" kern="0" dirty="0">
                <a:solidFill>
                  <a:srgbClr val="660066"/>
                </a:solidFill>
                <a:latin typeface="Arial Black" pitchFamily="34" charset="0"/>
              </a:rPr>
              <a:t>с. 79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211960" y="4365104"/>
            <a:ext cx="4248472" cy="108012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altLang="ru-RU" sz="3600" kern="0" dirty="0">
                <a:solidFill>
                  <a:srgbClr val="FF0000"/>
                </a:solidFill>
                <a:latin typeface="Arial Black" pitchFamily="34" charset="0"/>
              </a:rPr>
              <a:t>Что  такое окончание?</a:t>
            </a:r>
            <a:endParaRPr lang="ru-RU" altLang="ru-RU" sz="3600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872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>
          <a:xfrm>
            <a:off x="942166" y="157788"/>
            <a:ext cx="8229600" cy="75093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Исследуем  текст!</a:t>
            </a:r>
            <a:endParaRPr lang="ru-RU" sz="3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31840" y="1088740"/>
            <a:ext cx="3024336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altLang="ru-RU" sz="2800" kern="0" dirty="0">
                <a:solidFill>
                  <a:srgbClr val="660066"/>
                </a:solidFill>
                <a:latin typeface="Arial Black" pitchFamily="34" charset="0"/>
              </a:rPr>
              <a:t>с. 79 упр. 142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89" b="12631"/>
          <a:stretch/>
        </p:blipFill>
        <p:spPr bwMode="auto">
          <a:xfrm>
            <a:off x="323528" y="1772816"/>
            <a:ext cx="7560840" cy="3996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0046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14D166-2B3B-4695-A0FF-28150A465F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885" r="61843" b="25"/>
          <a:stretch/>
        </p:blipFill>
        <p:spPr bwMode="auto">
          <a:xfrm>
            <a:off x="179512" y="1000605"/>
            <a:ext cx="8964488" cy="1359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FDC5F3C0-F4FD-48A5-A9D5-D74020D6E15C}"/>
              </a:ext>
            </a:extLst>
          </p:cNvPr>
          <p:cNvSpPr txBox="1">
            <a:spLocks/>
          </p:cNvSpPr>
          <p:nvPr/>
        </p:nvSpPr>
        <p:spPr>
          <a:xfrm>
            <a:off x="863588" y="2708920"/>
            <a:ext cx="7416824" cy="208823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>
                <a:solidFill>
                  <a:srgbClr val="660066"/>
                </a:solidFill>
                <a:latin typeface="Arial Black" pitchFamily="34" charset="0"/>
              </a:rPr>
              <a:t>Что  появилось  в тетради:  формы  слова  или  однокоренные  слова?       </a:t>
            </a:r>
            <a:endParaRPr lang="ru-RU" sz="2800" dirty="0">
              <a:solidFill>
                <a:srgbClr val="660066"/>
              </a:solidFill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5193AA4-F889-42FD-8F19-095DC28430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630482"/>
            <a:ext cx="1910778" cy="3031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3070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806" y="219243"/>
            <a:ext cx="7488832" cy="1143000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>Работаем с  пословицами:</a:t>
            </a:r>
            <a:br>
              <a:rPr lang="ru-RU" sz="28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>учимся определять  формы  слова!</a:t>
            </a:r>
            <a:br>
              <a:rPr lang="ru-RU" dirty="0"/>
            </a:b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905239" y="1139812"/>
            <a:ext cx="3024336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altLang="ru-RU" sz="2800" kern="0" dirty="0">
                <a:solidFill>
                  <a:srgbClr val="660066"/>
                </a:solidFill>
                <a:latin typeface="Arial Black" pitchFamily="34" charset="0"/>
              </a:rPr>
              <a:t>с. 79 упр. 143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9" r="883" b="60503"/>
          <a:stretch/>
        </p:blipFill>
        <p:spPr bwMode="auto">
          <a:xfrm>
            <a:off x="158358" y="1931875"/>
            <a:ext cx="8518098" cy="24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7626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9AB4531C-8710-4BBF-BADB-3D7E543637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42" r="1"/>
          <a:stretch/>
        </p:blipFill>
        <p:spPr bwMode="auto">
          <a:xfrm>
            <a:off x="-24595" y="1268760"/>
            <a:ext cx="9144000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407B6E29-5632-45AB-9340-C6BE675FD0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7" y="3182260"/>
            <a:ext cx="4449003" cy="3415092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3401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25823"/>
            <a:ext cx="8576388" cy="782897"/>
          </a:xfrm>
        </p:spPr>
        <p:txBody>
          <a:bodyPr>
            <a:normAutofit fontScale="90000"/>
          </a:bodyPr>
          <a:lstStyle/>
          <a:p>
            <a:br>
              <a:rPr lang="ru-RU" sz="26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600" dirty="0">
                <a:solidFill>
                  <a:srgbClr val="FF0000"/>
                </a:solidFill>
                <a:latin typeface="Arial Black" pitchFamily="34" charset="0"/>
              </a:rPr>
              <a:t>Определите,  составляет  ли  каждая  пара  слов  словосочетание?</a:t>
            </a:r>
            <a:endParaRPr lang="ru-RU" sz="2600" dirty="0"/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539552" y="3643503"/>
            <a:ext cx="7376334" cy="214365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800" dirty="0">
                <a:solidFill>
                  <a:srgbClr val="660066"/>
                </a:solidFill>
                <a:latin typeface="Arial Black" pitchFamily="34" charset="0"/>
              </a:rPr>
              <a:t>Что надо  сделать,  чтобы  получились  словосочетания?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>
                <a:solidFill>
                  <a:srgbClr val="660066"/>
                </a:solidFill>
                <a:latin typeface="Arial Black" pitchFamily="34" charset="0"/>
              </a:rPr>
              <a:t>Запишите  словосочетания. Выделите  окончания   в  формах  слова  ЛИСА. </a:t>
            </a:r>
          </a:p>
          <a:p>
            <a:pPr marL="0" indent="0">
              <a:buNone/>
            </a:pPr>
            <a:endParaRPr lang="ru-RU" sz="2800" dirty="0">
              <a:solidFill>
                <a:srgbClr val="660066"/>
              </a:solidFill>
              <a:latin typeface="Arial Black" pitchFamily="34" charset="0"/>
            </a:endParaRPr>
          </a:p>
          <a:p>
            <a:pPr marL="0" indent="0">
              <a:buNone/>
            </a:pPr>
            <a:endParaRPr lang="ru-RU" sz="2800" dirty="0">
              <a:solidFill>
                <a:srgbClr val="660066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62" r="1180" b="81780"/>
          <a:stretch/>
        </p:blipFill>
        <p:spPr bwMode="auto">
          <a:xfrm>
            <a:off x="116651" y="2206158"/>
            <a:ext cx="8576389" cy="119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627784" y="1485462"/>
            <a:ext cx="3024336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altLang="ru-RU" sz="2800" kern="0" dirty="0">
                <a:solidFill>
                  <a:srgbClr val="660066"/>
                </a:solidFill>
                <a:latin typeface="Arial Black" pitchFamily="34" charset="0"/>
              </a:rPr>
              <a:t>с. 80 упр. 144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048077"/>
            <a:ext cx="1159565" cy="1653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5185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A941326-7AC6-471E-B0F2-A47AF38DD2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66" r="24" b="51"/>
          <a:stretch/>
        </p:blipFill>
        <p:spPr bwMode="auto">
          <a:xfrm>
            <a:off x="107504" y="620688"/>
            <a:ext cx="8928992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58BDA0F0-86A4-4A49-97BD-EDE7852898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184388"/>
            <a:ext cx="3175789" cy="452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592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</TotalTime>
  <Words>250</Words>
  <Application>Microsoft Office PowerPoint</Application>
  <PresentationFormat>Экран (4:3)</PresentationFormat>
  <Paragraphs>41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 Black</vt:lpstr>
      <vt:lpstr>Wingdings</vt:lpstr>
      <vt:lpstr>Calibri Light</vt:lpstr>
      <vt:lpstr>Calibri</vt:lpstr>
      <vt:lpstr>Arial</vt:lpstr>
      <vt:lpstr>Тема Office</vt:lpstr>
      <vt:lpstr>24   октября. Классная  работа. </vt:lpstr>
      <vt:lpstr>Какая  часть  в  слове  самая  главная?       Что  вы  о  ней  знаете?                 </vt:lpstr>
      <vt:lpstr>На  какой  вопрос  постараемся  ответить?       </vt:lpstr>
      <vt:lpstr>Презентация PowerPoint</vt:lpstr>
      <vt:lpstr>Презентация PowerPoint</vt:lpstr>
      <vt:lpstr>Работаем с  пословицами: учимся определять  формы  слова! </vt:lpstr>
      <vt:lpstr>Презентация PowerPoint</vt:lpstr>
      <vt:lpstr> Определите,  составляет  ли  каждая  пара  слов  словосочетание?</vt:lpstr>
      <vt:lpstr>Презентация PowerPoint</vt:lpstr>
      <vt:lpstr>Делаем  выводы!</vt:lpstr>
      <vt:lpstr>«Мы -  редакторы!»</vt:lpstr>
      <vt:lpstr>Презентация PowerPoint</vt:lpstr>
      <vt:lpstr>Подведём  итоги     работы!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User</cp:lastModifiedBy>
  <cp:revision>111</cp:revision>
  <dcterms:created xsi:type="dcterms:W3CDTF">2014-07-06T18:18:01Z</dcterms:created>
  <dcterms:modified xsi:type="dcterms:W3CDTF">2022-10-23T14:57:35Z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2569931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