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25" r:id="rId2"/>
    <p:sldId id="306" r:id="rId3"/>
    <p:sldId id="308" r:id="rId4"/>
    <p:sldId id="299" r:id="rId5"/>
    <p:sldId id="300" r:id="rId6"/>
    <p:sldId id="301" r:id="rId7"/>
    <p:sldId id="304" r:id="rId8"/>
    <p:sldId id="290" r:id="rId9"/>
    <p:sldId id="291" r:id="rId10"/>
    <p:sldId id="265" r:id="rId11"/>
    <p:sldId id="292" r:id="rId12"/>
    <p:sldId id="310" r:id="rId13"/>
    <p:sldId id="311" r:id="rId14"/>
    <p:sldId id="312" r:id="rId15"/>
    <p:sldId id="317" r:id="rId16"/>
    <p:sldId id="313" r:id="rId17"/>
    <p:sldId id="314" r:id="rId18"/>
    <p:sldId id="315" r:id="rId19"/>
    <p:sldId id="318" r:id="rId20"/>
    <p:sldId id="319" r:id="rId21"/>
    <p:sldId id="295" r:id="rId22"/>
    <p:sldId id="320" r:id="rId23"/>
    <p:sldId id="324" r:id="rId24"/>
    <p:sldId id="321" r:id="rId25"/>
    <p:sldId id="322" r:id="rId26"/>
    <p:sldId id="32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FC076F7-5100-4BB5-8B8F-6D6579381E44}">
          <p14:sldIdLst>
            <p14:sldId id="325"/>
            <p14:sldId id="306"/>
            <p14:sldId id="308"/>
            <p14:sldId id="299"/>
            <p14:sldId id="300"/>
            <p14:sldId id="301"/>
            <p14:sldId id="304"/>
            <p14:sldId id="290"/>
            <p14:sldId id="291"/>
            <p14:sldId id="265"/>
            <p14:sldId id="292"/>
            <p14:sldId id="310"/>
            <p14:sldId id="311"/>
            <p14:sldId id="312"/>
            <p14:sldId id="317"/>
            <p14:sldId id="313"/>
            <p14:sldId id="314"/>
            <p14:sldId id="315"/>
            <p14:sldId id="318"/>
            <p14:sldId id="319"/>
            <p14:sldId id="295"/>
            <p14:sldId id="320"/>
            <p14:sldId id="324"/>
            <p14:sldId id="321"/>
            <p14:sldId id="322"/>
            <p14:sldId id="3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llogg College" initials="O" lastIdx="0" clrIdx="0"/>
  <p:cmAuthor id="1" name="navar" initials="n" lastIdx="3" clrIdx="1"/>
  <p:cmAuthor id="2" name="Work" initials="W" lastIdx="1" clrIdx="2"/>
  <p:cmAuthor id="3" name="Alex" initials="A" lastIdx="4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00000"/>
    <a:srgbClr val="8A0000"/>
    <a:srgbClr val="CCE64C"/>
    <a:srgbClr val="FFFFFF"/>
    <a:srgbClr val="396822"/>
    <a:srgbClr val="08A823"/>
    <a:srgbClr val="3920F4"/>
    <a:srgbClr val="F222BC"/>
    <a:srgbClr val="FF9900"/>
    <a:srgbClr val="F5F2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9" autoAdjust="0"/>
    <p:restoredTop sz="89866" autoAdjust="0"/>
  </p:normalViewPr>
  <p:slideViewPr>
    <p:cSldViewPr snapToObjects="1">
      <p:cViewPr varScale="1">
        <p:scale>
          <a:sx n="79" d="100"/>
          <a:sy n="79" d="100"/>
        </p:scale>
        <p:origin x="13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200" d="100"/>
        <a:sy n="200" d="100"/>
      </p:scale>
      <p:origin x="0" y="830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9B225-5EFA-48B1-8FB3-6D60A59A3036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61E2C-2AD3-4BB1-988E-BEFFAD97D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545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FEC1E-233B-47AF-B297-C44C993EC026}" type="datetime1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02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F2241-4D0A-4847-B416-0190A9836A3A}" type="datetime1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69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5DEC-AC5D-4BD1-9A2F-E96CF10575BE}" type="datetime1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6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271-ECDF-4E0D-95AF-26F723CAA663}" type="datetime1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38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5F90C-14BE-41C9-B29E-632C3B157209}" type="datetime1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4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7F4-768C-4595-A5CA-58F49532CDEF}" type="datetime1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85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C11-2776-4FC9-AA95-DA4718CBE983}" type="datetime1">
              <a:rPr lang="ru-RU" smtClean="0"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5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B46-D5E9-47EE-B0C0-0DAC3F8D8D5D}" type="datetime1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23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B1BB-70BE-4F78-ACC8-D4E5E9933E3A}" type="datetime1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319D-59BD-4ECC-9689-71417CCB5EBC}" type="datetime1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20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65-2641-4DFE-BFEF-9F1183A6CFB3}" type="datetime1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72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DA45B-9E6E-47DA-96E6-9BD72F886D5F}" type="datetime1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92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74388" y="359190"/>
            <a:ext cx="55703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27  </a:t>
            </a:r>
            <a:r>
              <a:rPr lang="ru-RU" altLang="ru-RU" sz="2700" dirty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кт</a:t>
            </a:r>
            <a:r>
              <a:rPr lang="ru-RU" altLang="ru-RU" sz="2700" dirty="0">
                <a:solidFill>
                  <a:srgbClr val="FF0000"/>
                </a:solidFill>
                <a:latin typeface="Arial Black" pitchFamily="34" charset="0"/>
              </a:rPr>
              <a:t>я</a:t>
            </a: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бря.</a:t>
            </a:r>
            <a:b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</a:b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Кла</a:t>
            </a:r>
            <a:r>
              <a:rPr lang="ru-RU" altLang="ru-RU" sz="2700" dirty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ная  р</a:t>
            </a:r>
            <a:r>
              <a:rPr lang="ru-RU" altLang="ru-RU" sz="2700" dirty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бота.</a:t>
            </a:r>
            <a:br>
              <a:rPr lang="en-US" altLang="ru-RU" sz="3000" dirty="0">
                <a:solidFill>
                  <a:srgbClr val="660066"/>
                </a:solidFill>
                <a:latin typeface="Arial Black" pitchFamily="34" charset="0"/>
              </a:rPr>
            </a:br>
            <a:endParaRPr lang="ru-RU" sz="3000" dirty="0">
              <a:solidFill>
                <a:srgbClr val="660066"/>
              </a:solidFill>
            </a:endParaRPr>
          </a:p>
        </p:txBody>
      </p:sp>
      <p:pic>
        <p:nvPicPr>
          <p:cNvPr id="6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" r="53318" b="5321"/>
          <a:stretch/>
        </p:blipFill>
        <p:spPr bwMode="auto">
          <a:xfrm>
            <a:off x="5004049" y="2414284"/>
            <a:ext cx="1773145" cy="1966562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1"/>
          <a:stretch/>
        </p:blipFill>
        <p:spPr bwMode="auto">
          <a:xfrm>
            <a:off x="2519772" y="2402887"/>
            <a:ext cx="1866094" cy="1989358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207304" y="4725144"/>
            <a:ext cx="3569890" cy="685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2400" kern="0" dirty="0">
                <a:solidFill>
                  <a:srgbClr val="FF0000"/>
                </a:solidFill>
                <a:latin typeface="Arial Black" pitchFamily="34" charset="0"/>
              </a:rPr>
              <a:t>Сижу  правильно, </a:t>
            </a:r>
          </a:p>
          <a:p>
            <a:pPr algn="ctr">
              <a:defRPr/>
            </a:pPr>
            <a:r>
              <a:rPr lang="ru-RU" altLang="ru-RU" sz="2400" kern="0" dirty="0">
                <a:solidFill>
                  <a:srgbClr val="FF0000"/>
                </a:solidFill>
                <a:latin typeface="Arial Black" pitchFamily="34" charset="0"/>
              </a:rPr>
              <a:t>пишу  красиво!</a:t>
            </a:r>
            <a:endParaRPr lang="ru-RU" altLang="ru-RU" sz="24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94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86812" y="359190"/>
            <a:ext cx="55703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26  </a:t>
            </a:r>
            <a:r>
              <a:rPr lang="ru-RU" altLang="ru-RU" sz="2700" dirty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кт</a:t>
            </a:r>
            <a:r>
              <a:rPr lang="ru-RU" altLang="ru-RU" sz="2700" dirty="0">
                <a:solidFill>
                  <a:srgbClr val="FF0000"/>
                </a:solidFill>
                <a:latin typeface="Arial Black" pitchFamily="34" charset="0"/>
              </a:rPr>
              <a:t>я</a:t>
            </a: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бря.</a:t>
            </a:r>
            <a:b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</a:b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Кла</a:t>
            </a:r>
            <a:r>
              <a:rPr lang="ru-RU" altLang="ru-RU" sz="2700" dirty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ная  р</a:t>
            </a:r>
            <a:r>
              <a:rPr lang="ru-RU" altLang="ru-RU" sz="2700" dirty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2700" dirty="0">
                <a:solidFill>
                  <a:srgbClr val="660066"/>
                </a:solidFill>
                <a:latin typeface="Arial Black" pitchFamily="34" charset="0"/>
              </a:rPr>
              <a:t>бота.</a:t>
            </a:r>
            <a:br>
              <a:rPr lang="en-US" altLang="ru-RU" sz="3000" dirty="0">
                <a:solidFill>
                  <a:srgbClr val="660066"/>
                </a:solidFill>
                <a:latin typeface="Arial Black" pitchFamily="34" charset="0"/>
              </a:rPr>
            </a:br>
            <a:endParaRPr lang="ru-RU" sz="3000" dirty="0">
              <a:solidFill>
                <a:srgbClr val="660066"/>
              </a:solidFill>
            </a:endParaRPr>
          </a:p>
        </p:txBody>
      </p:sp>
      <p:pic>
        <p:nvPicPr>
          <p:cNvPr id="6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" r="53318" b="5321"/>
          <a:stretch/>
        </p:blipFill>
        <p:spPr bwMode="auto">
          <a:xfrm>
            <a:off x="5004049" y="2414284"/>
            <a:ext cx="1773145" cy="1966562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1"/>
          <a:stretch/>
        </p:blipFill>
        <p:spPr bwMode="auto">
          <a:xfrm>
            <a:off x="2519772" y="2402887"/>
            <a:ext cx="1866094" cy="1989358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528712" y="5045593"/>
            <a:ext cx="3569890" cy="685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2400" kern="0" dirty="0">
                <a:solidFill>
                  <a:srgbClr val="FF0000"/>
                </a:solidFill>
                <a:latin typeface="Arial Black" pitchFamily="34" charset="0"/>
              </a:rPr>
              <a:t>Сижу  правильно, </a:t>
            </a:r>
          </a:p>
          <a:p>
            <a:pPr algn="ctr">
              <a:defRPr/>
            </a:pPr>
            <a:r>
              <a:rPr lang="ru-RU" altLang="ru-RU" sz="2400" kern="0" dirty="0">
                <a:solidFill>
                  <a:srgbClr val="FF0000"/>
                </a:solidFill>
                <a:latin typeface="Arial Black" pitchFamily="34" charset="0"/>
              </a:rPr>
              <a:t>пишу  красиво!</a:t>
            </a:r>
            <a:endParaRPr lang="ru-RU" altLang="ru-RU" sz="24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539" y="4005064"/>
            <a:ext cx="3085261" cy="21288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83767" y="317533"/>
            <a:ext cx="43456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B050"/>
                </a:solidFill>
              </a:rPr>
              <a:t>Найдите глаголы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66792" y="1232756"/>
            <a:ext cx="71465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	Мы рисовали коллективную работу. Я нарисовал снеговика. Коля подрисовал ему нос, а Таня дорисовала глазки. Маша срисовала из книги снежинки, а Оля зарисовала фон.</a:t>
            </a:r>
          </a:p>
        </p:txBody>
      </p:sp>
    </p:spTree>
    <p:extLst>
      <p:ext uri="{BB962C8B-B14F-4D97-AF65-F5344CB8AC3E}">
        <p14:creationId xmlns:p14="http://schemas.microsoft.com/office/powerpoint/2010/main" val="366761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166792" y="1775718"/>
            <a:ext cx="71465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Рисовали, нарисовал, подрисовал, дорисовала, срисовала, зарисовала.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539" y="4005064"/>
            <a:ext cx="3085261" cy="21288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83767" y="317533"/>
            <a:ext cx="40004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Проверьте себя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3124200" y="1880828"/>
            <a:ext cx="372722" cy="107784"/>
            <a:chOff x="1022500" y="2384927"/>
            <a:chExt cx="210317" cy="107784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022500" y="2390632"/>
              <a:ext cx="210317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Дуга 10"/>
          <p:cNvSpPr/>
          <p:nvPr/>
        </p:nvSpPr>
        <p:spPr>
          <a:xfrm>
            <a:off x="1205284" y="1775718"/>
            <a:ext cx="666416" cy="541114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>
            <a:off x="3505914" y="1782378"/>
            <a:ext cx="598034" cy="541114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5148064" y="1886533"/>
            <a:ext cx="588747" cy="107784"/>
            <a:chOff x="900603" y="2384927"/>
            <a:chExt cx="332214" cy="10778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900603" y="2390632"/>
              <a:ext cx="332214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Дуга 17"/>
          <p:cNvSpPr/>
          <p:nvPr/>
        </p:nvSpPr>
        <p:spPr>
          <a:xfrm>
            <a:off x="5760132" y="1769293"/>
            <a:ext cx="598034" cy="541114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1223628" y="2384884"/>
            <a:ext cx="444730" cy="107784"/>
            <a:chOff x="981868" y="2384927"/>
            <a:chExt cx="250949" cy="10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981868" y="2390632"/>
              <a:ext cx="250949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Дуга 22"/>
          <p:cNvSpPr/>
          <p:nvPr/>
        </p:nvSpPr>
        <p:spPr>
          <a:xfrm>
            <a:off x="1680016" y="2276872"/>
            <a:ext cx="598034" cy="541114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/>
          <p:cNvGrpSpPr/>
          <p:nvPr/>
        </p:nvGrpSpPr>
        <p:grpSpPr>
          <a:xfrm>
            <a:off x="3471535" y="2389280"/>
            <a:ext cx="197394" cy="107784"/>
            <a:chOff x="1121433" y="2384927"/>
            <a:chExt cx="111384" cy="107784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1121433" y="2390632"/>
              <a:ext cx="111384" cy="36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Дуга 27"/>
          <p:cNvSpPr/>
          <p:nvPr/>
        </p:nvSpPr>
        <p:spPr>
          <a:xfrm>
            <a:off x="3692503" y="2276872"/>
            <a:ext cx="598034" cy="541114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" name="Группа 28"/>
          <p:cNvGrpSpPr/>
          <p:nvPr/>
        </p:nvGrpSpPr>
        <p:grpSpPr>
          <a:xfrm>
            <a:off x="5495422" y="2390589"/>
            <a:ext cx="372722" cy="107784"/>
            <a:chOff x="1022500" y="2384927"/>
            <a:chExt cx="210317" cy="107784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>
              <a:off x="1022500" y="2389683"/>
              <a:ext cx="210317" cy="949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Дуга 33"/>
          <p:cNvSpPr/>
          <p:nvPr/>
        </p:nvSpPr>
        <p:spPr>
          <a:xfrm>
            <a:off x="5880826" y="2276872"/>
            <a:ext cx="598034" cy="541114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9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11" grpId="0" animBg="1"/>
      <p:bldP spid="13" grpId="0" animBg="1"/>
      <p:bldP spid="18" grpId="0" animBg="1"/>
      <p:bldP spid="23" grpId="0" animBg="1"/>
      <p:bldP spid="28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840203" y="3933055"/>
            <a:ext cx="5584225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i="1" dirty="0">
                <a:solidFill>
                  <a:srgbClr val="0070C0"/>
                </a:solidFill>
              </a:rPr>
              <a:t>поговорка – говор, договор;</a:t>
            </a:r>
          </a:p>
          <a:p>
            <a:pPr>
              <a:lnSpc>
                <a:spcPct val="150000"/>
              </a:lnSpc>
            </a:pPr>
            <a:r>
              <a:rPr lang="ru-RU" sz="2800" i="1" dirty="0">
                <a:solidFill>
                  <a:srgbClr val="0070C0"/>
                </a:solidFill>
              </a:rPr>
              <a:t>	подруга – друг, дружба. 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30585" y="333785"/>
            <a:ext cx="4795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Как найти </a:t>
            </a:r>
          </a:p>
          <a:p>
            <a:pPr algn="ctr"/>
            <a:r>
              <a:rPr lang="ru-RU" sz="3600" b="1" dirty="0">
                <a:solidFill>
                  <a:srgbClr val="0070C0"/>
                </a:solidFill>
              </a:rPr>
              <a:t>приставку в слове?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111189" y="2172634"/>
            <a:ext cx="48091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Нужно подобрать однокоренное слово без приставки.</a:t>
            </a:r>
            <a:endParaRPr lang="ru-RU" sz="2800" b="1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02" y="2632705"/>
            <a:ext cx="1944216" cy="2033521"/>
          </a:xfrm>
          <a:prstGeom prst="rect">
            <a:avLst/>
          </a:prstGeom>
        </p:spPr>
      </p:pic>
      <p:sp>
        <p:nvSpPr>
          <p:cNvPr id="22" name="Скругленная прямоугольная выноска 21"/>
          <p:cNvSpPr/>
          <p:nvPr/>
        </p:nvSpPr>
        <p:spPr>
          <a:xfrm>
            <a:off x="2843808" y="2096852"/>
            <a:ext cx="5220580" cy="1044116"/>
          </a:xfrm>
          <a:prstGeom prst="wedgeRoundRectCallout">
            <a:avLst>
              <a:gd name="adj1" fmla="val -68656"/>
              <a:gd name="adj2" fmla="val 33172"/>
              <a:gd name="adj3" fmla="val 16667"/>
            </a:avLst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>
            <a:off x="3316143" y="4101877"/>
            <a:ext cx="859813" cy="486446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/>
          <p:cNvGrpSpPr/>
          <p:nvPr/>
        </p:nvGrpSpPr>
        <p:grpSpPr>
          <a:xfrm>
            <a:off x="2951819" y="4202010"/>
            <a:ext cx="347358" cy="107784"/>
            <a:chOff x="1036813" y="2384927"/>
            <a:chExt cx="196005" cy="107784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1036813" y="2390632"/>
              <a:ext cx="196005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Дуга 31"/>
          <p:cNvSpPr/>
          <p:nvPr/>
        </p:nvSpPr>
        <p:spPr>
          <a:xfrm>
            <a:off x="4828088" y="4101877"/>
            <a:ext cx="896040" cy="540061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" name="Группа 37"/>
          <p:cNvGrpSpPr/>
          <p:nvPr/>
        </p:nvGrpSpPr>
        <p:grpSpPr>
          <a:xfrm>
            <a:off x="3887927" y="4840040"/>
            <a:ext cx="346358" cy="107784"/>
            <a:chOff x="1037378" y="2384927"/>
            <a:chExt cx="195440" cy="107784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>
              <a:off x="1037378" y="2390632"/>
              <a:ext cx="19544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Дуга 41"/>
          <p:cNvSpPr/>
          <p:nvPr/>
        </p:nvSpPr>
        <p:spPr>
          <a:xfrm>
            <a:off x="4247617" y="4742754"/>
            <a:ext cx="648419" cy="486446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/>
          <p:nvPr/>
        </p:nvSpPr>
        <p:spPr>
          <a:xfrm>
            <a:off x="6251506" y="4714023"/>
            <a:ext cx="837193" cy="513252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1" name="Группа 40"/>
          <p:cNvGrpSpPr/>
          <p:nvPr/>
        </p:nvGrpSpPr>
        <p:grpSpPr>
          <a:xfrm>
            <a:off x="5904148" y="4202010"/>
            <a:ext cx="347358" cy="107784"/>
            <a:chOff x="1036813" y="2384927"/>
            <a:chExt cx="196005" cy="107784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>
              <a:off x="1036813" y="2390632"/>
              <a:ext cx="196005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Дуга 50"/>
          <p:cNvSpPr/>
          <p:nvPr/>
        </p:nvSpPr>
        <p:spPr>
          <a:xfrm>
            <a:off x="6242111" y="4107582"/>
            <a:ext cx="896040" cy="540061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Дуга 51"/>
          <p:cNvSpPr/>
          <p:nvPr/>
        </p:nvSpPr>
        <p:spPr>
          <a:xfrm>
            <a:off x="5422859" y="4715946"/>
            <a:ext cx="697313" cy="540061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24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8" grpId="0"/>
      <p:bldP spid="22" grpId="0" animBg="1"/>
      <p:bldP spid="23" grpId="0" animBg="1"/>
      <p:bldP spid="32" grpId="0" animBg="1"/>
      <p:bldP spid="42" grpId="0" animBg="1"/>
      <p:bldP spid="47" grpId="0" animBg="1"/>
      <p:bldP spid="51" grpId="0" animBg="1"/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645920" y="631304"/>
            <a:ext cx="7498080" cy="3600400"/>
          </a:xfrm>
          <a:prstGeom prst="rect">
            <a:avLst/>
          </a:prstGeom>
        </p:spPr>
        <p:txBody>
          <a:bodyPr numCol="2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buFont typeface="Arial" pitchFamily="34" charset="0"/>
              <a:buNone/>
            </a:pPr>
            <a:endParaRPr lang="ru-RU" sz="3600" i="1" dirty="0"/>
          </a:p>
          <a:p>
            <a:pPr marL="82296" indent="0">
              <a:buFont typeface="Arial" pitchFamily="34" charset="0"/>
              <a:buNone/>
            </a:pPr>
            <a:r>
              <a:rPr lang="ru-RU" sz="3600" b="1" i="1" dirty="0">
                <a:solidFill>
                  <a:srgbClr val="C00000"/>
                </a:solidFill>
              </a:rPr>
              <a:t>до</a:t>
            </a:r>
            <a:r>
              <a:rPr lang="ru-RU" sz="3600" i="1" dirty="0">
                <a:solidFill>
                  <a:srgbClr val="002060"/>
                </a:solidFill>
              </a:rPr>
              <a:t>ход</a:t>
            </a:r>
          </a:p>
          <a:p>
            <a:pPr marL="82296" indent="0">
              <a:buFont typeface="Arial" pitchFamily="34" charset="0"/>
              <a:buNone/>
            </a:pPr>
            <a:r>
              <a:rPr lang="ru-RU" sz="3600" b="1" i="1" dirty="0">
                <a:solidFill>
                  <a:srgbClr val="C00000"/>
                </a:solidFill>
              </a:rPr>
              <a:t>про</a:t>
            </a:r>
            <a:r>
              <a:rPr lang="ru-RU" sz="3600" i="1" dirty="0">
                <a:solidFill>
                  <a:srgbClr val="002060"/>
                </a:solidFill>
              </a:rPr>
              <a:t>езд</a:t>
            </a:r>
          </a:p>
          <a:p>
            <a:pPr marL="82296" indent="0">
              <a:buFont typeface="Arial" pitchFamily="34" charset="0"/>
              <a:buNone/>
            </a:pPr>
            <a:r>
              <a:rPr lang="ru-RU" sz="3600" b="1" i="1" dirty="0">
                <a:solidFill>
                  <a:srgbClr val="C00000"/>
                </a:solidFill>
              </a:rPr>
              <a:t>под</a:t>
            </a:r>
            <a:r>
              <a:rPr lang="ru-RU" sz="3600" i="1" dirty="0">
                <a:solidFill>
                  <a:srgbClr val="002060"/>
                </a:solidFill>
              </a:rPr>
              <a:t>пись</a:t>
            </a:r>
          </a:p>
          <a:p>
            <a:pPr marL="82296" indent="0">
              <a:buFont typeface="Arial" pitchFamily="34" charset="0"/>
              <a:buNone/>
            </a:pPr>
            <a:r>
              <a:rPr lang="ru-RU" sz="3600" b="1" i="1" dirty="0">
                <a:solidFill>
                  <a:srgbClr val="C00000"/>
                </a:solidFill>
              </a:rPr>
              <a:t>о</a:t>
            </a:r>
            <a:r>
              <a:rPr lang="ru-RU" sz="3600" i="1" dirty="0">
                <a:solidFill>
                  <a:srgbClr val="002060"/>
                </a:solidFill>
              </a:rPr>
              <a:t>зимь</a:t>
            </a:r>
          </a:p>
          <a:p>
            <a:pPr marL="82296" indent="0">
              <a:buFont typeface="Arial" pitchFamily="34" charset="0"/>
              <a:buNone/>
            </a:pPr>
            <a:endParaRPr lang="ru-RU" sz="3600" i="1" dirty="0">
              <a:solidFill>
                <a:srgbClr val="002060"/>
              </a:solidFill>
            </a:endParaRPr>
          </a:p>
          <a:p>
            <a:pPr marL="82296" indent="0">
              <a:buFont typeface="Arial" pitchFamily="34" charset="0"/>
              <a:buNone/>
            </a:pPr>
            <a:endParaRPr lang="ru-RU" sz="3600" i="1" dirty="0">
              <a:solidFill>
                <a:srgbClr val="002060"/>
              </a:solidFill>
            </a:endParaRPr>
          </a:p>
          <a:p>
            <a:pPr marL="82296" indent="0">
              <a:buFont typeface="Arial" pitchFamily="34" charset="0"/>
              <a:buNone/>
            </a:pPr>
            <a:r>
              <a:rPr lang="ru-RU" sz="3600" b="1" i="1" dirty="0">
                <a:solidFill>
                  <a:srgbClr val="C00000"/>
                </a:solidFill>
              </a:rPr>
              <a:t>от</a:t>
            </a:r>
            <a:r>
              <a:rPr lang="ru-RU" sz="3600" i="1" dirty="0">
                <a:solidFill>
                  <a:srgbClr val="002060"/>
                </a:solidFill>
              </a:rPr>
              <a:t>гадка</a:t>
            </a:r>
          </a:p>
          <a:p>
            <a:pPr marL="82296" indent="0">
              <a:buFont typeface="Arial" pitchFamily="34" charset="0"/>
              <a:buNone/>
            </a:pPr>
            <a:r>
              <a:rPr lang="ru-RU" sz="3600" b="1" i="1" dirty="0">
                <a:solidFill>
                  <a:srgbClr val="C00000"/>
                </a:solidFill>
              </a:rPr>
              <a:t>о</a:t>
            </a:r>
            <a:r>
              <a:rPr lang="ru-RU" sz="3600" i="1" dirty="0">
                <a:solidFill>
                  <a:srgbClr val="002060"/>
                </a:solidFill>
              </a:rPr>
              <a:t>краска</a:t>
            </a:r>
          </a:p>
          <a:p>
            <a:pPr marL="82296" indent="0">
              <a:buFont typeface="Arial" pitchFamily="34" charset="0"/>
              <a:buNone/>
            </a:pPr>
            <a:r>
              <a:rPr lang="ru-RU" sz="3600" b="1" i="1" dirty="0">
                <a:solidFill>
                  <a:srgbClr val="C00000"/>
                </a:solidFill>
              </a:rPr>
              <a:t>про</a:t>
            </a:r>
            <a:r>
              <a:rPr lang="ru-RU" sz="3600" i="1" dirty="0">
                <a:solidFill>
                  <a:srgbClr val="002060"/>
                </a:solidFill>
              </a:rPr>
              <a:t>рубь</a:t>
            </a:r>
          </a:p>
          <a:p>
            <a:pPr marL="82296" indent="0">
              <a:buFont typeface="Arial" pitchFamily="34" charset="0"/>
              <a:buNone/>
            </a:pPr>
            <a:r>
              <a:rPr lang="ru-RU" sz="3600" b="1" i="1" dirty="0">
                <a:solidFill>
                  <a:srgbClr val="C00000"/>
                </a:solidFill>
              </a:rPr>
              <a:t>по</a:t>
            </a:r>
            <a:r>
              <a:rPr lang="ru-RU" sz="3600" i="1" dirty="0">
                <a:solidFill>
                  <a:srgbClr val="002060"/>
                </a:solidFill>
              </a:rPr>
              <a:t>садил</a:t>
            </a:r>
          </a:p>
          <a:p>
            <a:pPr marL="82296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17" name="Прямоугольник 19"/>
          <p:cNvSpPr/>
          <p:nvPr/>
        </p:nvSpPr>
        <p:spPr>
          <a:xfrm>
            <a:off x="2591780" y="1252215"/>
            <a:ext cx="63313" cy="102715"/>
          </a:xfrm>
          <a:custGeom>
            <a:avLst/>
            <a:gdLst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16024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0762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57150 w 216024"/>
              <a:gd name="connsiteY0" fmla="*/ 0 h 364803"/>
              <a:gd name="connsiteX1" fmla="*/ 216024 w 216024"/>
              <a:gd name="connsiteY1" fmla="*/ 4763 h 364803"/>
              <a:gd name="connsiteX2" fmla="*/ 20762 w 216024"/>
              <a:gd name="connsiteY2" fmla="*/ 364803 h 364803"/>
              <a:gd name="connsiteX3" fmla="*/ 0 w 216024"/>
              <a:gd name="connsiteY3" fmla="*/ 364803 h 364803"/>
              <a:gd name="connsiteX4" fmla="*/ 57150 w 216024"/>
              <a:gd name="connsiteY4" fmla="*/ 0 h 36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" h="364803">
                <a:moveTo>
                  <a:pt x="57150" y="0"/>
                </a:moveTo>
                <a:lnTo>
                  <a:pt x="216024" y="4763"/>
                </a:lnTo>
                <a:lnTo>
                  <a:pt x="20762" y="364803"/>
                </a:lnTo>
                <a:lnTo>
                  <a:pt x="0" y="364803"/>
                </a:lnTo>
                <a:lnTo>
                  <a:pt x="57150" y="0"/>
                </a:lnTo>
                <a:close/>
              </a:path>
            </a:pathLst>
          </a:custGeom>
          <a:solidFill>
            <a:srgbClr val="002060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9"/>
          <p:cNvSpPr/>
          <p:nvPr/>
        </p:nvSpPr>
        <p:spPr>
          <a:xfrm>
            <a:off x="2655072" y="1792275"/>
            <a:ext cx="63313" cy="102715"/>
          </a:xfrm>
          <a:custGeom>
            <a:avLst/>
            <a:gdLst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16024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0762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57150 w 216024"/>
              <a:gd name="connsiteY0" fmla="*/ 0 h 364803"/>
              <a:gd name="connsiteX1" fmla="*/ 216024 w 216024"/>
              <a:gd name="connsiteY1" fmla="*/ 4763 h 364803"/>
              <a:gd name="connsiteX2" fmla="*/ 20762 w 216024"/>
              <a:gd name="connsiteY2" fmla="*/ 364803 h 364803"/>
              <a:gd name="connsiteX3" fmla="*/ 0 w 216024"/>
              <a:gd name="connsiteY3" fmla="*/ 364803 h 364803"/>
              <a:gd name="connsiteX4" fmla="*/ 57150 w 216024"/>
              <a:gd name="connsiteY4" fmla="*/ 0 h 36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" h="364803">
                <a:moveTo>
                  <a:pt x="57150" y="0"/>
                </a:moveTo>
                <a:lnTo>
                  <a:pt x="216024" y="4763"/>
                </a:lnTo>
                <a:lnTo>
                  <a:pt x="20762" y="364803"/>
                </a:lnTo>
                <a:lnTo>
                  <a:pt x="0" y="364803"/>
                </a:lnTo>
                <a:lnTo>
                  <a:pt x="57150" y="0"/>
                </a:lnTo>
                <a:close/>
              </a:path>
            </a:pathLst>
          </a:custGeom>
          <a:solidFill>
            <a:srgbClr val="002060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9"/>
          <p:cNvSpPr/>
          <p:nvPr/>
        </p:nvSpPr>
        <p:spPr>
          <a:xfrm>
            <a:off x="2221984" y="2339405"/>
            <a:ext cx="63313" cy="102715"/>
          </a:xfrm>
          <a:custGeom>
            <a:avLst/>
            <a:gdLst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16024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0762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57150 w 216024"/>
              <a:gd name="connsiteY0" fmla="*/ 0 h 364803"/>
              <a:gd name="connsiteX1" fmla="*/ 216024 w 216024"/>
              <a:gd name="connsiteY1" fmla="*/ 4763 h 364803"/>
              <a:gd name="connsiteX2" fmla="*/ 20762 w 216024"/>
              <a:gd name="connsiteY2" fmla="*/ 364803 h 364803"/>
              <a:gd name="connsiteX3" fmla="*/ 0 w 216024"/>
              <a:gd name="connsiteY3" fmla="*/ 364803 h 364803"/>
              <a:gd name="connsiteX4" fmla="*/ 57150 w 216024"/>
              <a:gd name="connsiteY4" fmla="*/ 0 h 36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" h="364803">
                <a:moveTo>
                  <a:pt x="57150" y="0"/>
                </a:moveTo>
                <a:lnTo>
                  <a:pt x="216024" y="4763"/>
                </a:lnTo>
                <a:lnTo>
                  <a:pt x="20762" y="364803"/>
                </a:lnTo>
                <a:lnTo>
                  <a:pt x="0" y="364803"/>
                </a:lnTo>
                <a:lnTo>
                  <a:pt x="57150" y="0"/>
                </a:lnTo>
                <a:close/>
              </a:path>
            </a:pathLst>
          </a:custGeom>
          <a:solidFill>
            <a:srgbClr val="002060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005960" y="2908399"/>
            <a:ext cx="63313" cy="102715"/>
          </a:xfrm>
          <a:custGeom>
            <a:avLst/>
            <a:gdLst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16024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0762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57150 w 216024"/>
              <a:gd name="connsiteY0" fmla="*/ 0 h 364803"/>
              <a:gd name="connsiteX1" fmla="*/ 216024 w 216024"/>
              <a:gd name="connsiteY1" fmla="*/ 4763 h 364803"/>
              <a:gd name="connsiteX2" fmla="*/ 20762 w 216024"/>
              <a:gd name="connsiteY2" fmla="*/ 364803 h 364803"/>
              <a:gd name="connsiteX3" fmla="*/ 0 w 216024"/>
              <a:gd name="connsiteY3" fmla="*/ 364803 h 364803"/>
              <a:gd name="connsiteX4" fmla="*/ 57150 w 216024"/>
              <a:gd name="connsiteY4" fmla="*/ 0 h 36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" h="364803">
                <a:moveTo>
                  <a:pt x="57150" y="0"/>
                </a:moveTo>
                <a:lnTo>
                  <a:pt x="216024" y="4763"/>
                </a:lnTo>
                <a:lnTo>
                  <a:pt x="20762" y="364803"/>
                </a:lnTo>
                <a:lnTo>
                  <a:pt x="0" y="364803"/>
                </a:lnTo>
                <a:lnTo>
                  <a:pt x="57150" y="0"/>
                </a:lnTo>
                <a:close/>
              </a:path>
            </a:pathLst>
          </a:custGeom>
          <a:solidFill>
            <a:srgbClr val="002060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19"/>
          <p:cNvSpPr/>
          <p:nvPr/>
        </p:nvSpPr>
        <p:spPr>
          <a:xfrm>
            <a:off x="6370084" y="1252215"/>
            <a:ext cx="63313" cy="102715"/>
          </a:xfrm>
          <a:custGeom>
            <a:avLst/>
            <a:gdLst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16024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0762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57150 w 216024"/>
              <a:gd name="connsiteY0" fmla="*/ 0 h 364803"/>
              <a:gd name="connsiteX1" fmla="*/ 216024 w 216024"/>
              <a:gd name="connsiteY1" fmla="*/ 4763 h 364803"/>
              <a:gd name="connsiteX2" fmla="*/ 20762 w 216024"/>
              <a:gd name="connsiteY2" fmla="*/ 364803 h 364803"/>
              <a:gd name="connsiteX3" fmla="*/ 0 w 216024"/>
              <a:gd name="connsiteY3" fmla="*/ 364803 h 364803"/>
              <a:gd name="connsiteX4" fmla="*/ 57150 w 216024"/>
              <a:gd name="connsiteY4" fmla="*/ 0 h 36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" h="364803">
                <a:moveTo>
                  <a:pt x="57150" y="0"/>
                </a:moveTo>
                <a:lnTo>
                  <a:pt x="216024" y="4763"/>
                </a:lnTo>
                <a:lnTo>
                  <a:pt x="20762" y="364803"/>
                </a:lnTo>
                <a:lnTo>
                  <a:pt x="0" y="364803"/>
                </a:lnTo>
                <a:lnTo>
                  <a:pt x="57150" y="0"/>
                </a:lnTo>
                <a:close/>
              </a:path>
            </a:pathLst>
          </a:custGeom>
          <a:solidFill>
            <a:srgbClr val="002060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19"/>
          <p:cNvSpPr/>
          <p:nvPr/>
        </p:nvSpPr>
        <p:spPr>
          <a:xfrm>
            <a:off x="6290436" y="1802581"/>
            <a:ext cx="63313" cy="102715"/>
          </a:xfrm>
          <a:custGeom>
            <a:avLst/>
            <a:gdLst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16024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0762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57150 w 216024"/>
              <a:gd name="connsiteY0" fmla="*/ 0 h 364803"/>
              <a:gd name="connsiteX1" fmla="*/ 216024 w 216024"/>
              <a:gd name="connsiteY1" fmla="*/ 4763 h 364803"/>
              <a:gd name="connsiteX2" fmla="*/ 20762 w 216024"/>
              <a:gd name="connsiteY2" fmla="*/ 364803 h 364803"/>
              <a:gd name="connsiteX3" fmla="*/ 0 w 216024"/>
              <a:gd name="connsiteY3" fmla="*/ 364803 h 364803"/>
              <a:gd name="connsiteX4" fmla="*/ 57150 w 216024"/>
              <a:gd name="connsiteY4" fmla="*/ 0 h 36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" h="364803">
                <a:moveTo>
                  <a:pt x="57150" y="0"/>
                </a:moveTo>
                <a:lnTo>
                  <a:pt x="216024" y="4763"/>
                </a:lnTo>
                <a:lnTo>
                  <a:pt x="20762" y="364803"/>
                </a:lnTo>
                <a:lnTo>
                  <a:pt x="0" y="364803"/>
                </a:lnTo>
                <a:lnTo>
                  <a:pt x="57150" y="0"/>
                </a:lnTo>
                <a:close/>
              </a:path>
            </a:pathLst>
          </a:custGeom>
          <a:solidFill>
            <a:srgbClr val="002060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19"/>
          <p:cNvSpPr/>
          <p:nvPr/>
        </p:nvSpPr>
        <p:spPr>
          <a:xfrm>
            <a:off x="6110416" y="2366566"/>
            <a:ext cx="63313" cy="102715"/>
          </a:xfrm>
          <a:custGeom>
            <a:avLst/>
            <a:gdLst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16024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0762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57150 w 216024"/>
              <a:gd name="connsiteY0" fmla="*/ 0 h 364803"/>
              <a:gd name="connsiteX1" fmla="*/ 216024 w 216024"/>
              <a:gd name="connsiteY1" fmla="*/ 4763 h 364803"/>
              <a:gd name="connsiteX2" fmla="*/ 20762 w 216024"/>
              <a:gd name="connsiteY2" fmla="*/ 364803 h 364803"/>
              <a:gd name="connsiteX3" fmla="*/ 0 w 216024"/>
              <a:gd name="connsiteY3" fmla="*/ 364803 h 364803"/>
              <a:gd name="connsiteX4" fmla="*/ 57150 w 216024"/>
              <a:gd name="connsiteY4" fmla="*/ 0 h 36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" h="364803">
                <a:moveTo>
                  <a:pt x="57150" y="0"/>
                </a:moveTo>
                <a:lnTo>
                  <a:pt x="216024" y="4763"/>
                </a:lnTo>
                <a:lnTo>
                  <a:pt x="20762" y="364803"/>
                </a:lnTo>
                <a:lnTo>
                  <a:pt x="0" y="364803"/>
                </a:lnTo>
                <a:lnTo>
                  <a:pt x="57150" y="0"/>
                </a:lnTo>
                <a:close/>
              </a:path>
            </a:pathLst>
          </a:custGeom>
          <a:solidFill>
            <a:srgbClr val="002060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19"/>
          <p:cNvSpPr/>
          <p:nvPr/>
        </p:nvSpPr>
        <p:spPr>
          <a:xfrm>
            <a:off x="6722484" y="2908399"/>
            <a:ext cx="63313" cy="102715"/>
          </a:xfrm>
          <a:custGeom>
            <a:avLst/>
            <a:gdLst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16024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0 w 216024"/>
              <a:gd name="connsiteY0" fmla="*/ 0 h 360040"/>
              <a:gd name="connsiteX1" fmla="*/ 216024 w 216024"/>
              <a:gd name="connsiteY1" fmla="*/ 0 h 360040"/>
              <a:gd name="connsiteX2" fmla="*/ 20762 w 216024"/>
              <a:gd name="connsiteY2" fmla="*/ 360040 h 360040"/>
              <a:gd name="connsiteX3" fmla="*/ 0 w 216024"/>
              <a:gd name="connsiteY3" fmla="*/ 360040 h 360040"/>
              <a:gd name="connsiteX4" fmla="*/ 0 w 216024"/>
              <a:gd name="connsiteY4" fmla="*/ 0 h 360040"/>
              <a:gd name="connsiteX0" fmla="*/ 57150 w 216024"/>
              <a:gd name="connsiteY0" fmla="*/ 0 h 364803"/>
              <a:gd name="connsiteX1" fmla="*/ 216024 w 216024"/>
              <a:gd name="connsiteY1" fmla="*/ 4763 h 364803"/>
              <a:gd name="connsiteX2" fmla="*/ 20762 w 216024"/>
              <a:gd name="connsiteY2" fmla="*/ 364803 h 364803"/>
              <a:gd name="connsiteX3" fmla="*/ 0 w 216024"/>
              <a:gd name="connsiteY3" fmla="*/ 364803 h 364803"/>
              <a:gd name="connsiteX4" fmla="*/ 57150 w 216024"/>
              <a:gd name="connsiteY4" fmla="*/ 0 h 36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" h="364803">
                <a:moveTo>
                  <a:pt x="57150" y="0"/>
                </a:moveTo>
                <a:lnTo>
                  <a:pt x="216024" y="4763"/>
                </a:lnTo>
                <a:lnTo>
                  <a:pt x="20762" y="364803"/>
                </a:lnTo>
                <a:lnTo>
                  <a:pt x="0" y="364803"/>
                </a:lnTo>
                <a:lnTo>
                  <a:pt x="57150" y="0"/>
                </a:lnTo>
                <a:close/>
              </a:path>
            </a:pathLst>
          </a:custGeom>
          <a:solidFill>
            <a:srgbClr val="002060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4" y="4481490"/>
            <a:ext cx="2438423" cy="1852263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3328203" y="4106877"/>
            <a:ext cx="48091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В приставках </a:t>
            </a:r>
            <a:br>
              <a:rPr lang="ru-RU" sz="2400" b="1" i="1" dirty="0"/>
            </a:br>
            <a:r>
              <a:rPr lang="ru-RU" sz="2400" b="1" i="1" dirty="0">
                <a:solidFill>
                  <a:srgbClr val="002060"/>
                </a:solidFill>
              </a:rPr>
              <a:t>по-,  под-,  от-,  о-,  про-,  до-  </a:t>
            </a:r>
            <a:br>
              <a:rPr lang="ru-RU" sz="2400" b="1" i="1" dirty="0"/>
            </a:br>
            <a:r>
              <a:rPr lang="ru-RU" sz="2400" b="1" i="1" dirty="0"/>
              <a:t>всегда пишется гласная </a:t>
            </a:r>
            <a:r>
              <a:rPr lang="ru-RU" sz="2400" b="1" i="1" dirty="0">
                <a:solidFill>
                  <a:srgbClr val="C00000"/>
                </a:solidFill>
              </a:rPr>
              <a:t>о.</a:t>
            </a:r>
            <a:br>
              <a:rPr lang="ru-RU" sz="2400" b="1" i="1" dirty="0"/>
            </a:br>
            <a:endParaRPr lang="ru-RU" sz="2400" b="1" i="1" dirty="0"/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3060822" y="4031095"/>
            <a:ext cx="4571518" cy="1381320"/>
          </a:xfrm>
          <a:prstGeom prst="wedgeRoundRectCallout">
            <a:avLst>
              <a:gd name="adj1" fmla="val -65601"/>
              <a:gd name="adj2" fmla="val 26993"/>
              <a:gd name="adj3" fmla="val 16667"/>
            </a:avLst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037616" y="1628800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285297" y="2168860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472100" y="1628800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499184" y="2172060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719780" y="3284984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89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627411" y="1135360"/>
            <a:ext cx="6148945" cy="2833700"/>
          </a:xfrm>
          <a:prstGeom prst="rect">
            <a:avLst/>
          </a:prstGeom>
        </p:spPr>
        <p:txBody>
          <a:bodyPr numCol="2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buNone/>
            </a:pPr>
            <a:r>
              <a:rPr lang="ru-RU" sz="3300" b="1" i="1" dirty="0">
                <a:solidFill>
                  <a:srgbClr val="C00000"/>
                </a:solidFill>
              </a:rPr>
              <a:t>над</a:t>
            </a:r>
            <a:r>
              <a:rPr lang="ru-RU" sz="3300" i="1" dirty="0">
                <a:solidFill>
                  <a:srgbClr val="002060"/>
                </a:solidFill>
              </a:rPr>
              <a:t>пись</a:t>
            </a:r>
          </a:p>
          <a:p>
            <a:pPr marL="82296" indent="0">
              <a:buNone/>
            </a:pPr>
            <a:r>
              <a:rPr lang="ru-RU" sz="3300" b="1" i="1" dirty="0">
                <a:solidFill>
                  <a:srgbClr val="C00000"/>
                </a:solidFill>
              </a:rPr>
              <a:t>за</a:t>
            </a:r>
            <a:r>
              <a:rPr lang="ru-RU" sz="3300" i="1" dirty="0">
                <a:solidFill>
                  <a:srgbClr val="002060"/>
                </a:solidFill>
              </a:rPr>
              <a:t>колка</a:t>
            </a:r>
          </a:p>
          <a:p>
            <a:pPr marL="82296" indent="0">
              <a:buNone/>
            </a:pPr>
            <a:r>
              <a:rPr lang="ru-RU" sz="3300" b="1" i="1" dirty="0">
                <a:solidFill>
                  <a:srgbClr val="C00000"/>
                </a:solidFill>
              </a:rPr>
              <a:t>за</a:t>
            </a:r>
            <a:r>
              <a:rPr lang="ru-RU" sz="3300" i="1" dirty="0">
                <a:solidFill>
                  <a:srgbClr val="002060"/>
                </a:solidFill>
              </a:rPr>
              <a:t>гадка</a:t>
            </a:r>
          </a:p>
          <a:p>
            <a:pPr marL="82296" indent="0">
              <a:buNone/>
            </a:pPr>
            <a:endParaRPr lang="ru-RU" sz="3300" i="1" dirty="0">
              <a:solidFill>
                <a:srgbClr val="002060"/>
              </a:solidFill>
            </a:endParaRPr>
          </a:p>
          <a:p>
            <a:pPr marL="82296" indent="0">
              <a:buNone/>
            </a:pPr>
            <a:r>
              <a:rPr lang="ru-RU" sz="3300" b="1" i="1" dirty="0">
                <a:solidFill>
                  <a:srgbClr val="C00000"/>
                </a:solidFill>
              </a:rPr>
              <a:t>на</a:t>
            </a:r>
            <a:r>
              <a:rPr lang="ru-RU" sz="3300" i="1" dirty="0">
                <a:solidFill>
                  <a:srgbClr val="002060"/>
                </a:solidFill>
              </a:rPr>
              <a:t>бег</a:t>
            </a:r>
          </a:p>
          <a:p>
            <a:pPr marL="82296" indent="0">
              <a:buNone/>
            </a:pPr>
            <a:r>
              <a:rPr lang="ru-RU" sz="3300" b="1" i="1" dirty="0">
                <a:solidFill>
                  <a:srgbClr val="C00000"/>
                </a:solidFill>
              </a:rPr>
              <a:t>над</a:t>
            </a:r>
            <a:r>
              <a:rPr lang="ru-RU" sz="3300" i="1" dirty="0">
                <a:solidFill>
                  <a:srgbClr val="002060"/>
                </a:solidFill>
              </a:rPr>
              <a:t>рез</a:t>
            </a:r>
          </a:p>
          <a:p>
            <a:pPr marL="82296" indent="0">
              <a:buNone/>
            </a:pPr>
            <a:r>
              <a:rPr lang="ru-RU" sz="3300" b="1" i="1" dirty="0">
                <a:solidFill>
                  <a:srgbClr val="C00000"/>
                </a:solidFill>
              </a:rPr>
              <a:t>над</a:t>
            </a:r>
            <a:r>
              <a:rPr lang="ru-RU" sz="3300" i="1" dirty="0">
                <a:solidFill>
                  <a:srgbClr val="002060"/>
                </a:solidFill>
              </a:rPr>
              <a:t>лом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4" y="4481490"/>
            <a:ext cx="2438423" cy="1852263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3328203" y="4106877"/>
            <a:ext cx="48091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Приставки  </a:t>
            </a:r>
            <a:r>
              <a:rPr lang="ru-RU" sz="2400" b="1" i="1" dirty="0">
                <a:solidFill>
                  <a:srgbClr val="002060"/>
                </a:solidFill>
              </a:rPr>
              <a:t>за-,  на-, над- </a:t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400" b="1" i="1" dirty="0"/>
              <a:t>всегда пишутся с буквой </a:t>
            </a:r>
            <a:r>
              <a:rPr lang="ru-RU" sz="2400" b="1" i="1" dirty="0">
                <a:solidFill>
                  <a:srgbClr val="C00000"/>
                </a:solidFill>
              </a:rPr>
              <a:t>а.</a:t>
            </a:r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3060822" y="4031095"/>
            <a:ext cx="4571518" cy="1018085"/>
          </a:xfrm>
          <a:prstGeom prst="wedgeRoundRectCallout">
            <a:avLst>
              <a:gd name="adj1" fmla="val -66380"/>
              <a:gd name="adj2" fmla="val 40990"/>
              <a:gd name="adj3" fmla="val 16667"/>
            </a:avLst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037616" y="1628800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011368" y="2240868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975364" y="2836466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004048" y="1628800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004048" y="2231368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004048" y="2836466"/>
            <a:ext cx="184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7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6" grpId="0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99248" y="1880828"/>
            <a:ext cx="33455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3200" i="1" dirty="0"/>
              <a:t>с буквой – </a:t>
            </a:r>
            <a:r>
              <a:rPr lang="ru-RU" sz="3200" b="1" i="1" dirty="0">
                <a:solidFill>
                  <a:srgbClr val="C00000"/>
                </a:solidFill>
              </a:rPr>
              <a:t>а</a:t>
            </a:r>
            <a:r>
              <a:rPr lang="ru-RU" sz="3200" i="1" dirty="0">
                <a:solidFill>
                  <a:srgbClr val="C00000"/>
                </a:solidFill>
              </a:rPr>
              <a:t>;</a:t>
            </a:r>
            <a:r>
              <a:rPr lang="ru-RU" sz="3200" i="1" dirty="0"/>
              <a:t>  </a:t>
            </a:r>
          </a:p>
          <a:p>
            <a:r>
              <a:rPr lang="ru-RU" sz="3200" i="1" dirty="0"/>
              <a:t>2) с буквой </a:t>
            </a:r>
            <a:r>
              <a:rPr lang="ru-RU" sz="3200" b="1" i="1" dirty="0">
                <a:solidFill>
                  <a:srgbClr val="C00000"/>
                </a:solidFill>
              </a:rPr>
              <a:t>о</a:t>
            </a:r>
            <a:r>
              <a:rPr lang="ru-RU" sz="3200" i="1" dirty="0">
                <a:solidFill>
                  <a:srgbClr val="C00000"/>
                </a:solidFill>
              </a:rPr>
              <a:t>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</a:rPr>
              <a:t>Выпишите слова с приставками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537012"/>
            <a:ext cx="738082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buNone/>
            </a:pPr>
            <a:r>
              <a:rPr lang="ru-RU" sz="3200" b="1" i="1" dirty="0">
                <a:solidFill>
                  <a:srgbClr val="002060"/>
                </a:solidFill>
              </a:rPr>
              <a:t>Пословица, отлив, заход (солнца), заморозки, нагрузка, подписка, повозка, прогулка, надстройка.</a:t>
            </a:r>
          </a:p>
        </p:txBody>
      </p:sp>
    </p:spTree>
    <p:extLst>
      <p:ext uri="{BB962C8B-B14F-4D97-AF65-F5344CB8AC3E}">
        <p14:creationId xmlns:p14="http://schemas.microsoft.com/office/powerpoint/2010/main" val="134903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177883" y="332656"/>
            <a:ext cx="7380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cs typeface="Times New Roman" pitchFamily="18" charset="0"/>
              </a:rPr>
              <a:t>Образуйте новые слова </a:t>
            </a:r>
          </a:p>
          <a:p>
            <a:pPr algn="ctr"/>
            <a:r>
              <a:rPr lang="ru-RU" sz="3600" b="1" dirty="0">
                <a:solidFill>
                  <a:srgbClr val="00B050"/>
                </a:solidFill>
                <a:cs typeface="Times New Roman" pitchFamily="18" charset="0"/>
              </a:rPr>
              <a:t>от глаголов при помощи приставок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826442" y="1952836"/>
            <a:ext cx="1495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sz="3600" b="1" i="1" dirty="0">
                <a:solidFill>
                  <a:srgbClr val="002060"/>
                </a:solidFill>
                <a:cs typeface="Times New Roman" pitchFamily="18" charset="0"/>
              </a:rPr>
              <a:t>Лезть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077618" y="3213435"/>
            <a:ext cx="637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за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70089" y="4056377"/>
            <a:ext cx="8531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при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030672" y="4941221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от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888814" y="4349428"/>
            <a:ext cx="388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в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859659" y="5337212"/>
            <a:ext cx="378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у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797763" y="3549209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про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028456" y="5336397"/>
            <a:ext cx="623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об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703244" y="4544514"/>
            <a:ext cx="6799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вы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728854" y="3461157"/>
            <a:ext cx="6406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до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268036" y="3213435"/>
            <a:ext cx="356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с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52079" y="4412451"/>
            <a:ext cx="854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под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14248" y="1952836"/>
            <a:ext cx="17027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cs typeface="Times New Roman" pitchFamily="18" charset="0"/>
              </a:rPr>
              <a:t>Бегать</a:t>
            </a:r>
            <a:endParaRPr lang="ru-RU" sz="3600" dirty="0">
              <a:solidFill>
                <a:srgbClr val="002060"/>
              </a:solidFill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5841363" y="3547326"/>
            <a:ext cx="415669" cy="107784"/>
            <a:chOff x="998267" y="2384927"/>
            <a:chExt cx="234551" cy="107784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998267" y="2390632"/>
              <a:ext cx="23455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7380314" y="3391738"/>
            <a:ext cx="210983" cy="107784"/>
            <a:chOff x="1113769" y="2384927"/>
            <a:chExt cx="119052" cy="107784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>
              <a:off x="1113769" y="2390632"/>
              <a:ext cx="119052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3923928" y="3714968"/>
            <a:ext cx="631694" cy="107784"/>
            <a:chOff x="876370" y="2384927"/>
            <a:chExt cx="356448" cy="107784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>
              <a:off x="876370" y="2390632"/>
              <a:ext cx="356448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Группа 48"/>
          <p:cNvGrpSpPr/>
          <p:nvPr/>
        </p:nvGrpSpPr>
        <p:grpSpPr>
          <a:xfrm>
            <a:off x="4824028" y="4689368"/>
            <a:ext cx="510910" cy="107784"/>
            <a:chOff x="944526" y="2384927"/>
            <a:chExt cx="288293" cy="107784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>
              <a:off x="944526" y="2390632"/>
              <a:ext cx="288293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2188482" y="3353373"/>
            <a:ext cx="415669" cy="107784"/>
            <a:chOff x="998267" y="2384927"/>
            <a:chExt cx="234551" cy="107784"/>
          </a:xfrm>
        </p:grpSpPr>
        <p:cxnSp>
          <p:nvCxnSpPr>
            <p:cNvPr id="57" name="Прямая соединительная линия 56"/>
            <p:cNvCxnSpPr/>
            <p:nvPr/>
          </p:nvCxnSpPr>
          <p:spPr>
            <a:xfrm>
              <a:off x="998267" y="2390632"/>
              <a:ext cx="23455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Группа 58"/>
          <p:cNvGrpSpPr/>
          <p:nvPr/>
        </p:nvGrpSpPr>
        <p:grpSpPr>
          <a:xfrm>
            <a:off x="1023982" y="4221088"/>
            <a:ext cx="631694" cy="107784"/>
            <a:chOff x="876370" y="2384927"/>
            <a:chExt cx="356448" cy="107784"/>
          </a:xfrm>
        </p:grpSpPr>
        <p:cxnSp>
          <p:nvCxnSpPr>
            <p:cNvPr id="60" name="Прямая соединительная линия 59"/>
            <p:cNvCxnSpPr/>
            <p:nvPr/>
          </p:nvCxnSpPr>
          <p:spPr>
            <a:xfrm>
              <a:off x="876370" y="2390632"/>
              <a:ext cx="356448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Группа 65"/>
          <p:cNvGrpSpPr/>
          <p:nvPr/>
        </p:nvGrpSpPr>
        <p:grpSpPr>
          <a:xfrm>
            <a:off x="2123728" y="5085412"/>
            <a:ext cx="585583" cy="107784"/>
            <a:chOff x="902389" y="2384927"/>
            <a:chExt cx="330429" cy="107784"/>
          </a:xfrm>
        </p:grpSpPr>
        <p:cxnSp>
          <p:nvCxnSpPr>
            <p:cNvPr id="67" name="Прямая соединительная линия 66"/>
            <p:cNvCxnSpPr/>
            <p:nvPr/>
          </p:nvCxnSpPr>
          <p:spPr>
            <a:xfrm>
              <a:off x="902389" y="2390632"/>
              <a:ext cx="330429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2987824" y="4490622"/>
            <a:ext cx="235648" cy="107784"/>
            <a:chOff x="1099848" y="2384927"/>
            <a:chExt cx="132970" cy="107784"/>
          </a:xfrm>
        </p:grpSpPr>
        <p:cxnSp>
          <p:nvCxnSpPr>
            <p:cNvPr id="72" name="Прямая соединительная линия 71"/>
            <p:cNvCxnSpPr/>
            <p:nvPr/>
          </p:nvCxnSpPr>
          <p:spPr>
            <a:xfrm>
              <a:off x="1099848" y="2390632"/>
              <a:ext cx="13297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Группа 74"/>
          <p:cNvGrpSpPr/>
          <p:nvPr/>
        </p:nvGrpSpPr>
        <p:grpSpPr>
          <a:xfrm>
            <a:off x="3959932" y="5472104"/>
            <a:ext cx="235648" cy="107784"/>
            <a:chOff x="1099848" y="2384927"/>
            <a:chExt cx="132970" cy="107784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>
              <a:off x="1099848" y="2390632"/>
              <a:ext cx="13297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Группа 77"/>
          <p:cNvGrpSpPr/>
          <p:nvPr/>
        </p:nvGrpSpPr>
        <p:grpSpPr>
          <a:xfrm>
            <a:off x="6156175" y="5427000"/>
            <a:ext cx="479574" cy="107784"/>
            <a:chOff x="962207" y="2384927"/>
            <a:chExt cx="270611" cy="107784"/>
          </a:xfrm>
        </p:grpSpPr>
        <p:cxnSp>
          <p:nvCxnSpPr>
            <p:cNvPr id="79" name="Прямая соединительная линия 78"/>
            <p:cNvCxnSpPr/>
            <p:nvPr/>
          </p:nvCxnSpPr>
          <p:spPr>
            <a:xfrm>
              <a:off x="962207" y="2390632"/>
              <a:ext cx="27061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Группа 81"/>
          <p:cNvGrpSpPr/>
          <p:nvPr/>
        </p:nvGrpSpPr>
        <p:grpSpPr>
          <a:xfrm>
            <a:off x="7164290" y="4527298"/>
            <a:ext cx="657396" cy="107784"/>
            <a:chOff x="861867" y="2384927"/>
            <a:chExt cx="370951" cy="107784"/>
          </a:xfrm>
        </p:grpSpPr>
        <p:cxnSp>
          <p:nvCxnSpPr>
            <p:cNvPr id="83" name="Прямая соединительная линия 82"/>
            <p:cNvCxnSpPr/>
            <p:nvPr/>
          </p:nvCxnSpPr>
          <p:spPr>
            <a:xfrm>
              <a:off x="861867" y="2390632"/>
              <a:ext cx="37095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56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655" y="3789040"/>
            <a:ext cx="3074538" cy="2779167"/>
          </a:xfrm>
          <a:prstGeom prst="rect">
            <a:avLst/>
          </a:prstGeom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56509" y="1880828"/>
            <a:ext cx="5436604" cy="222254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sz="2800" b="1" i="1" dirty="0">
                <a:cs typeface="Times New Roman" pitchFamily="18" charset="0"/>
              </a:rPr>
              <a:t>Как-то утром волк проснулся,</a:t>
            </a:r>
          </a:p>
          <a:p>
            <a:pPr algn="ctr">
              <a:buFontTx/>
              <a:buNone/>
            </a:pPr>
            <a:r>
              <a:rPr lang="ru-RU" sz="2800" b="1" i="1" dirty="0">
                <a:cs typeface="Times New Roman" pitchFamily="18" charset="0"/>
              </a:rPr>
              <a:t>Потянулся, облизнулся. </a:t>
            </a:r>
          </a:p>
          <a:p>
            <a:pPr algn="ctr">
              <a:buFontTx/>
              <a:buNone/>
            </a:pPr>
            <a:r>
              <a:rPr lang="ru-RU" sz="2800" b="1" i="1" dirty="0">
                <a:cs typeface="Times New Roman" pitchFamily="18" charset="0"/>
              </a:rPr>
              <a:t>Спел любимую свою – </a:t>
            </a:r>
          </a:p>
          <a:p>
            <a:pPr algn="ctr">
              <a:buFontTx/>
              <a:buNone/>
            </a:pPr>
            <a:r>
              <a:rPr lang="ru-RU" sz="2800" b="1" i="1" dirty="0">
                <a:cs typeface="Times New Roman" pitchFamily="18" charset="0"/>
              </a:rPr>
              <a:t>«Укушу да разжую!»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21760" y="311901"/>
            <a:ext cx="40868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cs typeface="Times New Roman" pitchFamily="18" charset="0"/>
              </a:rPr>
              <a:t>Выпишите глаголы </a:t>
            </a:r>
          </a:p>
          <a:p>
            <a:pPr algn="ctr"/>
            <a:r>
              <a:rPr lang="ru-RU" sz="3600" b="1" dirty="0">
                <a:solidFill>
                  <a:srgbClr val="00B050"/>
                </a:solidFill>
                <a:cs typeface="Times New Roman" pitchFamily="18" charset="0"/>
              </a:rPr>
              <a:t>с приставками</a:t>
            </a:r>
          </a:p>
        </p:txBody>
      </p:sp>
    </p:spTree>
    <p:extLst>
      <p:ext uri="{BB962C8B-B14F-4D97-AF65-F5344CB8AC3E}">
        <p14:creationId xmlns:p14="http://schemas.microsoft.com/office/powerpoint/2010/main" val="321383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655" y="3789040"/>
            <a:ext cx="3074538" cy="2779167"/>
          </a:xfrm>
          <a:prstGeom prst="rect">
            <a:avLst/>
          </a:prstGeom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044622" y="1880829"/>
            <a:ext cx="5436604" cy="180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2800" b="1" i="1" dirty="0">
                <a:cs typeface="Times New Roman" pitchFamily="18" charset="0"/>
              </a:rPr>
              <a:t>Проснулся, потянулся, облизнулся, спел, укушу, разжую.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64980" y="311901"/>
            <a:ext cx="40004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Проверьте себя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2987824" y="2030549"/>
            <a:ext cx="618076" cy="107784"/>
            <a:chOff x="998267" y="2384927"/>
            <a:chExt cx="234551" cy="107784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998267" y="2390632"/>
              <a:ext cx="23455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0"/>
          <p:cNvGrpSpPr/>
          <p:nvPr/>
        </p:nvGrpSpPr>
        <p:grpSpPr>
          <a:xfrm>
            <a:off x="2864980" y="2528900"/>
            <a:ext cx="402052" cy="107784"/>
            <a:chOff x="998267" y="2384927"/>
            <a:chExt cx="234551" cy="107784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998267" y="2390632"/>
              <a:ext cx="23455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4752020" y="2059997"/>
            <a:ext cx="391148" cy="108863"/>
            <a:chOff x="998267" y="2384927"/>
            <a:chExt cx="234551" cy="10778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998267" y="2390632"/>
              <a:ext cx="23455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4752020" y="2534605"/>
            <a:ext cx="204410" cy="108863"/>
            <a:chOff x="998267" y="2384927"/>
            <a:chExt cx="234551" cy="107784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998267" y="2390632"/>
              <a:ext cx="23455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4103947" y="3068960"/>
            <a:ext cx="535164" cy="108863"/>
            <a:chOff x="911908" y="2384927"/>
            <a:chExt cx="320910" cy="107784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911908" y="2390632"/>
              <a:ext cx="32091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5616116" y="2540367"/>
            <a:ext cx="204410" cy="108863"/>
            <a:chOff x="998267" y="2384927"/>
            <a:chExt cx="234551" cy="107784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>
              <a:off x="998267" y="2390632"/>
              <a:ext cx="234551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801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28" y="10728"/>
            <a:ext cx="6593031" cy="6465407"/>
          </a:xfrm>
          <a:prstGeom prst="rect">
            <a:avLst/>
          </a:prstGeom>
        </p:spPr>
      </p:pic>
      <p:sp>
        <p:nvSpPr>
          <p:cNvPr id="24" name="Скругленный прямоугольник 23"/>
          <p:cNvSpPr/>
          <p:nvPr/>
        </p:nvSpPr>
        <p:spPr>
          <a:xfrm>
            <a:off x="5688124" y="3681028"/>
            <a:ext cx="1980220" cy="54196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976156" y="3645024"/>
            <a:ext cx="1450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выход</a:t>
            </a:r>
          </a:p>
        </p:txBody>
      </p:sp>
      <p:sp>
        <p:nvSpPr>
          <p:cNvPr id="27" name="Дуга 26"/>
          <p:cNvSpPr/>
          <p:nvPr/>
        </p:nvSpPr>
        <p:spPr>
          <a:xfrm>
            <a:off x="6588224" y="3733902"/>
            <a:ext cx="756084" cy="402837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707904" y="5225734"/>
            <a:ext cx="1980220" cy="54196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139952" y="5189730"/>
            <a:ext cx="1035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-ход</a:t>
            </a:r>
          </a:p>
        </p:txBody>
      </p:sp>
      <p:sp>
        <p:nvSpPr>
          <p:cNvPr id="28" name="Дуга 27"/>
          <p:cNvSpPr/>
          <p:nvPr/>
        </p:nvSpPr>
        <p:spPr>
          <a:xfrm>
            <a:off x="4289399" y="5295297"/>
            <a:ext cx="829798" cy="402837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761982" y="3681028"/>
            <a:ext cx="1980220" cy="54196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799692" y="3645024"/>
            <a:ext cx="1851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переход</a:t>
            </a:r>
          </a:p>
        </p:txBody>
      </p:sp>
      <p:sp>
        <p:nvSpPr>
          <p:cNvPr id="31" name="Дуга 30"/>
          <p:cNvSpPr/>
          <p:nvPr/>
        </p:nvSpPr>
        <p:spPr>
          <a:xfrm>
            <a:off x="2807804" y="3746243"/>
            <a:ext cx="756084" cy="402837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500048" y="1825511"/>
            <a:ext cx="1980220" cy="54196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659159" y="1773327"/>
            <a:ext cx="1646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приход</a:t>
            </a:r>
          </a:p>
        </p:txBody>
      </p:sp>
      <p:sp>
        <p:nvSpPr>
          <p:cNvPr id="34" name="Дуга 33"/>
          <p:cNvSpPr/>
          <p:nvPr/>
        </p:nvSpPr>
        <p:spPr>
          <a:xfrm>
            <a:off x="2483768" y="1878385"/>
            <a:ext cx="756084" cy="402837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013005" y="1808820"/>
            <a:ext cx="1980220" cy="54196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6336196" y="1772816"/>
            <a:ext cx="1382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поход</a:t>
            </a:r>
          </a:p>
        </p:txBody>
      </p:sp>
      <p:sp>
        <p:nvSpPr>
          <p:cNvPr id="37" name="Дуга 36"/>
          <p:cNvSpPr/>
          <p:nvPr/>
        </p:nvSpPr>
        <p:spPr>
          <a:xfrm>
            <a:off x="6890405" y="1861694"/>
            <a:ext cx="756084" cy="402837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816769" y="356841"/>
            <a:ext cx="1980220" cy="54196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4211960" y="296652"/>
            <a:ext cx="112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вход</a:t>
            </a:r>
          </a:p>
        </p:txBody>
      </p:sp>
      <p:sp>
        <p:nvSpPr>
          <p:cNvPr id="46" name="Дуга 45"/>
          <p:cNvSpPr/>
          <p:nvPr/>
        </p:nvSpPr>
        <p:spPr>
          <a:xfrm>
            <a:off x="4499992" y="422056"/>
            <a:ext cx="756084" cy="402837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773641" y="1982492"/>
            <a:ext cx="718151" cy="107784"/>
            <a:chOff x="827584" y="2384927"/>
            <a:chExt cx="405234" cy="107784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827584" y="2390632"/>
              <a:ext cx="405234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7" name="Группа 56"/>
          <p:cNvGrpSpPr/>
          <p:nvPr/>
        </p:nvGrpSpPr>
        <p:grpSpPr>
          <a:xfrm>
            <a:off x="1907704" y="3860405"/>
            <a:ext cx="906738" cy="107784"/>
            <a:chOff x="721169" y="2384927"/>
            <a:chExt cx="511649" cy="107784"/>
          </a:xfrm>
        </p:grpSpPr>
        <p:cxnSp>
          <p:nvCxnSpPr>
            <p:cNvPr id="58" name="Прямая соединительная линия 57"/>
            <p:cNvCxnSpPr/>
            <p:nvPr/>
          </p:nvCxnSpPr>
          <p:spPr>
            <a:xfrm>
              <a:off x="721169" y="2390632"/>
              <a:ext cx="511649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0" name="Группа 59"/>
          <p:cNvGrpSpPr/>
          <p:nvPr/>
        </p:nvGrpSpPr>
        <p:grpSpPr>
          <a:xfrm>
            <a:off x="6084168" y="3844226"/>
            <a:ext cx="540060" cy="107784"/>
            <a:chOff x="928076" y="2384927"/>
            <a:chExt cx="304742" cy="107784"/>
          </a:xfrm>
        </p:grpSpPr>
        <p:cxnSp>
          <p:nvCxnSpPr>
            <p:cNvPr id="61" name="Прямая соединительная линия 60"/>
            <p:cNvCxnSpPr/>
            <p:nvPr/>
          </p:nvCxnSpPr>
          <p:spPr>
            <a:xfrm>
              <a:off x="928076" y="2390632"/>
              <a:ext cx="304742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3" name="Группа 62"/>
          <p:cNvGrpSpPr/>
          <p:nvPr/>
        </p:nvGrpSpPr>
        <p:grpSpPr>
          <a:xfrm>
            <a:off x="6444209" y="1981934"/>
            <a:ext cx="450051" cy="107784"/>
            <a:chOff x="978866" y="2384927"/>
            <a:chExt cx="253952" cy="107784"/>
          </a:xfrm>
        </p:grpSpPr>
        <p:cxnSp>
          <p:nvCxnSpPr>
            <p:cNvPr id="64" name="Прямая соединительная линия 63"/>
            <p:cNvCxnSpPr/>
            <p:nvPr/>
          </p:nvCxnSpPr>
          <p:spPr>
            <a:xfrm>
              <a:off x="978866" y="2384927"/>
              <a:ext cx="253952" cy="5705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6" name="Группа 65"/>
          <p:cNvGrpSpPr/>
          <p:nvPr/>
        </p:nvGrpSpPr>
        <p:grpSpPr>
          <a:xfrm>
            <a:off x="4299666" y="512033"/>
            <a:ext cx="225026" cy="107784"/>
            <a:chOff x="1105842" y="2384927"/>
            <a:chExt cx="126976" cy="107784"/>
          </a:xfrm>
        </p:grpSpPr>
        <p:cxnSp>
          <p:nvCxnSpPr>
            <p:cNvPr id="67" name="Прямая соединительная линия 66"/>
            <p:cNvCxnSpPr/>
            <p:nvPr/>
          </p:nvCxnSpPr>
          <p:spPr>
            <a:xfrm>
              <a:off x="1105842" y="2384927"/>
              <a:ext cx="126976" cy="5705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020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7" grpId="0" animBg="1"/>
      <p:bldP spid="21" grpId="0" animBg="1"/>
      <p:bldP spid="22" grpId="0"/>
      <p:bldP spid="28" grpId="0" animBg="1"/>
      <p:bldP spid="29" grpId="0" animBg="1"/>
      <p:bldP spid="30" grpId="0"/>
      <p:bldP spid="31" grpId="0" animBg="1"/>
      <p:bldP spid="32" grpId="0" animBg="1"/>
      <p:bldP spid="33" grpId="0"/>
      <p:bldP spid="34" grpId="0" animBg="1"/>
      <p:bldP spid="35" grpId="0" animBg="1"/>
      <p:bldP spid="36" grpId="0"/>
      <p:bldP spid="37" grpId="0" animBg="1"/>
      <p:bldP spid="44" grpId="0" animBg="1"/>
      <p:bldP spid="45" grpId="0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4" y="4481490"/>
            <a:ext cx="2438423" cy="1852263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3256038" y="3872950"/>
            <a:ext cx="45563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Приставка  </a:t>
            </a:r>
            <a:r>
              <a:rPr lang="ru-RU" sz="2400" b="1" i="1" dirty="0">
                <a:solidFill>
                  <a:srgbClr val="002060"/>
                </a:solidFill>
              </a:rPr>
              <a:t>с-</a:t>
            </a:r>
            <a:r>
              <a:rPr lang="ru-RU" sz="2400" b="1" i="1" dirty="0"/>
              <a:t>  может произноситься  по-разному,  но пишется  всегда  </a:t>
            </a:r>
            <a:r>
              <a:rPr lang="ru-RU" sz="2400" b="1" i="1" dirty="0">
                <a:solidFill>
                  <a:srgbClr val="C00000"/>
                </a:solidFill>
              </a:rPr>
              <a:t>с-.</a:t>
            </a:r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3060821" y="3753036"/>
            <a:ext cx="4823703" cy="1440159"/>
          </a:xfrm>
          <a:prstGeom prst="wedgeRoundRectCallout">
            <a:avLst>
              <a:gd name="adj1" fmla="val -66380"/>
              <a:gd name="adj2" fmla="val 40990"/>
              <a:gd name="adj3" fmla="val 16667"/>
            </a:avLst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35853" y="944724"/>
            <a:ext cx="604867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>
              <a:buNone/>
            </a:pPr>
            <a:r>
              <a:rPr lang="ru-RU" sz="3300" b="1" i="1" dirty="0">
                <a:solidFill>
                  <a:srgbClr val="C00000"/>
                </a:solidFill>
              </a:rPr>
              <a:t>С</a:t>
            </a:r>
            <a:r>
              <a:rPr lang="ru-RU" sz="3300" b="1" i="1" dirty="0">
                <a:solidFill>
                  <a:srgbClr val="002060"/>
                </a:solidFill>
              </a:rPr>
              <a:t>давать, </a:t>
            </a:r>
            <a:r>
              <a:rPr lang="ru-RU" sz="3300" b="1" i="1" dirty="0">
                <a:solidFill>
                  <a:srgbClr val="C00000"/>
                </a:solidFill>
              </a:rPr>
              <a:t>с</a:t>
            </a:r>
            <a:r>
              <a:rPr lang="ru-RU" sz="3300" b="1" i="1" dirty="0">
                <a:solidFill>
                  <a:srgbClr val="002060"/>
                </a:solidFill>
              </a:rPr>
              <a:t>делать, </a:t>
            </a:r>
            <a:r>
              <a:rPr lang="ru-RU" sz="3300" b="1" i="1" dirty="0">
                <a:solidFill>
                  <a:srgbClr val="C00000"/>
                </a:solidFill>
              </a:rPr>
              <a:t>с</a:t>
            </a:r>
            <a:r>
              <a:rPr lang="ru-RU" sz="3300" b="1" i="1" dirty="0">
                <a:solidFill>
                  <a:srgbClr val="002060"/>
                </a:solidFill>
              </a:rPr>
              <a:t>бежать, </a:t>
            </a:r>
            <a:r>
              <a:rPr lang="ru-RU" sz="3300" b="1" i="1" dirty="0">
                <a:solidFill>
                  <a:srgbClr val="C00000"/>
                </a:solidFill>
              </a:rPr>
              <a:t>с</a:t>
            </a:r>
            <a:r>
              <a:rPr lang="ru-RU" sz="3300" b="1" i="1" dirty="0">
                <a:solidFill>
                  <a:srgbClr val="002060"/>
                </a:solidFill>
              </a:rPr>
              <a:t>гибать, </a:t>
            </a:r>
            <a:r>
              <a:rPr lang="ru-RU" sz="3300" b="1" i="1" dirty="0">
                <a:solidFill>
                  <a:srgbClr val="C00000"/>
                </a:solidFill>
              </a:rPr>
              <a:t>с</a:t>
            </a:r>
            <a:r>
              <a:rPr lang="ru-RU" sz="3300" b="1" i="1" dirty="0">
                <a:solidFill>
                  <a:srgbClr val="002060"/>
                </a:solidFill>
              </a:rPr>
              <a:t>кроить, </a:t>
            </a:r>
            <a:r>
              <a:rPr lang="ru-RU" sz="3300" b="1" i="1" dirty="0">
                <a:solidFill>
                  <a:srgbClr val="C00000"/>
                </a:solidFill>
              </a:rPr>
              <a:t>с</a:t>
            </a:r>
            <a:r>
              <a:rPr lang="ru-RU" sz="3300" b="1" i="1" dirty="0">
                <a:solidFill>
                  <a:srgbClr val="002060"/>
                </a:solidFill>
              </a:rPr>
              <a:t>косить, </a:t>
            </a:r>
            <a:r>
              <a:rPr lang="ru-RU" sz="3300" b="1" i="1" dirty="0">
                <a:solidFill>
                  <a:srgbClr val="C00000"/>
                </a:solidFill>
              </a:rPr>
              <a:t>с</a:t>
            </a:r>
            <a:r>
              <a:rPr lang="ru-RU" sz="3300" b="1" i="1" dirty="0">
                <a:solidFill>
                  <a:srgbClr val="002060"/>
                </a:solidFill>
              </a:rPr>
              <a:t>варить, </a:t>
            </a:r>
            <a:r>
              <a:rPr lang="ru-RU" sz="3300" b="1" i="1" dirty="0">
                <a:solidFill>
                  <a:srgbClr val="C00000"/>
                </a:solidFill>
              </a:rPr>
              <a:t>с</a:t>
            </a:r>
            <a:r>
              <a:rPr lang="ru-RU" sz="3300" b="1" i="1" dirty="0">
                <a:solidFill>
                  <a:srgbClr val="002060"/>
                </a:solidFill>
              </a:rPr>
              <a:t>просить, </a:t>
            </a:r>
            <a:r>
              <a:rPr lang="ru-RU" sz="3300" b="1" i="1" dirty="0">
                <a:solidFill>
                  <a:srgbClr val="C00000"/>
                </a:solidFill>
              </a:rPr>
              <a:t>с</a:t>
            </a:r>
            <a:r>
              <a:rPr lang="ru-RU" sz="3300" b="1" i="1" dirty="0">
                <a:solidFill>
                  <a:srgbClr val="002060"/>
                </a:solidFill>
              </a:rPr>
              <a:t>шить.</a:t>
            </a:r>
          </a:p>
        </p:txBody>
      </p:sp>
    </p:spTree>
    <p:extLst>
      <p:ext uri="{BB962C8B-B14F-4D97-AF65-F5344CB8AC3E}">
        <p14:creationId xmlns:p14="http://schemas.microsoft.com/office/powerpoint/2010/main" val="277044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59075" y="188640"/>
            <a:ext cx="55138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B050"/>
                </a:solidFill>
              </a:rPr>
              <a:t>Подберите антонимы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1664804"/>
            <a:ext cx="4572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sz="2800" b="1" i="1" dirty="0"/>
              <a:t>Раз</a:t>
            </a:r>
            <a:r>
              <a:rPr lang="ru-RU" sz="2800" i="1" dirty="0"/>
              <a:t>вязать  –  </a:t>
            </a:r>
            <a:r>
              <a:rPr lang="ru-RU" sz="2800" b="1" i="1" dirty="0">
                <a:solidFill>
                  <a:srgbClr val="0070C0"/>
                </a:solidFill>
              </a:rPr>
              <a:t>за</a:t>
            </a:r>
            <a:r>
              <a:rPr lang="ru-RU" sz="2800" i="1" dirty="0">
                <a:solidFill>
                  <a:srgbClr val="0070C0"/>
                </a:solidFill>
              </a:rPr>
              <a:t>вязать,  </a:t>
            </a:r>
            <a:r>
              <a:rPr lang="ru-RU" sz="2800" i="1" dirty="0"/>
              <a:t>                    </a:t>
            </a:r>
          </a:p>
          <a:p>
            <a:pPr>
              <a:lnSpc>
                <a:spcPct val="130000"/>
              </a:lnSpc>
            </a:pPr>
            <a:r>
              <a:rPr lang="ru-RU" sz="2800" b="1" i="1" dirty="0"/>
              <a:t>в</a:t>
            </a:r>
            <a:r>
              <a:rPr lang="ru-RU" sz="2800" i="1" dirty="0"/>
              <a:t>бежать  –  </a:t>
            </a:r>
            <a:r>
              <a:rPr lang="ru-RU" sz="2800" b="1" i="1" dirty="0">
                <a:solidFill>
                  <a:srgbClr val="0070C0"/>
                </a:solidFill>
              </a:rPr>
              <a:t>вы</a:t>
            </a:r>
            <a:r>
              <a:rPr lang="ru-RU" sz="2800" i="1" dirty="0">
                <a:solidFill>
                  <a:srgbClr val="0070C0"/>
                </a:solidFill>
              </a:rPr>
              <a:t>бежать,</a:t>
            </a:r>
          </a:p>
          <a:p>
            <a:pPr>
              <a:lnSpc>
                <a:spcPct val="130000"/>
              </a:lnSpc>
            </a:pPr>
            <a:r>
              <a:rPr lang="ru-RU" sz="2800" b="1" i="1" dirty="0"/>
              <a:t>раз</a:t>
            </a:r>
            <a:r>
              <a:rPr lang="ru-RU" sz="2800" i="1" dirty="0"/>
              <a:t>ложить  –  </a:t>
            </a:r>
            <a:r>
              <a:rPr lang="ru-RU" sz="2800" b="1" i="1" dirty="0">
                <a:solidFill>
                  <a:srgbClr val="0070C0"/>
                </a:solidFill>
              </a:rPr>
              <a:t>с</a:t>
            </a:r>
            <a:r>
              <a:rPr lang="ru-RU" sz="2800" i="1" dirty="0">
                <a:solidFill>
                  <a:srgbClr val="0070C0"/>
                </a:solidFill>
              </a:rPr>
              <a:t>ложить,  </a:t>
            </a:r>
            <a:r>
              <a:rPr lang="ru-RU" sz="2800" i="1" dirty="0"/>
              <a:t>                   </a:t>
            </a:r>
          </a:p>
          <a:p>
            <a:pPr>
              <a:lnSpc>
                <a:spcPct val="130000"/>
              </a:lnSpc>
            </a:pPr>
            <a:r>
              <a:rPr lang="ru-RU" sz="2800" b="1" i="1" dirty="0"/>
              <a:t>в</a:t>
            </a:r>
            <a:r>
              <a:rPr lang="ru-RU" sz="2800" i="1" dirty="0"/>
              <a:t>нести  –  </a:t>
            </a:r>
            <a:r>
              <a:rPr lang="ru-RU" sz="2800" b="1" i="1" dirty="0">
                <a:solidFill>
                  <a:srgbClr val="0070C0"/>
                </a:solidFill>
              </a:rPr>
              <a:t>вы</a:t>
            </a:r>
            <a:r>
              <a:rPr lang="ru-RU" sz="2800" i="1" dirty="0">
                <a:solidFill>
                  <a:srgbClr val="0070C0"/>
                </a:solidFill>
              </a:rPr>
              <a:t>нести,</a:t>
            </a:r>
          </a:p>
          <a:p>
            <a:pPr>
              <a:lnSpc>
                <a:spcPct val="130000"/>
              </a:lnSpc>
            </a:pPr>
            <a:r>
              <a:rPr lang="ru-RU" sz="2800" b="1" i="1" dirty="0"/>
              <a:t>раз</a:t>
            </a:r>
            <a:r>
              <a:rPr lang="ru-RU" sz="2800" i="1" dirty="0"/>
              <a:t>вернуть  –  </a:t>
            </a:r>
            <a:r>
              <a:rPr lang="ru-RU" sz="2800" b="1" i="1" dirty="0">
                <a:solidFill>
                  <a:srgbClr val="0070C0"/>
                </a:solidFill>
              </a:rPr>
              <a:t>с</a:t>
            </a:r>
            <a:r>
              <a:rPr lang="ru-RU" sz="2800" i="1" dirty="0">
                <a:solidFill>
                  <a:srgbClr val="0070C0"/>
                </a:solidFill>
              </a:rPr>
              <a:t>вернуть,</a:t>
            </a:r>
            <a:r>
              <a:rPr lang="ru-RU" sz="2800" i="1" dirty="0"/>
              <a:t>  </a:t>
            </a:r>
          </a:p>
          <a:p>
            <a:pPr>
              <a:lnSpc>
                <a:spcPct val="130000"/>
              </a:lnSpc>
            </a:pPr>
            <a:r>
              <a:rPr lang="ru-RU" sz="2800" b="1" i="1" dirty="0"/>
              <a:t>за</a:t>
            </a:r>
            <a:r>
              <a:rPr lang="ru-RU" sz="2800" i="1" dirty="0"/>
              <a:t>крыть  –  </a:t>
            </a:r>
            <a:r>
              <a:rPr lang="ru-RU" sz="2800" b="1" i="1" dirty="0">
                <a:solidFill>
                  <a:srgbClr val="0070C0"/>
                </a:solidFill>
              </a:rPr>
              <a:t>от</a:t>
            </a:r>
            <a:r>
              <a:rPr lang="ru-RU" sz="2800" i="1" dirty="0">
                <a:solidFill>
                  <a:srgbClr val="0070C0"/>
                </a:solidFill>
              </a:rPr>
              <a:t>крыть,</a:t>
            </a:r>
            <a:r>
              <a:rPr lang="ru-RU" sz="2800" i="1" dirty="0"/>
              <a:t>	</a:t>
            </a:r>
          </a:p>
          <a:p>
            <a:pPr>
              <a:lnSpc>
                <a:spcPct val="130000"/>
              </a:lnSpc>
            </a:pPr>
            <a:r>
              <a:rPr lang="ru-RU" sz="2800" b="1" i="1" dirty="0"/>
              <a:t>при</a:t>
            </a:r>
            <a:r>
              <a:rPr lang="ru-RU" sz="2800" i="1" dirty="0"/>
              <a:t>ехать  –  </a:t>
            </a:r>
            <a:r>
              <a:rPr lang="ru-RU" sz="2800" b="1" i="1" dirty="0">
                <a:solidFill>
                  <a:srgbClr val="0070C0"/>
                </a:solidFill>
              </a:rPr>
              <a:t>у</a:t>
            </a:r>
            <a:r>
              <a:rPr lang="ru-RU" sz="2800" i="1" dirty="0">
                <a:solidFill>
                  <a:srgbClr val="0070C0"/>
                </a:solidFill>
              </a:rPr>
              <a:t>ехать.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1916832"/>
            <a:ext cx="1692188" cy="25202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398816"/>
            <a:ext cx="1836204" cy="34610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23914" y="2996952"/>
            <a:ext cx="1836204" cy="34610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91535" y="3498453"/>
            <a:ext cx="1836204" cy="34610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923914" y="4077072"/>
            <a:ext cx="1836204" cy="34610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7984" y="4725144"/>
            <a:ext cx="1836204" cy="34610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97941" y="5229200"/>
            <a:ext cx="1836204" cy="34610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21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uiExpand="1" build="p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369" y="4235291"/>
            <a:ext cx="3123431" cy="2334055"/>
          </a:xfrm>
          <a:prstGeom prst="rect">
            <a:avLst/>
          </a:prstGeom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37298" y="188640"/>
            <a:ext cx="49269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B050"/>
                </a:solidFill>
              </a:rPr>
              <a:t>Вставьте приставки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48808" y="1160748"/>
            <a:ext cx="6366359" cy="3502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FontTx/>
              <a:buNone/>
            </a:pPr>
            <a:r>
              <a:rPr lang="ru-RU" sz="2800" i="1" dirty="0">
                <a:cs typeface="Arial" charset="0"/>
              </a:rPr>
              <a:t>	Вася шёл в школу. Сначала он ...шел из дома. Потом   ...шёл прямо.  …шёл по большой луже. ...шёл дорогу. ...шёл в магазин купить булочку.</a:t>
            </a:r>
          </a:p>
          <a:p>
            <a:pPr>
              <a:lnSpc>
                <a:spcPct val="114000"/>
              </a:lnSpc>
              <a:buFontTx/>
              <a:buNone/>
            </a:pPr>
            <a:r>
              <a:rPr lang="ru-RU" sz="2800" i="1" dirty="0">
                <a:cs typeface="Arial" charset="0"/>
              </a:rPr>
              <a:t>	Наконец, Вася …шёл в школу.</a:t>
            </a:r>
          </a:p>
          <a:p>
            <a:pPr>
              <a:lnSpc>
                <a:spcPct val="114000"/>
              </a:lnSpc>
              <a:buFontTx/>
              <a:buNone/>
            </a:pPr>
            <a:r>
              <a:rPr lang="ru-RU" sz="2800" i="1" dirty="0">
                <a:cs typeface="Arial" charset="0"/>
              </a:rPr>
              <a:t>Учительница сказала: «Вася! Как ты долго шёл!»</a:t>
            </a:r>
          </a:p>
        </p:txBody>
      </p:sp>
    </p:spTree>
    <p:extLst>
      <p:ext uri="{BB962C8B-B14F-4D97-AF65-F5344CB8AC3E}">
        <p14:creationId xmlns:p14="http://schemas.microsoft.com/office/powerpoint/2010/main" val="14590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369" y="4235291"/>
            <a:ext cx="3123431" cy="2334055"/>
          </a:xfrm>
          <a:prstGeom prst="rect">
            <a:avLst/>
          </a:prstGeom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07750" y="188640"/>
            <a:ext cx="40004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Проверьте себя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48808" y="1160748"/>
            <a:ext cx="6366359" cy="3502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FontTx/>
              <a:buNone/>
            </a:pPr>
            <a:r>
              <a:rPr lang="ru-RU" sz="2800" i="1" dirty="0">
                <a:cs typeface="Arial" charset="0"/>
              </a:rPr>
              <a:t>	Вася шёл в школу. Сначала он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вы</a:t>
            </a:r>
            <a:r>
              <a:rPr lang="ru-RU" sz="2800" i="1" dirty="0">
                <a:cs typeface="Arial" charset="0"/>
              </a:rPr>
              <a:t>шел из дома. Потом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по</a:t>
            </a:r>
            <a:r>
              <a:rPr lang="ru-RU" sz="2800" i="1" dirty="0">
                <a:cs typeface="Arial" charset="0"/>
              </a:rPr>
              <a:t>шёл прямо. 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Про</a:t>
            </a:r>
            <a:r>
              <a:rPr lang="ru-RU" sz="2800" i="1" dirty="0">
                <a:cs typeface="Arial" charset="0"/>
              </a:rPr>
              <a:t>шёл по большой луже.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Пере</a:t>
            </a:r>
            <a:r>
              <a:rPr lang="ru-RU" sz="2800" i="1" dirty="0">
                <a:cs typeface="Arial" charset="0"/>
              </a:rPr>
              <a:t>шёл дорогу.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За</a:t>
            </a:r>
            <a:r>
              <a:rPr lang="ru-RU" sz="2800" i="1" dirty="0">
                <a:cs typeface="Arial" charset="0"/>
              </a:rPr>
              <a:t>шёл в магазин. </a:t>
            </a:r>
          </a:p>
          <a:p>
            <a:pPr>
              <a:lnSpc>
                <a:spcPct val="114000"/>
              </a:lnSpc>
              <a:buFontTx/>
              <a:buNone/>
            </a:pPr>
            <a:r>
              <a:rPr lang="ru-RU" sz="2800" i="1" dirty="0">
                <a:cs typeface="Arial" charset="0"/>
              </a:rPr>
              <a:t>	Наконец, Вася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при</a:t>
            </a:r>
            <a:r>
              <a:rPr lang="ru-RU" sz="2800" i="1" dirty="0">
                <a:cs typeface="Arial" charset="0"/>
              </a:rPr>
              <a:t>шёл в школу. Учительница сказала: «Вася! Как ты долго шёл!»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1439652" y="1772816"/>
            <a:ext cx="438056" cy="107784"/>
            <a:chOff x="1066582" y="2384927"/>
            <a:chExt cx="166236" cy="107784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1066582" y="2390632"/>
              <a:ext cx="166236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1475656" y="2240868"/>
            <a:ext cx="546068" cy="107784"/>
            <a:chOff x="1025593" y="2384927"/>
            <a:chExt cx="207225" cy="107784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1025593" y="2390632"/>
              <a:ext cx="207225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2663789" y="2744924"/>
            <a:ext cx="360040" cy="107784"/>
            <a:chOff x="1096188" y="2384927"/>
            <a:chExt cx="136630" cy="107784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1096188" y="2390632"/>
              <a:ext cx="13663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5112063" y="1778521"/>
            <a:ext cx="396044" cy="107784"/>
            <a:chOff x="1082526" y="2384927"/>
            <a:chExt cx="150293" cy="10778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1082526" y="2390632"/>
              <a:ext cx="150293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5616116" y="2247739"/>
            <a:ext cx="720080" cy="107784"/>
            <a:chOff x="959559" y="2384927"/>
            <a:chExt cx="273260" cy="107784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959559" y="2390632"/>
              <a:ext cx="27326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Группа 25"/>
          <p:cNvGrpSpPr/>
          <p:nvPr/>
        </p:nvGrpSpPr>
        <p:grpSpPr>
          <a:xfrm>
            <a:off x="4644008" y="3248980"/>
            <a:ext cx="540060" cy="107784"/>
            <a:chOff x="1027874" y="2384927"/>
            <a:chExt cx="204945" cy="107784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>
              <a:off x="1027874" y="2390632"/>
              <a:ext cx="204945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227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41983" y="307975"/>
            <a:ext cx="62433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Самостоятельная работа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47764" y="1700806"/>
            <a:ext cx="4572000" cy="37264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3000"/>
              </a:lnSpc>
            </a:pPr>
            <a:r>
              <a:rPr lang="ru-RU" sz="3200" b="1" i="1" dirty="0" err="1">
                <a:solidFill>
                  <a:srgbClr val="0070C0"/>
                </a:solidFill>
              </a:rPr>
              <a:t>Н..стольная</a:t>
            </a:r>
            <a:r>
              <a:rPr lang="ru-RU" sz="3200" b="1" i="1" dirty="0">
                <a:solidFill>
                  <a:srgbClr val="0070C0"/>
                </a:solidFill>
              </a:rPr>
              <a:t>  лампа,</a:t>
            </a:r>
          </a:p>
          <a:p>
            <a:pPr>
              <a:lnSpc>
                <a:spcPct val="123000"/>
              </a:lnSpc>
            </a:pPr>
            <a:r>
              <a:rPr lang="ru-RU" sz="3200" b="1" i="1" dirty="0" err="1">
                <a:solidFill>
                  <a:srgbClr val="0070C0"/>
                </a:solidFill>
              </a:rPr>
              <a:t>з..морские</a:t>
            </a:r>
            <a:r>
              <a:rPr lang="ru-RU" sz="3200" b="1" i="1" dirty="0">
                <a:solidFill>
                  <a:srgbClr val="0070C0"/>
                </a:solidFill>
              </a:rPr>
              <a:t>  п..</a:t>
            </a:r>
            <a:r>
              <a:rPr lang="ru-RU" sz="3200" b="1" i="1" dirty="0" err="1">
                <a:solidFill>
                  <a:srgbClr val="0070C0"/>
                </a:solidFill>
              </a:rPr>
              <a:t>дарки</a:t>
            </a:r>
            <a:r>
              <a:rPr lang="ru-RU" sz="3200" b="1" i="1" dirty="0">
                <a:solidFill>
                  <a:srgbClr val="0070C0"/>
                </a:solidFill>
              </a:rPr>
              <a:t>,</a:t>
            </a:r>
          </a:p>
          <a:p>
            <a:pPr>
              <a:lnSpc>
                <a:spcPct val="123000"/>
              </a:lnSpc>
            </a:pPr>
            <a:r>
              <a:rPr lang="ru-RU" sz="3200" b="1" i="1" dirty="0" err="1">
                <a:solidFill>
                  <a:srgbClr val="0070C0"/>
                </a:solidFill>
              </a:rPr>
              <a:t>пр..кисшее</a:t>
            </a:r>
            <a:r>
              <a:rPr lang="ru-RU" sz="3200" b="1" i="1" dirty="0">
                <a:solidFill>
                  <a:srgbClr val="0070C0"/>
                </a:solidFill>
              </a:rPr>
              <a:t>  </a:t>
            </a:r>
            <a:r>
              <a:rPr lang="ru-RU" sz="3200" b="1" i="1" dirty="0" err="1">
                <a:solidFill>
                  <a:srgbClr val="0070C0"/>
                </a:solidFill>
              </a:rPr>
              <a:t>м..л..ко</a:t>
            </a:r>
            <a:r>
              <a:rPr lang="ru-RU" sz="3200" b="1" i="1" dirty="0">
                <a:solidFill>
                  <a:srgbClr val="0070C0"/>
                </a:solidFill>
              </a:rPr>
              <a:t>,</a:t>
            </a:r>
          </a:p>
          <a:p>
            <a:pPr>
              <a:lnSpc>
                <a:spcPct val="123000"/>
              </a:lnSpc>
            </a:pPr>
            <a:r>
              <a:rPr lang="ru-RU" sz="3200" b="1" i="1" dirty="0" err="1">
                <a:solidFill>
                  <a:srgbClr val="0070C0"/>
                </a:solidFill>
              </a:rPr>
              <a:t>пр..хладный</a:t>
            </a:r>
            <a:r>
              <a:rPr lang="ru-RU" sz="3200" b="1" i="1" dirty="0">
                <a:solidFill>
                  <a:srgbClr val="0070C0"/>
                </a:solidFill>
              </a:rPr>
              <a:t>  н..</a:t>
            </a:r>
            <a:r>
              <a:rPr lang="ru-RU" sz="3200" b="1" i="1" dirty="0" err="1">
                <a:solidFill>
                  <a:srgbClr val="0070C0"/>
                </a:solidFill>
              </a:rPr>
              <a:t>питок</a:t>
            </a:r>
            <a:r>
              <a:rPr lang="ru-RU" sz="3200" b="1" i="1" dirty="0">
                <a:solidFill>
                  <a:srgbClr val="0070C0"/>
                </a:solidFill>
              </a:rPr>
              <a:t>,</a:t>
            </a:r>
          </a:p>
          <a:p>
            <a:pPr>
              <a:lnSpc>
                <a:spcPct val="123000"/>
              </a:lnSpc>
            </a:pPr>
            <a:r>
              <a:rPr lang="ru-RU" sz="3200" b="1" i="1" dirty="0">
                <a:solidFill>
                  <a:srgbClr val="0070C0"/>
                </a:solidFill>
              </a:rPr>
              <a:t>п..</a:t>
            </a:r>
            <a:r>
              <a:rPr lang="ru-RU" sz="3200" b="1" i="1" dirty="0" err="1">
                <a:solidFill>
                  <a:srgbClr val="0070C0"/>
                </a:solidFill>
              </a:rPr>
              <a:t>дводная</a:t>
            </a:r>
            <a:r>
              <a:rPr lang="ru-RU" sz="3200" b="1" i="1" dirty="0">
                <a:solidFill>
                  <a:srgbClr val="0070C0"/>
                </a:solidFill>
              </a:rPr>
              <a:t>  </a:t>
            </a:r>
            <a:r>
              <a:rPr lang="ru-RU" sz="3200" b="1" i="1" dirty="0" err="1">
                <a:solidFill>
                  <a:srgbClr val="0070C0"/>
                </a:solidFill>
              </a:rPr>
              <a:t>ло</a:t>
            </a:r>
            <a:r>
              <a:rPr lang="ru-RU" sz="3200" b="1" i="1" dirty="0">
                <a:solidFill>
                  <a:srgbClr val="0070C0"/>
                </a:solidFill>
              </a:rPr>
              <a:t>..ка,</a:t>
            </a:r>
          </a:p>
          <a:p>
            <a:pPr>
              <a:lnSpc>
                <a:spcPct val="123000"/>
              </a:lnSpc>
            </a:pPr>
            <a:r>
              <a:rPr lang="ru-RU" sz="3200" b="1" i="1" dirty="0">
                <a:solidFill>
                  <a:srgbClr val="0070C0"/>
                </a:solidFill>
              </a:rPr>
              <a:t>д..</a:t>
            </a:r>
            <a:r>
              <a:rPr lang="ru-RU" sz="3200" b="1" i="1" dirty="0" err="1">
                <a:solidFill>
                  <a:srgbClr val="0070C0"/>
                </a:solidFill>
              </a:rPr>
              <a:t>верчивый</a:t>
            </a:r>
            <a:r>
              <a:rPr lang="ru-RU" sz="3200" b="1" i="1" dirty="0">
                <a:solidFill>
                  <a:srgbClr val="0070C0"/>
                </a:solidFill>
              </a:rPr>
              <a:t> 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354193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152636"/>
            <a:ext cx="41887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Вставьте приставки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24649" y="1012185"/>
            <a:ext cx="57070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до-,   по-,   про-,   вы-,   на-,   за-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2348880"/>
            <a:ext cx="5796136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buFont typeface="Arial" pitchFamily="34" charset="0"/>
              <a:buNone/>
            </a:pPr>
            <a:r>
              <a:rPr lang="ru-RU" sz="2800" i="1" dirty="0"/>
              <a:t>__летел  </a:t>
            </a:r>
            <a:r>
              <a:rPr lang="ru-RU" sz="2800" i="1" dirty="0" err="1"/>
              <a:t>вет</a:t>
            </a:r>
            <a:r>
              <a:rPr lang="ru-RU" sz="2800" i="1" dirty="0"/>
              <a:t>..р.   __сверкала молния,  __лил  </a:t>
            </a:r>
            <a:r>
              <a:rPr lang="ru-RU" sz="2800" i="1" dirty="0" err="1"/>
              <a:t>дож..ь</a:t>
            </a:r>
            <a:r>
              <a:rPr lang="ru-RU" sz="2800" i="1" dirty="0"/>
              <a:t>.  Р..</a:t>
            </a:r>
            <a:r>
              <a:rPr lang="ru-RU" sz="2800" i="1" dirty="0" err="1"/>
              <a:t>бята</a:t>
            </a:r>
            <a:r>
              <a:rPr lang="ru-RU" sz="2800" i="1" dirty="0"/>
              <a:t>  __</a:t>
            </a:r>
            <a:r>
              <a:rPr lang="ru-RU" sz="2800" i="1" dirty="0" err="1"/>
              <a:t>б..жали</a:t>
            </a:r>
            <a:r>
              <a:rPr lang="ru-RU" sz="2800" i="1" dirty="0"/>
              <a:t>  </a:t>
            </a:r>
            <a:r>
              <a:rPr lang="ru-RU" sz="2800" i="1" dirty="0" err="1"/>
              <a:t>д..мой</a:t>
            </a:r>
            <a:r>
              <a:rPr lang="ru-RU" sz="2800" i="1" dirty="0"/>
              <a:t>.  Они   __мокли до ни..</a:t>
            </a:r>
            <a:r>
              <a:rPr lang="ru-RU" sz="2800" i="1" dirty="0" err="1"/>
              <a:t>ки</a:t>
            </a:r>
            <a:r>
              <a:rPr lang="ru-RU" sz="2800" i="1" dirty="0"/>
              <a:t>,  пока  __</a:t>
            </a:r>
            <a:r>
              <a:rPr lang="ru-RU" sz="2800" i="1" dirty="0" err="1"/>
              <a:t>б..жали</a:t>
            </a:r>
            <a:r>
              <a:rPr lang="ru-RU" sz="2800" i="1" dirty="0"/>
              <a:t>  до дома.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05" y="2183058"/>
            <a:ext cx="2592288" cy="33997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1849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15127" y="347522"/>
            <a:ext cx="29415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Повторите!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92732" y="2097681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i="1" dirty="0">
                <a:solidFill>
                  <a:srgbClr val="002060"/>
                </a:solidFill>
              </a:rPr>
              <a:t>1) значимая часть слова;</a:t>
            </a:r>
          </a:p>
          <a:p>
            <a:pPr>
              <a:lnSpc>
                <a:spcPct val="150000"/>
              </a:lnSpc>
            </a:pPr>
            <a:r>
              <a:rPr lang="ru-RU" sz="2800" i="1" dirty="0">
                <a:solidFill>
                  <a:srgbClr val="002060"/>
                </a:solidFill>
              </a:rPr>
              <a:t>2) стоит перед корнем;</a:t>
            </a:r>
          </a:p>
          <a:p>
            <a:pPr>
              <a:lnSpc>
                <a:spcPct val="150000"/>
              </a:lnSpc>
            </a:pPr>
            <a:r>
              <a:rPr lang="ru-RU" sz="2800" i="1" dirty="0">
                <a:solidFill>
                  <a:srgbClr val="002060"/>
                </a:solidFill>
              </a:rPr>
              <a:t>3) пишется слитно;</a:t>
            </a:r>
          </a:p>
          <a:p>
            <a:pPr>
              <a:lnSpc>
                <a:spcPct val="150000"/>
              </a:lnSpc>
            </a:pPr>
            <a:r>
              <a:rPr lang="ru-RU" sz="2800" i="1" dirty="0">
                <a:solidFill>
                  <a:srgbClr val="002060"/>
                </a:solidFill>
              </a:rPr>
              <a:t>4) служит для образования новых слов.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75656" y="1451350"/>
            <a:ext cx="2584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</a:rPr>
              <a:t>Приставка: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37843" y="5636863"/>
            <a:ext cx="229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273024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67719"/>
            <a:ext cx="7143750" cy="46577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1791443"/>
            <a:ext cx="8640452" cy="2102344"/>
          </a:xfrm>
          <a:prstGeom prst="rect">
            <a:avLst/>
          </a:prstGeom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77775" y="3267332"/>
            <a:ext cx="19312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small" spc="100" dirty="0">
                <a:solidFill>
                  <a:srgbClr val="0070C0"/>
                </a:solidFill>
              </a:rPr>
              <a:t>корень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2711231" y="872716"/>
            <a:ext cx="3664388" cy="2810115"/>
            <a:chOff x="2711231" y="1160748"/>
            <a:chExt cx="3664388" cy="2810115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1231" y="1160748"/>
              <a:ext cx="3664388" cy="281011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955523" y="2214735"/>
              <a:ext cx="326082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Состав слова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005295" y="4155510"/>
            <a:ext cx="31390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общая часть </a:t>
            </a:r>
          </a:p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родственных слов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8081" y="3403139"/>
            <a:ext cx="23731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small" spc="100" dirty="0">
                <a:solidFill>
                  <a:srgbClr val="0070C0"/>
                </a:solidFill>
              </a:rPr>
              <a:t>приставка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89980" y="3403139"/>
            <a:ext cx="25219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small" spc="100" dirty="0">
                <a:solidFill>
                  <a:srgbClr val="0070C0"/>
                </a:solidFill>
              </a:rPr>
              <a:t>окончание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28915" y="4173062"/>
            <a:ext cx="2217274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изменяемая </a:t>
            </a:r>
          </a:p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часть </a:t>
            </a:r>
          </a:p>
          <a:p>
            <a:pPr algn="ctr"/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связи слов </a:t>
            </a:r>
          </a:p>
          <a:p>
            <a:pPr algn="ctr"/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предложении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993" y="4155511"/>
            <a:ext cx="29402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образования </a:t>
            </a:r>
          </a:p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новых слов</a:t>
            </a:r>
          </a:p>
        </p:txBody>
      </p:sp>
    </p:spTree>
    <p:extLst>
      <p:ext uri="{BB962C8B-B14F-4D97-AF65-F5344CB8AC3E}">
        <p14:creationId xmlns:p14="http://schemas.microsoft.com/office/powerpoint/2010/main" val="4084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7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8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7" grpId="0"/>
          <p:bldP spid="19" grpId="0"/>
          <p:bldP spid="2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7" grpId="0"/>
          <p:bldP spid="19" grpId="0"/>
          <p:bldP spid="20" grpId="0"/>
          <p:bldP spid="21" grpId="0"/>
          <p:bldP spid="2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3707904" y="1628800"/>
            <a:ext cx="7883390" cy="43315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Tx/>
              <a:buNone/>
            </a:pPr>
            <a:endParaRPr lang="ru-RU" sz="36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31740" y="296652"/>
            <a:ext cx="50574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B050"/>
                </a:solidFill>
                <a:cs typeface="Times New Roman" pitchFamily="18" charset="0"/>
              </a:rPr>
              <a:t>Найдите приставки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95364" y="2204864"/>
            <a:ext cx="1756556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200" i="1" dirty="0">
                <a:cs typeface="Times New Roman" pitchFamily="18" charset="0"/>
              </a:rPr>
              <a:t>по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бег</a:t>
            </a:r>
            <a:r>
              <a:rPr lang="ru-RU" sz="3200" i="1" dirty="0">
                <a:solidFill>
                  <a:srgbClr val="002060"/>
                </a:solidFill>
                <a:cs typeface="Times New Roman" pitchFamily="18" charset="0"/>
              </a:rPr>
              <a:t>,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200" i="1" dirty="0">
                <a:cs typeface="Times New Roman" pitchFamily="18" charset="0"/>
              </a:rPr>
              <a:t>раз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бег</a:t>
            </a:r>
            <a:r>
              <a:rPr lang="ru-RU" sz="3200" i="1" dirty="0">
                <a:solidFill>
                  <a:srgbClr val="002060"/>
                </a:solidFill>
                <a:cs typeface="Times New Roman" pitchFamily="18" charset="0"/>
              </a:rPr>
              <a:t>,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200" i="1" dirty="0">
                <a:cs typeface="Times New Roman" pitchFamily="18" charset="0"/>
              </a:rPr>
              <a:t>на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бег</a:t>
            </a:r>
            <a:r>
              <a:rPr lang="ru-RU" sz="3200" i="1" dirty="0">
                <a:solidFill>
                  <a:srgbClr val="002060"/>
                </a:solidFill>
                <a:cs typeface="Times New Roman" pitchFamily="18" charset="0"/>
              </a:rPr>
              <a:t>,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200" i="1" dirty="0">
                <a:cs typeface="Times New Roman" pitchFamily="18" charset="0"/>
              </a:rPr>
              <a:t>про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бег</a:t>
            </a:r>
            <a:r>
              <a:rPr lang="ru-RU" sz="3200" i="1" dirty="0">
                <a:solidFill>
                  <a:srgbClr val="002060"/>
                </a:solidFill>
                <a:cs typeface="Times New Roman" pitchFamily="18" charset="0"/>
              </a:rPr>
              <a:t>.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2204864"/>
            <a:ext cx="21602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200" i="1" dirty="0">
                <a:cs typeface="Times New Roman" pitchFamily="18" charset="0"/>
              </a:rPr>
              <a:t>за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пис</a:t>
            </a:r>
            <a:r>
              <a:rPr lang="ru-RU" sz="3200" i="1" dirty="0">
                <a:cs typeface="Times New Roman" pitchFamily="18" charset="0"/>
              </a:rPr>
              <a:t>ал,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200" i="1" dirty="0">
                <a:cs typeface="Times New Roman" pitchFamily="18" charset="0"/>
              </a:rPr>
              <a:t>вы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пис</a:t>
            </a:r>
            <a:r>
              <a:rPr lang="ru-RU" sz="3200" i="1" dirty="0">
                <a:cs typeface="Times New Roman" pitchFamily="18" charset="0"/>
              </a:rPr>
              <a:t>ал,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200" i="1" dirty="0">
                <a:cs typeface="Times New Roman" pitchFamily="18" charset="0"/>
              </a:rPr>
              <a:t>в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пис</a:t>
            </a:r>
            <a:r>
              <a:rPr lang="ru-RU" sz="3200" i="1" dirty="0">
                <a:cs typeface="Times New Roman" pitchFamily="18" charset="0"/>
              </a:rPr>
              <a:t>ал,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200" i="1" dirty="0">
                <a:cs typeface="Times New Roman" pitchFamily="18" charset="0"/>
              </a:rPr>
              <a:t>пере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пис</a:t>
            </a:r>
            <a:r>
              <a:rPr lang="ru-RU" sz="3200" i="1" dirty="0">
                <a:cs typeface="Times New Roman" pitchFamily="18" charset="0"/>
              </a:rPr>
              <a:t>ал,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200" i="1" dirty="0">
                <a:cs typeface="Times New Roman" pitchFamily="18" charset="0"/>
              </a:rPr>
              <a:t>до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пис</a:t>
            </a:r>
            <a:r>
              <a:rPr lang="ru-RU" sz="3200" i="1" dirty="0">
                <a:cs typeface="Times New Roman" pitchFamily="18" charset="0"/>
              </a:rPr>
              <a:t>ал.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18538" y="1651779"/>
            <a:ext cx="23551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Бег</a:t>
            </a:r>
            <a:r>
              <a:rPr lang="ru-RU" sz="3200" i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ru-RU" sz="3200" i="1" dirty="0">
                <a:cs typeface="Times New Roman" pitchFamily="18" charset="0"/>
              </a:rPr>
              <a:t>–  за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бег</a:t>
            </a:r>
            <a:r>
              <a:rPr lang="ru-RU" sz="3200" i="1" dirty="0">
                <a:solidFill>
                  <a:srgbClr val="002060"/>
                </a:solidFill>
                <a:cs typeface="Times New Roman" pitchFamily="18" charset="0"/>
              </a:rPr>
              <a:t>,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54148" y="1602534"/>
            <a:ext cx="3289683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FontTx/>
              <a:buNone/>
            </a:pP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Пис</a:t>
            </a:r>
            <a:r>
              <a:rPr lang="ru-RU" sz="3200" i="1" dirty="0">
                <a:cs typeface="Times New Roman" pitchFamily="18" charset="0"/>
              </a:rPr>
              <a:t>ал – на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пис</a:t>
            </a:r>
            <a:r>
              <a:rPr lang="ru-RU" sz="3200" i="1" dirty="0">
                <a:cs typeface="Times New Roman" pitchFamily="18" charset="0"/>
              </a:rPr>
              <a:t>ал, </a:t>
            </a:r>
          </a:p>
        </p:txBody>
      </p:sp>
    </p:spTree>
    <p:extLst>
      <p:ext uri="{BB962C8B-B14F-4D97-AF65-F5344CB8AC3E}">
        <p14:creationId xmlns:p14="http://schemas.microsoft.com/office/powerpoint/2010/main" val="52473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  <p:bldP spid="10" grpId="0" build="p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62940" y="296652"/>
            <a:ext cx="30488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Запомните!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83668" y="1991742"/>
            <a:ext cx="5472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solidFill>
                  <a:srgbClr val="002060"/>
                </a:solidFill>
              </a:rPr>
              <a:t>     </a:t>
            </a:r>
            <a:r>
              <a:rPr lang="ru-RU" sz="3200" i="1" dirty="0">
                <a:solidFill>
                  <a:srgbClr val="002060"/>
                </a:solidFill>
              </a:rPr>
              <a:t>  У всех слов корень один, </a:t>
            </a:r>
          </a:p>
          <a:p>
            <a:pPr>
              <a:spcAft>
                <a:spcPts val="3000"/>
              </a:spcAft>
            </a:pPr>
            <a:r>
              <a:rPr lang="ru-RU" sz="3200" i="1" dirty="0">
                <a:solidFill>
                  <a:srgbClr val="002060"/>
                </a:solidFill>
              </a:rPr>
              <a:t>а приставки разные.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83668" y="3719934"/>
            <a:ext cx="52945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en-US" sz="3200" i="1" dirty="0">
                <a:solidFill>
                  <a:srgbClr val="002060"/>
                </a:solidFill>
              </a:rPr>
              <a:t>     </a:t>
            </a:r>
            <a:r>
              <a:rPr lang="ru-RU" sz="3200" i="1" dirty="0">
                <a:solidFill>
                  <a:srgbClr val="002060"/>
                </a:solidFill>
              </a:rPr>
              <a:t>   При помощи приставки меняется смысл слова.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37319" y="1619430"/>
            <a:ext cx="792205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83668" y="3369668"/>
            <a:ext cx="792205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640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840203" y="3933055"/>
            <a:ext cx="5584225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i="1" dirty="0">
                <a:solidFill>
                  <a:srgbClr val="0070C0"/>
                </a:solidFill>
              </a:rPr>
              <a:t>под</a:t>
            </a:r>
            <a:r>
              <a:rPr lang="ru-RU" sz="2800" i="1" dirty="0">
                <a:solidFill>
                  <a:srgbClr val="002060"/>
                </a:solidFill>
              </a:rPr>
              <a:t>беж</a:t>
            </a:r>
            <a:r>
              <a:rPr lang="ru-RU" sz="2800" i="1" dirty="0">
                <a:solidFill>
                  <a:srgbClr val="0070C0"/>
                </a:solidFill>
              </a:rPr>
              <a:t>ал,  по</a:t>
            </a:r>
            <a:r>
              <a:rPr lang="ru-RU" sz="2800" i="1" dirty="0">
                <a:solidFill>
                  <a:srgbClr val="002060"/>
                </a:solidFill>
              </a:rPr>
              <a:t>смот</a:t>
            </a:r>
            <a:r>
              <a:rPr lang="ru-RU" sz="2800" i="1" dirty="0">
                <a:solidFill>
                  <a:srgbClr val="0070C0"/>
                </a:solidFill>
              </a:rPr>
              <a:t>рел,</a:t>
            </a:r>
          </a:p>
          <a:p>
            <a:pPr>
              <a:lnSpc>
                <a:spcPct val="150000"/>
              </a:lnSpc>
            </a:pPr>
            <a:r>
              <a:rPr lang="ru-RU" sz="2800" i="1" dirty="0">
                <a:solidFill>
                  <a:srgbClr val="0070C0"/>
                </a:solidFill>
              </a:rPr>
              <a:t>за</a:t>
            </a:r>
            <a:r>
              <a:rPr lang="ru-RU" sz="2800" i="1" dirty="0">
                <a:solidFill>
                  <a:srgbClr val="002060"/>
                </a:solidFill>
              </a:rPr>
              <a:t>лет</a:t>
            </a:r>
            <a:r>
              <a:rPr lang="ru-RU" sz="2800" i="1" dirty="0">
                <a:solidFill>
                  <a:srgbClr val="0070C0"/>
                </a:solidFill>
              </a:rPr>
              <a:t>ел,  у</a:t>
            </a:r>
            <a:r>
              <a:rPr lang="ru-RU" sz="2800" i="1" dirty="0">
                <a:solidFill>
                  <a:srgbClr val="002060"/>
                </a:solidFill>
              </a:rPr>
              <a:t>вид</a:t>
            </a:r>
            <a:r>
              <a:rPr lang="ru-RU" sz="2800" i="1" dirty="0">
                <a:solidFill>
                  <a:srgbClr val="0070C0"/>
                </a:solidFill>
              </a:rPr>
              <a:t>ел,  пере</a:t>
            </a:r>
            <a:r>
              <a:rPr lang="ru-RU" sz="2800" i="1" dirty="0">
                <a:solidFill>
                  <a:srgbClr val="002060"/>
                </a:solidFill>
              </a:rPr>
              <a:t>ход.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30585" y="333785"/>
            <a:ext cx="4795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Как писать </a:t>
            </a:r>
          </a:p>
          <a:p>
            <a:pPr algn="ctr"/>
            <a:r>
              <a:rPr lang="ru-RU" sz="3600" b="1" dirty="0">
                <a:solidFill>
                  <a:srgbClr val="0070C0"/>
                </a:solidFill>
              </a:rPr>
              <a:t>приставку с корнем?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111189" y="2172634"/>
            <a:ext cx="403908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Приставка с корнем всегда</a:t>
            </a:r>
          </a:p>
          <a:p>
            <a:r>
              <a:rPr lang="ru-RU" sz="2400" b="1" i="1" dirty="0"/>
              <a:t>пишется слитно</a:t>
            </a:r>
            <a:r>
              <a:rPr lang="ru-RU" sz="2800" b="1" i="1" dirty="0"/>
              <a:t>.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02" y="2632705"/>
            <a:ext cx="1944216" cy="2033521"/>
          </a:xfrm>
          <a:prstGeom prst="rect">
            <a:avLst/>
          </a:prstGeom>
        </p:spPr>
      </p:pic>
      <p:sp>
        <p:nvSpPr>
          <p:cNvPr id="22" name="Скругленная прямоугольная выноска 21"/>
          <p:cNvSpPr/>
          <p:nvPr/>
        </p:nvSpPr>
        <p:spPr>
          <a:xfrm>
            <a:off x="2843808" y="2096852"/>
            <a:ext cx="4500500" cy="1044116"/>
          </a:xfrm>
          <a:prstGeom prst="wedgeRoundRectCallout">
            <a:avLst>
              <a:gd name="adj1" fmla="val -68656"/>
              <a:gd name="adj2" fmla="val 33172"/>
              <a:gd name="adj3" fmla="val 16667"/>
            </a:avLst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>
            <a:off x="3521630" y="3990841"/>
            <a:ext cx="614717" cy="486446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/>
          <p:cNvGrpSpPr/>
          <p:nvPr/>
        </p:nvGrpSpPr>
        <p:grpSpPr>
          <a:xfrm>
            <a:off x="2948216" y="4057712"/>
            <a:ext cx="562381" cy="107784"/>
            <a:chOff x="915481" y="2384927"/>
            <a:chExt cx="317337" cy="107784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915481" y="2390632"/>
              <a:ext cx="317337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4748418" y="4111030"/>
            <a:ext cx="346357" cy="107784"/>
            <a:chOff x="1037378" y="2384927"/>
            <a:chExt cx="195440" cy="107784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>
              <a:off x="1037378" y="2390632"/>
              <a:ext cx="19544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Дуга 31"/>
          <p:cNvSpPr/>
          <p:nvPr/>
        </p:nvSpPr>
        <p:spPr>
          <a:xfrm>
            <a:off x="5108455" y="4041067"/>
            <a:ext cx="864096" cy="540061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Группа 33"/>
          <p:cNvGrpSpPr/>
          <p:nvPr/>
        </p:nvGrpSpPr>
        <p:grpSpPr>
          <a:xfrm>
            <a:off x="2937181" y="4767638"/>
            <a:ext cx="346357" cy="107784"/>
            <a:chOff x="1037378" y="2384927"/>
            <a:chExt cx="195440" cy="107784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1037378" y="2390632"/>
              <a:ext cx="19544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Дуга 36"/>
          <p:cNvSpPr/>
          <p:nvPr/>
        </p:nvSpPr>
        <p:spPr>
          <a:xfrm>
            <a:off x="3299178" y="4706750"/>
            <a:ext cx="614717" cy="486446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" name="Группа 37"/>
          <p:cNvGrpSpPr/>
          <p:nvPr/>
        </p:nvGrpSpPr>
        <p:grpSpPr>
          <a:xfrm>
            <a:off x="4453213" y="4802428"/>
            <a:ext cx="202342" cy="107784"/>
            <a:chOff x="1118642" y="2384927"/>
            <a:chExt cx="114176" cy="107784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>
              <a:off x="1118642" y="2390632"/>
              <a:ext cx="114176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Дуга 41"/>
          <p:cNvSpPr/>
          <p:nvPr/>
        </p:nvSpPr>
        <p:spPr>
          <a:xfrm>
            <a:off x="4679682" y="4706750"/>
            <a:ext cx="535737" cy="486446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3" name="Группа 42"/>
          <p:cNvGrpSpPr/>
          <p:nvPr/>
        </p:nvGrpSpPr>
        <p:grpSpPr>
          <a:xfrm>
            <a:off x="5828534" y="4802428"/>
            <a:ext cx="678033" cy="107784"/>
            <a:chOff x="850222" y="2384927"/>
            <a:chExt cx="382596" cy="107784"/>
          </a:xfrm>
        </p:grpSpPr>
        <p:cxnSp>
          <p:nvCxnSpPr>
            <p:cNvPr id="44" name="Прямая соединительная линия 43"/>
            <p:cNvCxnSpPr/>
            <p:nvPr/>
          </p:nvCxnSpPr>
          <p:spPr>
            <a:xfrm>
              <a:off x="850222" y="2384927"/>
              <a:ext cx="382596" cy="5705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1226592" y="2384927"/>
              <a:ext cx="925" cy="10778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Дуга 46"/>
          <p:cNvSpPr/>
          <p:nvPr/>
        </p:nvSpPr>
        <p:spPr>
          <a:xfrm>
            <a:off x="6506567" y="4704147"/>
            <a:ext cx="535737" cy="486446"/>
          </a:xfrm>
          <a:prstGeom prst="arc">
            <a:avLst>
              <a:gd name="adj1" fmla="val 11542677"/>
              <a:gd name="adj2" fmla="val 20805921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3299178" y="4512784"/>
            <a:ext cx="36911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4923896" y="4512784"/>
            <a:ext cx="31057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096313" y="5157192"/>
            <a:ext cx="31057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4489234" y="5157192"/>
            <a:ext cx="31057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6340246" y="5157192"/>
            <a:ext cx="31057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55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18" grpId="0"/>
      <p:bldP spid="22" grpId="0" animBg="1"/>
      <p:bldP spid="23" grpId="0" animBg="1"/>
      <p:bldP spid="32" grpId="0" animBg="1"/>
      <p:bldP spid="37" grpId="0" animBg="1"/>
      <p:bldP spid="42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1403648" y="2056203"/>
            <a:ext cx="612068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55675" y="323511"/>
            <a:ext cx="63818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Правописание приставок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025179" y="4432467"/>
            <a:ext cx="5269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/>
              <a:t>всегда пишутся одинаково!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19240" y="1376772"/>
            <a:ext cx="2307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/>
              <a:t>Приставки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75656" y="1961547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о-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85382" y="2067818"/>
            <a:ext cx="886655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257391" y="1973162"/>
            <a:ext cx="814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об-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92568" y="2079433"/>
            <a:ext cx="1130312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264577" y="1984777"/>
            <a:ext cx="1058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обо-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441429" y="2091048"/>
            <a:ext cx="958664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499992" y="1996392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от-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01556" y="2102663"/>
            <a:ext cx="1158676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544108" y="2008007"/>
            <a:ext cx="1183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ото-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781688" y="2102663"/>
            <a:ext cx="886655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853697" y="2008007"/>
            <a:ext cx="816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до-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259632" y="2861647"/>
            <a:ext cx="886655" cy="54006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331641" y="2766991"/>
            <a:ext cx="816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по-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327495" y="2873262"/>
            <a:ext cx="1135121" cy="54006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399504" y="2778606"/>
            <a:ext cx="1063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под-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614511" y="2886036"/>
            <a:ext cx="1135121" cy="54006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3686520" y="2791380"/>
            <a:ext cx="1059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про-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862570" y="2884295"/>
            <a:ext cx="886655" cy="54006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4934579" y="2789639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за-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881073" y="2897651"/>
            <a:ext cx="886655" cy="54006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5953082" y="2802995"/>
            <a:ext cx="81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на-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890875" y="2909266"/>
            <a:ext cx="1135121" cy="54006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6962884" y="2814610"/>
            <a:ext cx="1066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над-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764615" y="3653735"/>
            <a:ext cx="612068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836623" y="3559079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в-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474802" y="3678124"/>
            <a:ext cx="886655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2546811" y="3583468"/>
            <a:ext cx="797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во-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470495" y="3695255"/>
            <a:ext cx="612068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3542503" y="3600599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с-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207794" y="3695255"/>
            <a:ext cx="886655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4279803" y="3600599"/>
            <a:ext cx="760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со-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31353" y="3712387"/>
            <a:ext cx="886655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5303362" y="3617731"/>
            <a:ext cx="881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вы-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6267530" y="3716563"/>
            <a:ext cx="1148786" cy="5400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339539" y="3621907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пре-</a:t>
            </a:r>
          </a:p>
        </p:txBody>
      </p:sp>
    </p:spTree>
    <p:extLst>
      <p:ext uri="{BB962C8B-B14F-4D97-AF65-F5344CB8AC3E}">
        <p14:creationId xmlns:p14="http://schemas.microsoft.com/office/powerpoint/2010/main" val="329469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/>
      <p:bldP spid="15" grpId="0"/>
      <p:bldP spid="16" grpId="0"/>
      <p:bldP spid="17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03648" y="4293096"/>
            <a:ext cx="7498080" cy="38164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buFont typeface="Arial" pitchFamily="34" charset="0"/>
              <a:buNone/>
            </a:pPr>
            <a:endParaRPr lang="ru-RU"/>
          </a:p>
          <a:p>
            <a:pPr marL="82296" indent="0">
              <a:buFont typeface="Arial" pitchFamily="34" charset="0"/>
              <a:buNone/>
            </a:pPr>
            <a:endParaRPr lang="ru-RU" b="1" i="1">
              <a:solidFill>
                <a:schemeClr val="accent3">
                  <a:lumMod val="50000"/>
                </a:schemeClr>
              </a:solidFill>
            </a:endParaRPr>
          </a:p>
          <a:p>
            <a:pPr marL="82296" indent="0">
              <a:buFont typeface="Arial" pitchFamily="34" charset="0"/>
              <a:buNone/>
            </a:pPr>
            <a:endParaRPr lang="ru-RU" b="1" i="1">
              <a:solidFill>
                <a:schemeClr val="accent3">
                  <a:lumMod val="50000"/>
                </a:schemeClr>
              </a:solidFill>
            </a:endParaRPr>
          </a:p>
          <a:p>
            <a:pPr marL="82296" indent="0">
              <a:buFont typeface="Arial" pitchFamily="34" charset="0"/>
              <a:buNone/>
            </a:pPr>
            <a:endParaRPr lang="ru-RU"/>
          </a:p>
          <a:p>
            <a:pPr marL="82296" indent="0">
              <a:buFont typeface="Arial" pitchFamily="34" charset="0"/>
              <a:buNone/>
            </a:pPr>
            <a:endParaRPr lang="ru-RU"/>
          </a:p>
          <a:p>
            <a:pPr marL="82296" indent="0">
              <a:buFont typeface="Arial" pitchFamily="34" charset="0"/>
              <a:buNone/>
            </a:pPr>
            <a:endParaRPr lang="ru-RU"/>
          </a:p>
          <a:p>
            <a:pPr marL="82296" indent="0">
              <a:buFont typeface="Arial" pitchFamily="34" charset="0"/>
              <a:buNone/>
            </a:pPr>
            <a:endParaRPr lang="ru-RU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485324"/>
              </p:ext>
            </p:extLst>
          </p:nvPr>
        </p:nvGraphicFramePr>
        <p:xfrm>
          <a:off x="503548" y="1412775"/>
          <a:ext cx="8359027" cy="45110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29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7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2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27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>
                          <a:solidFill>
                            <a:srgbClr val="002060"/>
                          </a:solidFill>
                        </a:rPr>
                        <a:t>за-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solidFill>
                            <a:schemeClr val="tx1"/>
                          </a:solidFill>
                        </a:rPr>
                        <a:t>начало действия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074738" indent="0" algn="l"/>
                      <a:r>
                        <a:rPr lang="ru-RU" sz="3200" b="0" i="1" dirty="0">
                          <a:solidFill>
                            <a:srgbClr val="0070C0"/>
                          </a:solidFill>
                        </a:rPr>
                        <a:t>загудит</a:t>
                      </a:r>
                    </a:p>
                    <a:p>
                      <a:pPr marL="1074738" indent="0" algn="l"/>
                      <a:r>
                        <a:rPr lang="ru-RU" sz="3200" b="0" i="1" dirty="0">
                          <a:solidFill>
                            <a:srgbClr val="0070C0"/>
                          </a:solidFill>
                        </a:rPr>
                        <a:t>запеть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874">
                <a:tc>
                  <a:txBody>
                    <a:bodyPr/>
                    <a:lstStyle/>
                    <a:p>
                      <a:pPr algn="l"/>
                      <a:r>
                        <a:rPr lang="ru-RU" sz="3600" b="1" i="1" dirty="0">
                          <a:solidFill>
                            <a:srgbClr val="002060"/>
                          </a:solidFill>
                        </a:rPr>
                        <a:t>при-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solidFill>
                            <a:schemeClr val="tx1"/>
                          </a:solidFill>
                        </a:rPr>
                        <a:t>неполноту совершения действия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1074738" algn="l"/>
                      <a:r>
                        <a:rPr lang="ru-RU" sz="3200" b="0" i="1" dirty="0">
                          <a:solidFill>
                            <a:srgbClr val="0070C0"/>
                          </a:solidFill>
                        </a:rPr>
                        <a:t>притихнет</a:t>
                      </a:r>
                    </a:p>
                    <a:p>
                      <a:pPr marL="0" indent="1074738" algn="l"/>
                      <a:r>
                        <a:rPr lang="ru-RU" sz="3200" b="0" i="1" dirty="0">
                          <a:solidFill>
                            <a:srgbClr val="0070C0"/>
                          </a:solidFill>
                        </a:rPr>
                        <a:t>присел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6874">
                <a:tc>
                  <a:txBody>
                    <a:bodyPr/>
                    <a:lstStyle/>
                    <a:p>
                      <a:pPr algn="l"/>
                      <a:r>
                        <a:rPr lang="ru-RU" sz="3600" b="1" i="1" dirty="0">
                          <a:solidFill>
                            <a:srgbClr val="002060"/>
                          </a:solidFill>
                        </a:rPr>
                        <a:t>про-</a:t>
                      </a:r>
                    </a:p>
                    <a:p>
                      <a:pPr algn="l"/>
                      <a:r>
                        <a:rPr lang="ru-RU" sz="3600" b="1" i="1" dirty="0">
                          <a:solidFill>
                            <a:srgbClr val="002060"/>
                          </a:solidFill>
                        </a:rPr>
                        <a:t>по-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solidFill>
                            <a:schemeClr val="tx1"/>
                          </a:solidFill>
                        </a:rPr>
                        <a:t>завершение действия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1074738" algn="l"/>
                      <a:r>
                        <a:rPr lang="ru-RU" sz="3200" b="0" i="1" dirty="0">
                          <a:solidFill>
                            <a:srgbClr val="0070C0"/>
                          </a:solidFill>
                        </a:rPr>
                        <a:t>прочитал</a:t>
                      </a:r>
                    </a:p>
                    <a:p>
                      <a:pPr marL="0" indent="1074738" algn="l"/>
                      <a:r>
                        <a:rPr lang="ru-RU" sz="3200" b="0" i="1" dirty="0">
                          <a:solidFill>
                            <a:srgbClr val="0070C0"/>
                          </a:solidFill>
                        </a:rPr>
                        <a:t>построил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6874">
                <a:tc>
                  <a:txBody>
                    <a:bodyPr/>
                    <a:lstStyle/>
                    <a:p>
                      <a:pPr algn="l"/>
                      <a:r>
                        <a:rPr lang="ru-RU" sz="3600" b="1" i="1" dirty="0">
                          <a:solidFill>
                            <a:srgbClr val="002060"/>
                          </a:solidFill>
                        </a:rPr>
                        <a:t>в-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solidFill>
                            <a:schemeClr val="tx1"/>
                          </a:solidFill>
                        </a:rPr>
                        <a:t>направление действия внутрь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1074738" algn="l"/>
                      <a:r>
                        <a:rPr lang="ru-RU" sz="3200" b="0" i="1" dirty="0">
                          <a:solidFill>
                            <a:srgbClr val="0070C0"/>
                          </a:solidFill>
                        </a:rPr>
                        <a:t>влетит</a:t>
                      </a:r>
                    </a:p>
                    <a:p>
                      <a:pPr marL="0" indent="1074738" algn="l"/>
                      <a:r>
                        <a:rPr lang="ru-RU" sz="3200" b="0" i="1" dirty="0">
                          <a:solidFill>
                            <a:srgbClr val="0070C0"/>
                          </a:solidFill>
                        </a:rPr>
                        <a:t>вбежал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162549" y="152636"/>
            <a:ext cx="51475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Значения приставок</a:t>
            </a:r>
          </a:p>
        </p:txBody>
      </p:sp>
    </p:spTree>
    <p:extLst>
      <p:ext uri="{BB962C8B-B14F-4D97-AF65-F5344CB8AC3E}">
        <p14:creationId xmlns:p14="http://schemas.microsoft.com/office/powerpoint/2010/main" val="360703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InfoUrok.ru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7350" y="1592796"/>
            <a:ext cx="8142108" cy="43315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</a:pPr>
            <a:r>
              <a:rPr lang="ru-RU" b="1" i="1" dirty="0">
                <a:solidFill>
                  <a:srgbClr val="C00000"/>
                </a:solidFill>
              </a:rPr>
              <a:t>(Вы-,  в-)   </a:t>
            </a:r>
            <a:r>
              <a:rPr lang="ru-RU" i="1" dirty="0"/>
              <a:t>ходить из вагона поезда;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</a:pPr>
            <a:r>
              <a:rPr lang="ru-RU" b="1" i="1" dirty="0">
                <a:solidFill>
                  <a:srgbClr val="C00000"/>
                </a:solidFill>
              </a:rPr>
              <a:t>(вы-,  в-)   </a:t>
            </a:r>
            <a:r>
              <a:rPr lang="ru-RU" i="1" dirty="0"/>
              <a:t>ходить в вагон;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</a:pPr>
            <a:r>
              <a:rPr lang="ru-RU" b="1" i="1" dirty="0">
                <a:solidFill>
                  <a:srgbClr val="C00000"/>
                </a:solidFill>
              </a:rPr>
              <a:t>(пере-,  по-)   </a:t>
            </a:r>
            <a:r>
              <a:rPr lang="ru-RU" i="1" dirty="0"/>
              <a:t>садить цветы;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</a:pPr>
            <a:r>
              <a:rPr lang="ru-RU" b="1" i="1" dirty="0">
                <a:solidFill>
                  <a:srgbClr val="C00000"/>
                </a:solidFill>
              </a:rPr>
              <a:t>(пере-,  по-)   </a:t>
            </a:r>
            <a:r>
              <a:rPr lang="ru-RU" i="1" dirty="0"/>
              <a:t>садить цветы с одной клумбы на другую;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</a:pPr>
            <a:r>
              <a:rPr lang="ru-RU" b="1" i="1" dirty="0">
                <a:solidFill>
                  <a:srgbClr val="C00000"/>
                </a:solidFill>
              </a:rPr>
              <a:t>(при-,  от-)   </a:t>
            </a:r>
            <a:r>
              <a:rPr lang="ru-RU" i="1" dirty="0"/>
              <a:t>плыть от берега;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b="1" i="1" dirty="0">
                <a:solidFill>
                  <a:srgbClr val="C00000"/>
                </a:solidFill>
              </a:rPr>
              <a:t>(при-,  от-)   </a:t>
            </a:r>
            <a:r>
              <a:rPr lang="ru-RU" i="1" dirty="0"/>
              <a:t>плыть к берегу.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63857" y="260648"/>
            <a:ext cx="55890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B050"/>
                </a:solidFill>
              </a:rPr>
              <a:t>Подберите приставку</a:t>
            </a:r>
          </a:p>
        </p:txBody>
      </p:sp>
    </p:spTree>
    <p:extLst>
      <p:ext uri="{BB962C8B-B14F-4D97-AF65-F5344CB8AC3E}">
        <p14:creationId xmlns:p14="http://schemas.microsoft.com/office/powerpoint/2010/main" val="141700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8575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16591</TotalTime>
  <Words>845</Words>
  <Application>Microsoft Office PowerPoint</Application>
  <PresentationFormat>Экран (4:3)</PresentationFormat>
  <Paragraphs>214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Arial Black</vt:lpstr>
      <vt:lpstr>Calibri</vt:lpstr>
      <vt:lpstr>Тема Office</vt:lpstr>
      <vt:lpstr>27  октября. Классная  работа.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26  октября. Классная  работа.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Раздва Тричетыре Пякть</dc:title>
  <dc:creator>Katlianik</dc:creator>
  <cp:lastModifiedBy>User</cp:lastModifiedBy>
  <cp:revision>1561</cp:revision>
  <dcterms:created xsi:type="dcterms:W3CDTF">2011-12-08T07:08:27Z</dcterms:created>
  <dcterms:modified xsi:type="dcterms:W3CDTF">2022-10-24T17:58:46Z</dcterms:modified>
</cp:coreProperties>
</file>