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306" r:id="rId2"/>
    <p:sldId id="300" r:id="rId3"/>
    <p:sldId id="256" r:id="rId4"/>
    <p:sldId id="257" r:id="rId5"/>
    <p:sldId id="260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9" r:id="rId15"/>
    <p:sldId id="268" r:id="rId16"/>
    <p:sldId id="273" r:id="rId17"/>
    <p:sldId id="274" r:id="rId18"/>
    <p:sldId id="302" r:id="rId19"/>
    <p:sldId id="303" r:id="rId20"/>
    <p:sldId id="261" r:id="rId21"/>
    <p:sldId id="304" r:id="rId22"/>
    <p:sldId id="305" r:id="rId23"/>
    <p:sldId id="275" r:id="rId24"/>
    <p:sldId id="276" r:id="rId25"/>
    <p:sldId id="289" r:id="rId26"/>
    <p:sldId id="282" r:id="rId27"/>
    <p:sldId id="283" r:id="rId28"/>
    <p:sldId id="292" r:id="rId29"/>
    <p:sldId id="290" r:id="rId30"/>
    <p:sldId id="293" r:id="rId31"/>
    <p:sldId id="285" r:id="rId32"/>
    <p:sldId id="286" r:id="rId33"/>
    <p:sldId id="294" r:id="rId34"/>
    <p:sldId id="295" r:id="rId35"/>
    <p:sldId id="259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4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579FFA-8C0D-41C7-A085-E1FD0E9A97E6}" type="doc">
      <dgm:prSet loTypeId="urn:microsoft.com/office/officeart/2005/8/layout/vList5" loCatId="list" qsTypeId="urn:microsoft.com/office/officeart/2005/8/quickstyle/simple5" qsCatId="simple" csTypeId="urn:microsoft.com/office/officeart/2005/8/colors/accent0_3" csCatId="mainScheme" phldr="1"/>
      <dgm:spPr/>
    </dgm:pt>
    <dgm:pt modelId="{E882CF95-0773-49EE-997C-8A47BE99E153}">
      <dgm:prSet phldrT="[Текст]"/>
      <dgm:spPr/>
      <dgm:t>
        <a:bodyPr/>
        <a:lstStyle/>
        <a:p>
          <a:r>
            <a:rPr lang="ru-RU" dirty="0"/>
            <a:t>Межпланетные </a:t>
          </a:r>
        </a:p>
        <a:p>
          <a:r>
            <a:rPr lang="ru-RU" dirty="0"/>
            <a:t>полёты</a:t>
          </a:r>
        </a:p>
      </dgm:t>
    </dgm:pt>
    <dgm:pt modelId="{F61C25C7-35EA-4208-BF62-D2D8D62F1F24}" type="parTrans" cxnId="{7CF74958-D9F9-4970-BF4F-0FB88A06EA66}">
      <dgm:prSet/>
      <dgm:spPr/>
      <dgm:t>
        <a:bodyPr/>
        <a:lstStyle/>
        <a:p>
          <a:endParaRPr lang="ru-RU"/>
        </a:p>
      </dgm:t>
    </dgm:pt>
    <dgm:pt modelId="{32F8985B-9F20-4BF6-B8F6-2461F1D8E713}" type="sibTrans" cxnId="{7CF74958-D9F9-4970-BF4F-0FB88A06EA66}">
      <dgm:prSet/>
      <dgm:spPr/>
      <dgm:t>
        <a:bodyPr/>
        <a:lstStyle/>
        <a:p>
          <a:endParaRPr lang="ru-RU"/>
        </a:p>
      </dgm:t>
    </dgm:pt>
    <dgm:pt modelId="{04FA3D7A-59D0-435F-A354-CD8046AF2EFD}">
      <dgm:prSet phldrT="[Текст]"/>
      <dgm:spPr/>
      <dgm:t>
        <a:bodyPr/>
        <a:lstStyle/>
        <a:p>
          <a:r>
            <a:rPr lang="ru-RU" dirty="0"/>
            <a:t>Полёты к Луне и окололунном пространстве</a:t>
          </a:r>
        </a:p>
      </dgm:t>
    </dgm:pt>
    <dgm:pt modelId="{EF9FF031-4A04-450A-A462-805744F8E368}" type="sibTrans" cxnId="{BD2AAE5C-89BE-4DD1-8115-569C094DEFAE}">
      <dgm:prSet/>
      <dgm:spPr/>
      <dgm:t>
        <a:bodyPr/>
        <a:lstStyle/>
        <a:p>
          <a:endParaRPr lang="ru-RU"/>
        </a:p>
      </dgm:t>
    </dgm:pt>
    <dgm:pt modelId="{32C139B8-E83B-4D91-9C93-140897B0DAB8}" type="parTrans" cxnId="{BD2AAE5C-89BE-4DD1-8115-569C094DEFAE}">
      <dgm:prSet/>
      <dgm:spPr/>
      <dgm:t>
        <a:bodyPr/>
        <a:lstStyle/>
        <a:p>
          <a:endParaRPr lang="ru-RU"/>
        </a:p>
      </dgm:t>
    </dgm:pt>
    <dgm:pt modelId="{56F5091D-84BD-4966-92D2-5B0C0EA2D489}">
      <dgm:prSet phldrT="[Текст]"/>
      <dgm:spPr/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Околоземные полёты</a:t>
          </a:r>
        </a:p>
      </dgm:t>
    </dgm:pt>
    <dgm:pt modelId="{4DB64BEF-0488-4EF5-A552-CD952CBF567B}" type="sibTrans" cxnId="{BC52883D-07AC-4ED6-B1ED-BF98FCF9954A}">
      <dgm:prSet/>
      <dgm:spPr/>
      <dgm:t>
        <a:bodyPr/>
        <a:lstStyle/>
        <a:p>
          <a:endParaRPr lang="ru-RU"/>
        </a:p>
      </dgm:t>
    </dgm:pt>
    <dgm:pt modelId="{2CD3697E-CE77-421E-B851-8936F9D84365}" type="parTrans" cxnId="{BC52883D-07AC-4ED6-B1ED-BF98FCF9954A}">
      <dgm:prSet/>
      <dgm:spPr/>
      <dgm:t>
        <a:bodyPr/>
        <a:lstStyle/>
        <a:p>
          <a:endParaRPr lang="ru-RU"/>
        </a:p>
      </dgm:t>
    </dgm:pt>
    <dgm:pt modelId="{FDF313D1-83CF-4709-80CC-40DB6C334834}" type="pres">
      <dgm:prSet presAssocID="{82579FFA-8C0D-41C7-A085-E1FD0E9A97E6}" presName="Name0" presStyleCnt="0">
        <dgm:presLayoutVars>
          <dgm:dir/>
          <dgm:animLvl val="lvl"/>
          <dgm:resizeHandles val="exact"/>
        </dgm:presLayoutVars>
      </dgm:prSet>
      <dgm:spPr/>
    </dgm:pt>
    <dgm:pt modelId="{D3F2C94F-B198-46D5-A0C2-0220955A5593}" type="pres">
      <dgm:prSet presAssocID="{56F5091D-84BD-4966-92D2-5B0C0EA2D489}" presName="linNode" presStyleCnt="0"/>
      <dgm:spPr/>
    </dgm:pt>
    <dgm:pt modelId="{39C0F0FE-41E1-47D9-B26D-ED0610489291}" type="pres">
      <dgm:prSet presAssocID="{56F5091D-84BD-4966-92D2-5B0C0EA2D489}" presName="parentText" presStyleLbl="node1" presStyleIdx="0" presStyleCnt="3" custScaleX="70635" custLinFactNeighborX="-71020" custLinFactNeighborY="4232">
        <dgm:presLayoutVars>
          <dgm:chMax val="1"/>
          <dgm:bulletEnabled val="1"/>
        </dgm:presLayoutVars>
      </dgm:prSet>
      <dgm:spPr/>
    </dgm:pt>
    <dgm:pt modelId="{3FE03E83-2CDA-426B-9E30-1C66C31F578E}" type="pres">
      <dgm:prSet presAssocID="{4DB64BEF-0488-4EF5-A552-CD952CBF567B}" presName="sp" presStyleCnt="0"/>
      <dgm:spPr/>
    </dgm:pt>
    <dgm:pt modelId="{8091BB39-E36F-455B-8E93-D3A8490B12FB}" type="pres">
      <dgm:prSet presAssocID="{04FA3D7A-59D0-435F-A354-CD8046AF2EFD}" presName="linNode" presStyleCnt="0"/>
      <dgm:spPr/>
    </dgm:pt>
    <dgm:pt modelId="{C64A040F-2F79-49FE-96EB-7BAAAD2AE297}" type="pres">
      <dgm:prSet presAssocID="{04FA3D7A-59D0-435F-A354-CD8046AF2EFD}" presName="parentText" presStyleLbl="node1" presStyleIdx="1" presStyleCnt="3" custScaleX="103989" custScaleY="84603" custLinFactNeighborX="-5545" custLinFactNeighborY="13525">
        <dgm:presLayoutVars>
          <dgm:chMax val="1"/>
          <dgm:bulletEnabled val="1"/>
        </dgm:presLayoutVars>
      </dgm:prSet>
      <dgm:spPr/>
    </dgm:pt>
    <dgm:pt modelId="{3B867424-ECDD-4856-97C0-C2FB4E356159}" type="pres">
      <dgm:prSet presAssocID="{EF9FF031-4A04-450A-A462-805744F8E368}" presName="sp" presStyleCnt="0"/>
      <dgm:spPr/>
    </dgm:pt>
    <dgm:pt modelId="{3E8D3866-CAF8-4F6F-B6C6-F2EE5DD4220C}" type="pres">
      <dgm:prSet presAssocID="{E882CF95-0773-49EE-997C-8A47BE99E153}" presName="linNode" presStyleCnt="0"/>
      <dgm:spPr/>
    </dgm:pt>
    <dgm:pt modelId="{E5200E2A-A61D-4B49-A48C-FABFE154C959}" type="pres">
      <dgm:prSet presAssocID="{E882CF95-0773-49EE-997C-8A47BE99E153}" presName="parentText" presStyleLbl="node1" presStyleIdx="2" presStyleCnt="3" custScaleX="91860" custScaleY="80529" custLinFactY="-75854" custLinFactNeighborX="91086" custLinFactNeighborY="-100000">
        <dgm:presLayoutVars>
          <dgm:chMax val="1"/>
          <dgm:bulletEnabled val="1"/>
        </dgm:presLayoutVars>
      </dgm:prSet>
      <dgm:spPr/>
    </dgm:pt>
  </dgm:ptLst>
  <dgm:cxnLst>
    <dgm:cxn modelId="{26C3CF12-6046-4475-BF1A-404BEF76185C}" type="presOf" srcId="{56F5091D-84BD-4966-92D2-5B0C0EA2D489}" destId="{39C0F0FE-41E1-47D9-B26D-ED0610489291}" srcOrd="0" destOrd="0" presId="urn:microsoft.com/office/officeart/2005/8/layout/vList5"/>
    <dgm:cxn modelId="{B849762F-00D3-4F02-A8A2-D3BCAE39585C}" type="presOf" srcId="{82579FFA-8C0D-41C7-A085-E1FD0E9A97E6}" destId="{FDF313D1-83CF-4709-80CC-40DB6C334834}" srcOrd="0" destOrd="0" presId="urn:microsoft.com/office/officeart/2005/8/layout/vList5"/>
    <dgm:cxn modelId="{BC52883D-07AC-4ED6-B1ED-BF98FCF9954A}" srcId="{82579FFA-8C0D-41C7-A085-E1FD0E9A97E6}" destId="{56F5091D-84BD-4966-92D2-5B0C0EA2D489}" srcOrd="0" destOrd="0" parTransId="{2CD3697E-CE77-421E-B851-8936F9D84365}" sibTransId="{4DB64BEF-0488-4EF5-A552-CD952CBF567B}"/>
    <dgm:cxn modelId="{BD2AAE5C-89BE-4DD1-8115-569C094DEFAE}" srcId="{82579FFA-8C0D-41C7-A085-E1FD0E9A97E6}" destId="{04FA3D7A-59D0-435F-A354-CD8046AF2EFD}" srcOrd="1" destOrd="0" parTransId="{32C139B8-E83B-4D91-9C93-140897B0DAB8}" sibTransId="{EF9FF031-4A04-450A-A462-805744F8E368}"/>
    <dgm:cxn modelId="{7CF74958-D9F9-4970-BF4F-0FB88A06EA66}" srcId="{82579FFA-8C0D-41C7-A085-E1FD0E9A97E6}" destId="{E882CF95-0773-49EE-997C-8A47BE99E153}" srcOrd="2" destOrd="0" parTransId="{F61C25C7-35EA-4208-BF62-D2D8D62F1F24}" sibTransId="{32F8985B-9F20-4BF6-B8F6-2461F1D8E713}"/>
    <dgm:cxn modelId="{FC2821B9-4C8F-4FA1-B9BB-1C083DA8C5AE}" type="presOf" srcId="{E882CF95-0773-49EE-997C-8A47BE99E153}" destId="{E5200E2A-A61D-4B49-A48C-FABFE154C959}" srcOrd="0" destOrd="0" presId="urn:microsoft.com/office/officeart/2005/8/layout/vList5"/>
    <dgm:cxn modelId="{F6AACCEB-2E23-4D0B-BB8F-2952F9026EDD}" type="presOf" srcId="{04FA3D7A-59D0-435F-A354-CD8046AF2EFD}" destId="{C64A040F-2F79-49FE-96EB-7BAAAD2AE297}" srcOrd="0" destOrd="0" presId="urn:microsoft.com/office/officeart/2005/8/layout/vList5"/>
    <dgm:cxn modelId="{7CC32B56-FF07-483F-8F55-38E5605F84E0}" type="presParOf" srcId="{FDF313D1-83CF-4709-80CC-40DB6C334834}" destId="{D3F2C94F-B198-46D5-A0C2-0220955A5593}" srcOrd="0" destOrd="0" presId="urn:microsoft.com/office/officeart/2005/8/layout/vList5"/>
    <dgm:cxn modelId="{F2DE66B3-712A-48A7-9877-FDF39937DDE9}" type="presParOf" srcId="{D3F2C94F-B198-46D5-A0C2-0220955A5593}" destId="{39C0F0FE-41E1-47D9-B26D-ED0610489291}" srcOrd="0" destOrd="0" presId="urn:microsoft.com/office/officeart/2005/8/layout/vList5"/>
    <dgm:cxn modelId="{E3A22F44-E2BF-4689-90EB-2DE74DAB63ED}" type="presParOf" srcId="{FDF313D1-83CF-4709-80CC-40DB6C334834}" destId="{3FE03E83-2CDA-426B-9E30-1C66C31F578E}" srcOrd="1" destOrd="0" presId="urn:microsoft.com/office/officeart/2005/8/layout/vList5"/>
    <dgm:cxn modelId="{180FC613-CCD5-4097-BFA4-5E4B00961D48}" type="presParOf" srcId="{FDF313D1-83CF-4709-80CC-40DB6C334834}" destId="{8091BB39-E36F-455B-8E93-D3A8490B12FB}" srcOrd="2" destOrd="0" presId="urn:microsoft.com/office/officeart/2005/8/layout/vList5"/>
    <dgm:cxn modelId="{E4AAE939-7CB5-48D8-914E-325E7CF7503F}" type="presParOf" srcId="{8091BB39-E36F-455B-8E93-D3A8490B12FB}" destId="{C64A040F-2F79-49FE-96EB-7BAAAD2AE297}" srcOrd="0" destOrd="0" presId="urn:microsoft.com/office/officeart/2005/8/layout/vList5"/>
    <dgm:cxn modelId="{DFB0D8CC-4B8D-4877-AAD5-0455B14C11E4}" type="presParOf" srcId="{FDF313D1-83CF-4709-80CC-40DB6C334834}" destId="{3B867424-ECDD-4856-97C0-C2FB4E356159}" srcOrd="3" destOrd="0" presId="urn:microsoft.com/office/officeart/2005/8/layout/vList5"/>
    <dgm:cxn modelId="{890E5106-5DC0-49AC-8325-6C1D5F9DD995}" type="presParOf" srcId="{FDF313D1-83CF-4709-80CC-40DB6C334834}" destId="{3E8D3866-CAF8-4F6F-B6C6-F2EE5DD4220C}" srcOrd="4" destOrd="0" presId="urn:microsoft.com/office/officeart/2005/8/layout/vList5"/>
    <dgm:cxn modelId="{DF229F43-7337-41AA-8B52-B9F0CD4279BB}" type="presParOf" srcId="{3E8D3866-CAF8-4F6F-B6C6-F2EE5DD4220C}" destId="{E5200E2A-A61D-4B49-A48C-FABFE154C95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99F2C7-ED47-4EEB-BE71-3268AE8A12A4}" type="doc">
      <dgm:prSet loTypeId="urn:microsoft.com/office/officeart/2005/8/layout/chevron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C21842-091F-430A-9942-3C1DC5DA10AA}">
      <dgm:prSet phldrT="[Текст]" custT="1"/>
      <dgm:spPr/>
      <dgm:t>
        <a:bodyPr/>
        <a:lstStyle/>
        <a:p>
          <a:r>
            <a:rPr lang="ru-RU" sz="2000" dirty="0">
              <a:latin typeface="Times New Roman" pitchFamily="18" charset="0"/>
              <a:cs typeface="Times New Roman" pitchFamily="18" charset="0"/>
            </a:rPr>
            <a:t>Здоровье</a:t>
          </a:r>
        </a:p>
      </dgm:t>
    </dgm:pt>
    <dgm:pt modelId="{88BC3A7F-C18A-4FC1-8050-90FE786311AB}" type="parTrans" cxnId="{05381949-5640-46C8-ABEA-714C7F40E194}">
      <dgm:prSet/>
      <dgm:spPr/>
      <dgm:t>
        <a:bodyPr/>
        <a:lstStyle/>
        <a:p>
          <a:endParaRPr lang="ru-RU"/>
        </a:p>
      </dgm:t>
    </dgm:pt>
    <dgm:pt modelId="{2B40E65E-A92D-4BE3-8677-2F1DC14FC203}" type="sibTrans" cxnId="{05381949-5640-46C8-ABEA-714C7F40E194}">
      <dgm:prSet/>
      <dgm:spPr/>
      <dgm:t>
        <a:bodyPr/>
        <a:lstStyle/>
        <a:p>
          <a:endParaRPr lang="ru-RU"/>
        </a:p>
      </dgm:t>
    </dgm:pt>
    <dgm:pt modelId="{BB776258-EC9F-4B10-BABE-9C3F1E1F787A}">
      <dgm:prSet phldrT="[Текст]" custT="1"/>
      <dgm:spPr/>
      <dgm:t>
        <a:bodyPr/>
        <a:lstStyle/>
        <a:p>
          <a:r>
            <a:rPr lang="ru-RU" sz="2000" b="0" i="0" dirty="0">
              <a:latin typeface="Times New Roman" pitchFamily="18" charset="0"/>
              <a:cs typeface="Times New Roman" pitchFamily="18" charset="0"/>
            </a:rPr>
            <a:t>При выведении на орбиту и особенно при возвращении на Землю действуют немалые перегрузки. Так, десятикратная перегрузка означает, что космонавт, например, при собственном весе 80 кг ощущает свой вес равным 800 кг.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5DBFDFC-DE49-4AC2-AF0C-94DCF7A7B98A}" type="parTrans" cxnId="{EC5FE050-1A48-4B77-BE36-5F139F19352A}">
      <dgm:prSet/>
      <dgm:spPr/>
      <dgm:t>
        <a:bodyPr/>
        <a:lstStyle/>
        <a:p>
          <a:endParaRPr lang="ru-RU"/>
        </a:p>
      </dgm:t>
    </dgm:pt>
    <dgm:pt modelId="{576B9818-FB57-4D77-9A3B-0215166C68D0}" type="sibTrans" cxnId="{EC5FE050-1A48-4B77-BE36-5F139F19352A}">
      <dgm:prSet/>
      <dgm:spPr/>
      <dgm:t>
        <a:bodyPr/>
        <a:lstStyle/>
        <a:p>
          <a:endParaRPr lang="ru-RU"/>
        </a:p>
      </dgm:t>
    </dgm:pt>
    <dgm:pt modelId="{FDE6BCF0-6FA4-4CDB-9319-3EA41A1E3EED}">
      <dgm:prSet phldrT="[Текст]" custT="1"/>
      <dgm:spPr/>
      <dgm:t>
        <a:bodyPr/>
        <a:lstStyle/>
        <a:p>
          <a:r>
            <a:rPr lang="ru-RU" sz="2000" dirty="0">
              <a:latin typeface="Times New Roman" pitchFamily="18" charset="0"/>
              <a:cs typeface="Times New Roman" pitchFamily="18" charset="0"/>
            </a:rPr>
            <a:t>Мужество и смелость</a:t>
          </a:r>
        </a:p>
      </dgm:t>
    </dgm:pt>
    <dgm:pt modelId="{41D4675F-6018-4FF0-9A10-9570411289EC}" type="parTrans" cxnId="{8F535AD8-082F-43BF-B77B-8865DBDF1646}">
      <dgm:prSet/>
      <dgm:spPr/>
      <dgm:t>
        <a:bodyPr/>
        <a:lstStyle/>
        <a:p>
          <a:endParaRPr lang="ru-RU"/>
        </a:p>
      </dgm:t>
    </dgm:pt>
    <dgm:pt modelId="{86AB6DE3-3CD9-48B1-B14D-6A16D684CD94}" type="sibTrans" cxnId="{8F535AD8-082F-43BF-B77B-8865DBDF1646}">
      <dgm:prSet/>
      <dgm:spPr/>
      <dgm:t>
        <a:bodyPr/>
        <a:lstStyle/>
        <a:p>
          <a:endParaRPr lang="ru-RU"/>
        </a:p>
      </dgm:t>
    </dgm:pt>
    <dgm:pt modelId="{5A1C10A3-3C26-4475-BB26-4D11BB120139}">
      <dgm:prSet phldrT="[Текст]" custT="1"/>
      <dgm:spPr/>
      <dgm:t>
        <a:bodyPr/>
        <a:lstStyle/>
        <a:p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FF03B90-83FD-4E75-A359-597E7931EC56}" type="parTrans" cxnId="{1B2221F0-5117-4499-979E-7F5AE9466288}">
      <dgm:prSet/>
      <dgm:spPr/>
      <dgm:t>
        <a:bodyPr/>
        <a:lstStyle/>
        <a:p>
          <a:endParaRPr lang="ru-RU"/>
        </a:p>
      </dgm:t>
    </dgm:pt>
    <dgm:pt modelId="{452CC67B-1EDB-4ACC-A7E6-67132FE216B9}" type="sibTrans" cxnId="{1B2221F0-5117-4499-979E-7F5AE9466288}">
      <dgm:prSet/>
      <dgm:spPr/>
      <dgm:t>
        <a:bodyPr/>
        <a:lstStyle/>
        <a:p>
          <a:endParaRPr lang="ru-RU"/>
        </a:p>
      </dgm:t>
    </dgm:pt>
    <dgm:pt modelId="{5B4B5EF5-288E-4048-A228-B11737D2D10C}">
      <dgm:prSet phldrT="[Текст]" custT="1"/>
      <dgm:spPr/>
      <dgm:t>
        <a:bodyPr/>
        <a:lstStyle/>
        <a:p>
          <a:r>
            <a:rPr lang="ru-RU" sz="2000" dirty="0">
              <a:latin typeface="Times New Roman" pitchFamily="18" charset="0"/>
              <a:cs typeface="Times New Roman" pitchFamily="18" charset="0"/>
            </a:rPr>
            <a:t>Знания</a:t>
          </a:r>
          <a:r>
            <a:rPr lang="ru-RU" sz="1800" dirty="0"/>
            <a:t> </a:t>
          </a:r>
        </a:p>
      </dgm:t>
    </dgm:pt>
    <dgm:pt modelId="{F5D0EBC9-4F74-40AC-87F4-CD567D721A92}" type="parTrans" cxnId="{E66B4BB5-DA11-427F-9CEF-491D2BBEFC34}">
      <dgm:prSet/>
      <dgm:spPr/>
      <dgm:t>
        <a:bodyPr/>
        <a:lstStyle/>
        <a:p>
          <a:endParaRPr lang="ru-RU"/>
        </a:p>
      </dgm:t>
    </dgm:pt>
    <dgm:pt modelId="{89DF780C-65BD-4BFD-B2DB-7C47BEACD25C}" type="sibTrans" cxnId="{E66B4BB5-DA11-427F-9CEF-491D2BBEFC34}">
      <dgm:prSet/>
      <dgm:spPr/>
      <dgm:t>
        <a:bodyPr/>
        <a:lstStyle/>
        <a:p>
          <a:endParaRPr lang="ru-RU"/>
        </a:p>
      </dgm:t>
    </dgm:pt>
    <dgm:pt modelId="{5549BB72-A2D8-4CFB-AC3A-8E6A640346E2}">
      <dgm:prSet phldrT="[Текст]" custT="1"/>
      <dgm:spPr/>
      <dgm:t>
        <a:bodyPr/>
        <a:lstStyle/>
        <a:p>
          <a:r>
            <a:rPr lang="ru-RU" sz="2000" b="0" i="0" dirty="0">
              <a:latin typeface="Times New Roman" pitchFamily="18" charset="0"/>
              <a:cs typeface="Times New Roman" pitchFamily="18" charset="0"/>
            </a:rPr>
            <a:t>Уже первые космические корабли обладали очень сложным техническим устройством. С тех пор космическая техника стала еще более сложной и совершенной, что предъявляет еще более высокие профессиональные требования к космонавту. 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2483C189-799F-4C07-9200-2AD147676568}" type="parTrans" cxnId="{839FB5A2-8BD8-4F90-85D4-7DF96960ED3A}">
      <dgm:prSet/>
      <dgm:spPr/>
      <dgm:t>
        <a:bodyPr/>
        <a:lstStyle/>
        <a:p>
          <a:endParaRPr lang="ru-RU"/>
        </a:p>
      </dgm:t>
    </dgm:pt>
    <dgm:pt modelId="{EBD1A12E-6497-4A23-B4FE-3D94A5B13019}" type="sibTrans" cxnId="{839FB5A2-8BD8-4F90-85D4-7DF96960ED3A}">
      <dgm:prSet/>
      <dgm:spPr/>
      <dgm:t>
        <a:bodyPr/>
        <a:lstStyle/>
        <a:p>
          <a:endParaRPr lang="ru-RU"/>
        </a:p>
      </dgm:t>
    </dgm:pt>
    <dgm:pt modelId="{E43D765E-BCCB-41FF-81FE-FC7FC9E555F6}">
      <dgm:prSet custT="1"/>
      <dgm:spPr/>
      <dgm:t>
        <a:bodyPr/>
        <a:lstStyle/>
        <a:p>
          <a:r>
            <a:rPr lang="ru-RU" sz="2000" dirty="0">
              <a:latin typeface="Times New Roman" pitchFamily="18" charset="0"/>
              <a:cs typeface="Times New Roman" pitchFamily="18" charset="0"/>
            </a:rPr>
            <a:t>Умения</a:t>
          </a:r>
          <a:r>
            <a:rPr lang="ru-RU" sz="1800" dirty="0"/>
            <a:t> </a:t>
          </a:r>
        </a:p>
      </dgm:t>
    </dgm:pt>
    <dgm:pt modelId="{6912BC2E-68F5-432F-A21D-2A80B6497AF3}" type="parTrans" cxnId="{8D00EA70-8211-4E11-8168-036A84A15266}">
      <dgm:prSet/>
      <dgm:spPr/>
      <dgm:t>
        <a:bodyPr/>
        <a:lstStyle/>
        <a:p>
          <a:endParaRPr lang="ru-RU"/>
        </a:p>
      </dgm:t>
    </dgm:pt>
    <dgm:pt modelId="{160BA796-014C-4110-90DA-EDE633427A3B}" type="sibTrans" cxnId="{8D00EA70-8211-4E11-8168-036A84A15266}">
      <dgm:prSet/>
      <dgm:spPr/>
      <dgm:t>
        <a:bodyPr/>
        <a:lstStyle/>
        <a:p>
          <a:endParaRPr lang="ru-RU"/>
        </a:p>
      </dgm:t>
    </dgm:pt>
    <dgm:pt modelId="{720C6106-A545-4E60-89B9-9051BA1197DA}">
      <dgm:prSet custT="1"/>
      <dgm:spPr/>
      <dgm:t>
        <a:bodyPr/>
        <a:lstStyle/>
        <a:p>
          <a:r>
            <a:rPr lang="ru-RU" sz="2000" b="0" i="0" dirty="0">
              <a:latin typeface="Times New Roman" pitchFamily="18" charset="0"/>
              <a:cs typeface="Times New Roman" pitchFamily="18" charset="0"/>
            </a:rPr>
            <a:t>Каждый старт в космос — полет во враждебную для человека среду, где царят вакуум, невесомость, смертельные для человека излучения.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1D28EFE-33D3-425D-9D1F-0F7AECF6F786}" type="parTrans" cxnId="{07E35EBF-194F-4289-BA91-013658D5C0F3}">
      <dgm:prSet/>
      <dgm:spPr/>
      <dgm:t>
        <a:bodyPr/>
        <a:lstStyle/>
        <a:p>
          <a:endParaRPr lang="ru-RU"/>
        </a:p>
      </dgm:t>
    </dgm:pt>
    <dgm:pt modelId="{8284FFD5-B2B4-453D-893C-B0BCD8BCF43A}" type="sibTrans" cxnId="{07E35EBF-194F-4289-BA91-013658D5C0F3}">
      <dgm:prSet/>
      <dgm:spPr/>
      <dgm:t>
        <a:bodyPr/>
        <a:lstStyle/>
        <a:p>
          <a:endParaRPr lang="ru-RU"/>
        </a:p>
      </dgm:t>
    </dgm:pt>
    <dgm:pt modelId="{F9038B34-5D4B-4F73-B565-10640D0DD6A7}">
      <dgm:prSet custT="1"/>
      <dgm:spPr/>
      <dgm:t>
        <a:bodyPr/>
        <a:lstStyle/>
        <a:p>
          <a:r>
            <a:rPr lang="ru-RU" sz="2000" dirty="0">
              <a:latin typeface="Times New Roman" pitchFamily="18" charset="0"/>
              <a:cs typeface="Times New Roman" pitchFamily="18" charset="0"/>
            </a:rPr>
            <a:t>Необходимо </a:t>
          </a:r>
          <a:r>
            <a:rPr lang="ru-RU" sz="2000" b="0" i="0" dirty="0">
              <a:latin typeface="Times New Roman" pitchFamily="18" charset="0"/>
              <a:cs typeface="Times New Roman" pitchFamily="18" charset="0"/>
            </a:rPr>
            <a:t>уметь быстро разбираться и принимать правильные решения в стремительно меняющейся обстановке.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2B8FA58-D194-4099-AC5A-6F5A216E496B}" type="parTrans" cxnId="{D26657D4-A921-4D05-BA52-88E448E125E0}">
      <dgm:prSet/>
      <dgm:spPr/>
      <dgm:t>
        <a:bodyPr/>
        <a:lstStyle/>
        <a:p>
          <a:endParaRPr lang="ru-RU"/>
        </a:p>
      </dgm:t>
    </dgm:pt>
    <dgm:pt modelId="{E2232EB1-0336-4D84-9118-92447B869F57}" type="sibTrans" cxnId="{D26657D4-A921-4D05-BA52-88E448E125E0}">
      <dgm:prSet/>
      <dgm:spPr/>
      <dgm:t>
        <a:bodyPr/>
        <a:lstStyle/>
        <a:p>
          <a:endParaRPr lang="ru-RU"/>
        </a:p>
      </dgm:t>
    </dgm:pt>
    <dgm:pt modelId="{26695AAC-9BC8-4ECB-8B41-7A5F325451CF}">
      <dgm:prSet custT="1"/>
      <dgm:spPr/>
      <dgm:t>
        <a:bodyPr/>
        <a:lstStyle/>
        <a:p>
          <a:r>
            <a:rPr lang="ru-RU" sz="2000" b="0" i="0" dirty="0">
              <a:latin typeface="Times New Roman" pitchFamily="18" charset="0"/>
              <a:cs typeface="Times New Roman" pitchFamily="18" charset="0"/>
            </a:rPr>
            <a:t>Космонавт — это исследователь, и он должен не только хорошо знать программу исследований и экспериментов, но и уметь работать с научной аппаратурой. А с каждым годом научные программы космических полетов становятся все шире и насыщеннее, научная аппаратура — все сложнее и разнообразнее.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54F66E7-D59F-4645-AFCB-E6AADFF9010C}" type="parTrans" cxnId="{103D2C9F-3502-4161-95FC-AC54E609C9C7}">
      <dgm:prSet/>
      <dgm:spPr/>
      <dgm:t>
        <a:bodyPr/>
        <a:lstStyle/>
        <a:p>
          <a:endParaRPr lang="ru-RU"/>
        </a:p>
      </dgm:t>
    </dgm:pt>
    <dgm:pt modelId="{9E04D174-EB64-4E96-BC47-EFC575A7E088}" type="sibTrans" cxnId="{103D2C9F-3502-4161-95FC-AC54E609C9C7}">
      <dgm:prSet/>
      <dgm:spPr/>
      <dgm:t>
        <a:bodyPr/>
        <a:lstStyle/>
        <a:p>
          <a:endParaRPr lang="ru-RU"/>
        </a:p>
      </dgm:t>
    </dgm:pt>
    <dgm:pt modelId="{F16AADAE-06DE-475C-BF92-F23AF430AB0E}" type="pres">
      <dgm:prSet presAssocID="{A099F2C7-ED47-4EEB-BE71-3268AE8A12A4}" presName="linearFlow" presStyleCnt="0">
        <dgm:presLayoutVars>
          <dgm:dir/>
          <dgm:animLvl val="lvl"/>
          <dgm:resizeHandles val="exact"/>
        </dgm:presLayoutVars>
      </dgm:prSet>
      <dgm:spPr/>
    </dgm:pt>
    <dgm:pt modelId="{F1321996-2999-442A-B2E0-B05E6C2DDF40}" type="pres">
      <dgm:prSet presAssocID="{67C21842-091F-430A-9942-3C1DC5DA10AA}" presName="composite" presStyleCnt="0"/>
      <dgm:spPr/>
    </dgm:pt>
    <dgm:pt modelId="{1EB18FD7-C145-45CA-9AFF-EF87D817BDF2}" type="pres">
      <dgm:prSet presAssocID="{67C21842-091F-430A-9942-3C1DC5DA10AA}" presName="parentText" presStyleLbl="alignNode1" presStyleIdx="0" presStyleCnt="4" custLinFactX="-10496" custLinFactNeighborX="-100000" custLinFactNeighborY="-9077">
        <dgm:presLayoutVars>
          <dgm:chMax val="1"/>
          <dgm:bulletEnabled val="1"/>
        </dgm:presLayoutVars>
      </dgm:prSet>
      <dgm:spPr/>
    </dgm:pt>
    <dgm:pt modelId="{E59CBF4B-B4F0-4492-9270-210162BBF52D}" type="pres">
      <dgm:prSet presAssocID="{67C21842-091F-430A-9942-3C1DC5DA10AA}" presName="descendantText" presStyleLbl="alignAcc1" presStyleIdx="0" presStyleCnt="4">
        <dgm:presLayoutVars>
          <dgm:bulletEnabled val="1"/>
        </dgm:presLayoutVars>
      </dgm:prSet>
      <dgm:spPr/>
    </dgm:pt>
    <dgm:pt modelId="{4A61A3FC-79DF-472F-8314-9A2A002D7FD6}" type="pres">
      <dgm:prSet presAssocID="{2B40E65E-A92D-4BE3-8677-2F1DC14FC203}" presName="sp" presStyleCnt="0"/>
      <dgm:spPr/>
    </dgm:pt>
    <dgm:pt modelId="{2F76CB68-44CF-4877-8E5B-28E211D5B886}" type="pres">
      <dgm:prSet presAssocID="{FDE6BCF0-6FA4-4CDB-9319-3EA41A1E3EED}" presName="composite" presStyleCnt="0"/>
      <dgm:spPr/>
    </dgm:pt>
    <dgm:pt modelId="{14DAC99A-64D8-4F38-BA9D-578AE13D6CA8}" type="pres">
      <dgm:prSet presAssocID="{FDE6BCF0-6FA4-4CDB-9319-3EA41A1E3EED}" presName="parentText" presStyleLbl="alignNode1" presStyleIdx="1" presStyleCnt="4" custLinFactY="85432" custLinFactNeighborX="0" custLinFactNeighborY="100000">
        <dgm:presLayoutVars>
          <dgm:chMax val="1"/>
          <dgm:bulletEnabled val="1"/>
        </dgm:presLayoutVars>
      </dgm:prSet>
      <dgm:spPr/>
    </dgm:pt>
    <dgm:pt modelId="{3033B1C5-0922-450C-98A4-24A3C0407BA5}" type="pres">
      <dgm:prSet presAssocID="{FDE6BCF0-6FA4-4CDB-9319-3EA41A1E3EED}" presName="descendantText" presStyleLbl="alignAcc1" presStyleIdx="1" presStyleCnt="4" custScaleY="159493" custLinFactY="38045" custLinFactNeighborY="100000">
        <dgm:presLayoutVars>
          <dgm:bulletEnabled val="1"/>
        </dgm:presLayoutVars>
      </dgm:prSet>
      <dgm:spPr/>
    </dgm:pt>
    <dgm:pt modelId="{68C16AA3-6866-485C-896A-F7AF6CE54ABA}" type="pres">
      <dgm:prSet presAssocID="{86AB6DE3-3CD9-48B1-B14D-6A16D684CD94}" presName="sp" presStyleCnt="0"/>
      <dgm:spPr/>
    </dgm:pt>
    <dgm:pt modelId="{F871C9F2-19A4-4CA9-96AB-CAA36FF1C914}" type="pres">
      <dgm:prSet presAssocID="{E43D765E-BCCB-41FF-81FE-FC7FC9E555F6}" presName="composite" presStyleCnt="0"/>
      <dgm:spPr/>
    </dgm:pt>
    <dgm:pt modelId="{EA06535F-FD9E-4C3F-9482-AC478F743D4F}" type="pres">
      <dgm:prSet presAssocID="{E43D765E-BCCB-41FF-81FE-FC7FC9E555F6}" presName="parentText" presStyleLbl="alignNode1" presStyleIdx="2" presStyleCnt="4" custLinFactNeighborX="0" custLinFactNeighborY="-3960">
        <dgm:presLayoutVars>
          <dgm:chMax val="1"/>
          <dgm:bulletEnabled val="1"/>
        </dgm:presLayoutVars>
      </dgm:prSet>
      <dgm:spPr/>
    </dgm:pt>
    <dgm:pt modelId="{C0AA83E3-DFEA-4C23-AF2F-FD48FBB3CC54}" type="pres">
      <dgm:prSet presAssocID="{E43D765E-BCCB-41FF-81FE-FC7FC9E555F6}" presName="descendantText" presStyleLbl="alignAcc1" presStyleIdx="2" presStyleCnt="4" custScaleY="127472" custLinFactY="47115" custLinFactNeighborX="0" custLinFactNeighborY="100000">
        <dgm:presLayoutVars>
          <dgm:bulletEnabled val="1"/>
        </dgm:presLayoutVars>
      </dgm:prSet>
      <dgm:spPr/>
    </dgm:pt>
    <dgm:pt modelId="{7D74ECEF-7308-4D3E-85F1-FB3B26E3AFE6}" type="pres">
      <dgm:prSet presAssocID="{160BA796-014C-4110-90DA-EDE633427A3B}" presName="sp" presStyleCnt="0"/>
      <dgm:spPr/>
    </dgm:pt>
    <dgm:pt modelId="{3ECCCA89-A0A4-4B4E-9094-D80C7ED23286}" type="pres">
      <dgm:prSet presAssocID="{5B4B5EF5-288E-4048-A228-B11737D2D10C}" presName="composite" presStyleCnt="0"/>
      <dgm:spPr/>
    </dgm:pt>
    <dgm:pt modelId="{EC51285E-F458-494F-AAE9-3F73424A9242}" type="pres">
      <dgm:prSet presAssocID="{5B4B5EF5-288E-4048-A228-B11737D2D10C}" presName="parentText" presStyleLbl="alignNode1" presStyleIdx="3" presStyleCnt="4" custLinFactY="-98747" custLinFactNeighborX="0" custLinFactNeighborY="-100000">
        <dgm:presLayoutVars>
          <dgm:chMax val="1"/>
          <dgm:bulletEnabled val="1"/>
        </dgm:presLayoutVars>
      </dgm:prSet>
      <dgm:spPr/>
    </dgm:pt>
    <dgm:pt modelId="{5E1ED0A0-D57E-450C-9A04-BF7424E017EB}" type="pres">
      <dgm:prSet presAssocID="{5B4B5EF5-288E-4048-A228-B11737D2D10C}" presName="descendantText" presStyleLbl="alignAcc1" presStyleIdx="3" presStyleCnt="4" custLinFactY="-105764" custLinFactNeighborX="0" custLinFactNeighborY="-200000">
        <dgm:presLayoutVars>
          <dgm:bulletEnabled val="1"/>
        </dgm:presLayoutVars>
      </dgm:prSet>
      <dgm:spPr/>
    </dgm:pt>
  </dgm:ptLst>
  <dgm:cxnLst>
    <dgm:cxn modelId="{24ED4E09-CDC6-47DA-B323-D9D6C2FDBE07}" type="presOf" srcId="{E43D765E-BCCB-41FF-81FE-FC7FC9E555F6}" destId="{EA06535F-FD9E-4C3F-9482-AC478F743D4F}" srcOrd="0" destOrd="0" presId="urn:microsoft.com/office/officeart/2005/8/layout/chevron2"/>
    <dgm:cxn modelId="{39EA761A-F69D-4089-8FAD-05803FEE5F4B}" type="presOf" srcId="{A099F2C7-ED47-4EEB-BE71-3268AE8A12A4}" destId="{F16AADAE-06DE-475C-BF92-F23AF430AB0E}" srcOrd="0" destOrd="0" presId="urn:microsoft.com/office/officeart/2005/8/layout/chevron2"/>
    <dgm:cxn modelId="{86857D1B-B7AD-4D56-A519-72E1D1421EC9}" type="presOf" srcId="{FDE6BCF0-6FA4-4CDB-9319-3EA41A1E3EED}" destId="{14DAC99A-64D8-4F38-BA9D-578AE13D6CA8}" srcOrd="0" destOrd="0" presId="urn:microsoft.com/office/officeart/2005/8/layout/chevron2"/>
    <dgm:cxn modelId="{629DEE5C-AC6C-4FA9-8682-92D471F65DB4}" type="presOf" srcId="{5B4B5EF5-288E-4048-A228-B11737D2D10C}" destId="{EC51285E-F458-494F-AAE9-3F73424A9242}" srcOrd="0" destOrd="0" presId="urn:microsoft.com/office/officeart/2005/8/layout/chevron2"/>
    <dgm:cxn modelId="{2F7FED68-4587-4599-95FD-E31CF16F1434}" type="presOf" srcId="{26695AAC-9BC8-4ECB-8B41-7A5F325451CF}" destId="{3033B1C5-0922-450C-98A4-24A3C0407BA5}" srcOrd="0" destOrd="1" presId="urn:microsoft.com/office/officeart/2005/8/layout/chevron2"/>
    <dgm:cxn modelId="{05381949-5640-46C8-ABEA-714C7F40E194}" srcId="{A099F2C7-ED47-4EEB-BE71-3268AE8A12A4}" destId="{67C21842-091F-430A-9942-3C1DC5DA10AA}" srcOrd="0" destOrd="0" parTransId="{88BC3A7F-C18A-4FC1-8050-90FE786311AB}" sibTransId="{2B40E65E-A92D-4BE3-8677-2F1DC14FC203}"/>
    <dgm:cxn modelId="{C537516C-29F5-44BF-BFB7-962FE41140AB}" type="presOf" srcId="{67C21842-091F-430A-9942-3C1DC5DA10AA}" destId="{1EB18FD7-C145-45CA-9AFF-EF87D817BDF2}" srcOrd="0" destOrd="0" presId="urn:microsoft.com/office/officeart/2005/8/layout/chevron2"/>
    <dgm:cxn modelId="{EC96506D-A5F4-4DE9-9D29-3E77823357D3}" type="presOf" srcId="{F9038B34-5D4B-4F73-B565-10640D0DD6A7}" destId="{C0AA83E3-DFEA-4C23-AF2F-FD48FBB3CC54}" srcOrd="0" destOrd="1" presId="urn:microsoft.com/office/officeart/2005/8/layout/chevron2"/>
    <dgm:cxn modelId="{EC5FE050-1A48-4B77-BE36-5F139F19352A}" srcId="{67C21842-091F-430A-9942-3C1DC5DA10AA}" destId="{BB776258-EC9F-4B10-BABE-9C3F1E1F787A}" srcOrd="0" destOrd="0" parTransId="{C5DBFDFC-DE49-4AC2-AF0C-94DCF7A7B98A}" sibTransId="{576B9818-FB57-4D77-9A3B-0215166C68D0}"/>
    <dgm:cxn modelId="{8D00EA70-8211-4E11-8168-036A84A15266}" srcId="{A099F2C7-ED47-4EEB-BE71-3268AE8A12A4}" destId="{E43D765E-BCCB-41FF-81FE-FC7FC9E555F6}" srcOrd="2" destOrd="0" parTransId="{6912BC2E-68F5-432F-A21D-2A80B6497AF3}" sibTransId="{160BA796-014C-4110-90DA-EDE633427A3B}"/>
    <dgm:cxn modelId="{70546274-6E89-4D41-962C-45337DB128A5}" type="presOf" srcId="{BB776258-EC9F-4B10-BABE-9C3F1E1F787A}" destId="{E59CBF4B-B4F0-4492-9270-210162BBF52D}" srcOrd="0" destOrd="0" presId="urn:microsoft.com/office/officeart/2005/8/layout/chevron2"/>
    <dgm:cxn modelId="{103D2C9F-3502-4161-95FC-AC54E609C9C7}" srcId="{FDE6BCF0-6FA4-4CDB-9319-3EA41A1E3EED}" destId="{26695AAC-9BC8-4ECB-8B41-7A5F325451CF}" srcOrd="1" destOrd="0" parTransId="{954F66E7-D59F-4645-AFCB-E6AADFF9010C}" sibTransId="{9E04D174-EB64-4E96-BC47-EFC575A7E088}"/>
    <dgm:cxn modelId="{839FB5A2-8BD8-4F90-85D4-7DF96960ED3A}" srcId="{5B4B5EF5-288E-4048-A228-B11737D2D10C}" destId="{5549BB72-A2D8-4CFB-AC3A-8E6A640346E2}" srcOrd="0" destOrd="0" parTransId="{2483C189-799F-4C07-9200-2AD147676568}" sibTransId="{EBD1A12E-6497-4A23-B4FE-3D94A5B13019}"/>
    <dgm:cxn modelId="{E66B4BB5-DA11-427F-9CEF-491D2BBEFC34}" srcId="{A099F2C7-ED47-4EEB-BE71-3268AE8A12A4}" destId="{5B4B5EF5-288E-4048-A228-B11737D2D10C}" srcOrd="3" destOrd="0" parTransId="{F5D0EBC9-4F74-40AC-87F4-CD567D721A92}" sibTransId="{89DF780C-65BD-4BFD-B2DB-7C47BEACD25C}"/>
    <dgm:cxn modelId="{07E35EBF-194F-4289-BA91-013658D5C0F3}" srcId="{E43D765E-BCCB-41FF-81FE-FC7FC9E555F6}" destId="{720C6106-A545-4E60-89B9-9051BA1197DA}" srcOrd="0" destOrd="0" parTransId="{91D28EFE-33D3-425D-9D1F-0F7AECF6F786}" sibTransId="{8284FFD5-B2B4-453D-893C-B0BCD8BCF43A}"/>
    <dgm:cxn modelId="{32C79CCB-FFC5-4AFA-999F-A1FB02FE42A1}" type="presOf" srcId="{720C6106-A545-4E60-89B9-9051BA1197DA}" destId="{C0AA83E3-DFEA-4C23-AF2F-FD48FBB3CC54}" srcOrd="0" destOrd="0" presId="urn:microsoft.com/office/officeart/2005/8/layout/chevron2"/>
    <dgm:cxn modelId="{D26657D4-A921-4D05-BA52-88E448E125E0}" srcId="{E43D765E-BCCB-41FF-81FE-FC7FC9E555F6}" destId="{F9038B34-5D4B-4F73-B565-10640D0DD6A7}" srcOrd="1" destOrd="0" parTransId="{42B8FA58-D194-4099-AC5A-6F5A216E496B}" sibTransId="{E2232EB1-0336-4D84-9118-92447B869F57}"/>
    <dgm:cxn modelId="{8F535AD8-082F-43BF-B77B-8865DBDF1646}" srcId="{A099F2C7-ED47-4EEB-BE71-3268AE8A12A4}" destId="{FDE6BCF0-6FA4-4CDB-9319-3EA41A1E3EED}" srcOrd="1" destOrd="0" parTransId="{41D4675F-6018-4FF0-9A10-9570411289EC}" sibTransId="{86AB6DE3-3CD9-48B1-B14D-6A16D684CD94}"/>
    <dgm:cxn modelId="{E58ECFDC-86BF-4E6C-B115-FF96AE2EFD90}" type="presOf" srcId="{5549BB72-A2D8-4CFB-AC3A-8E6A640346E2}" destId="{5E1ED0A0-D57E-450C-9A04-BF7424E017EB}" srcOrd="0" destOrd="0" presId="urn:microsoft.com/office/officeart/2005/8/layout/chevron2"/>
    <dgm:cxn modelId="{1B2221F0-5117-4499-979E-7F5AE9466288}" srcId="{FDE6BCF0-6FA4-4CDB-9319-3EA41A1E3EED}" destId="{5A1C10A3-3C26-4475-BB26-4D11BB120139}" srcOrd="0" destOrd="0" parTransId="{9FF03B90-83FD-4E75-A359-597E7931EC56}" sibTransId="{452CC67B-1EDB-4ACC-A7E6-67132FE216B9}"/>
    <dgm:cxn modelId="{F6CB3DFC-1C9A-44DC-992F-093360C7CDDB}" type="presOf" srcId="{5A1C10A3-3C26-4475-BB26-4D11BB120139}" destId="{3033B1C5-0922-450C-98A4-24A3C0407BA5}" srcOrd="0" destOrd="0" presId="urn:microsoft.com/office/officeart/2005/8/layout/chevron2"/>
    <dgm:cxn modelId="{45DD5828-24FF-4FF8-B8E6-5E83971FAB00}" type="presParOf" srcId="{F16AADAE-06DE-475C-BF92-F23AF430AB0E}" destId="{F1321996-2999-442A-B2E0-B05E6C2DDF40}" srcOrd="0" destOrd="0" presId="urn:microsoft.com/office/officeart/2005/8/layout/chevron2"/>
    <dgm:cxn modelId="{A29BA966-93C5-4FB8-99E6-7A90148B8682}" type="presParOf" srcId="{F1321996-2999-442A-B2E0-B05E6C2DDF40}" destId="{1EB18FD7-C145-45CA-9AFF-EF87D817BDF2}" srcOrd="0" destOrd="0" presId="urn:microsoft.com/office/officeart/2005/8/layout/chevron2"/>
    <dgm:cxn modelId="{598BCE7B-6484-4EC7-A967-C44EEAF98DE8}" type="presParOf" srcId="{F1321996-2999-442A-B2E0-B05E6C2DDF40}" destId="{E59CBF4B-B4F0-4492-9270-210162BBF52D}" srcOrd="1" destOrd="0" presId="urn:microsoft.com/office/officeart/2005/8/layout/chevron2"/>
    <dgm:cxn modelId="{8DD3F462-C52D-4302-90BA-CD6A47157718}" type="presParOf" srcId="{F16AADAE-06DE-475C-BF92-F23AF430AB0E}" destId="{4A61A3FC-79DF-472F-8314-9A2A002D7FD6}" srcOrd="1" destOrd="0" presId="urn:microsoft.com/office/officeart/2005/8/layout/chevron2"/>
    <dgm:cxn modelId="{E4087562-CF86-4907-AE2C-B3EA474AE6A5}" type="presParOf" srcId="{F16AADAE-06DE-475C-BF92-F23AF430AB0E}" destId="{2F76CB68-44CF-4877-8E5B-28E211D5B886}" srcOrd="2" destOrd="0" presId="urn:microsoft.com/office/officeart/2005/8/layout/chevron2"/>
    <dgm:cxn modelId="{242F5BFE-2A9C-4B2A-B099-3826F4DAEE1A}" type="presParOf" srcId="{2F76CB68-44CF-4877-8E5B-28E211D5B886}" destId="{14DAC99A-64D8-4F38-BA9D-578AE13D6CA8}" srcOrd="0" destOrd="0" presId="urn:microsoft.com/office/officeart/2005/8/layout/chevron2"/>
    <dgm:cxn modelId="{F7A56691-0643-484E-979D-BA8A00282581}" type="presParOf" srcId="{2F76CB68-44CF-4877-8E5B-28E211D5B886}" destId="{3033B1C5-0922-450C-98A4-24A3C0407BA5}" srcOrd="1" destOrd="0" presId="urn:microsoft.com/office/officeart/2005/8/layout/chevron2"/>
    <dgm:cxn modelId="{66266D16-DB51-469E-933E-A2152645DEB9}" type="presParOf" srcId="{F16AADAE-06DE-475C-BF92-F23AF430AB0E}" destId="{68C16AA3-6866-485C-896A-F7AF6CE54ABA}" srcOrd="3" destOrd="0" presId="urn:microsoft.com/office/officeart/2005/8/layout/chevron2"/>
    <dgm:cxn modelId="{6F64F82B-2A7E-4251-8BD1-CBB02CF2FE49}" type="presParOf" srcId="{F16AADAE-06DE-475C-BF92-F23AF430AB0E}" destId="{F871C9F2-19A4-4CA9-96AB-CAA36FF1C914}" srcOrd="4" destOrd="0" presId="urn:microsoft.com/office/officeart/2005/8/layout/chevron2"/>
    <dgm:cxn modelId="{097992AA-DBED-433D-AD4C-1B6006313BA1}" type="presParOf" srcId="{F871C9F2-19A4-4CA9-96AB-CAA36FF1C914}" destId="{EA06535F-FD9E-4C3F-9482-AC478F743D4F}" srcOrd="0" destOrd="0" presId="urn:microsoft.com/office/officeart/2005/8/layout/chevron2"/>
    <dgm:cxn modelId="{190FE899-BF59-481C-B8F9-DA2C7293C473}" type="presParOf" srcId="{F871C9F2-19A4-4CA9-96AB-CAA36FF1C914}" destId="{C0AA83E3-DFEA-4C23-AF2F-FD48FBB3CC54}" srcOrd="1" destOrd="0" presId="urn:microsoft.com/office/officeart/2005/8/layout/chevron2"/>
    <dgm:cxn modelId="{AA327A45-3E2C-4468-9A23-30D16A7DA6F6}" type="presParOf" srcId="{F16AADAE-06DE-475C-BF92-F23AF430AB0E}" destId="{7D74ECEF-7308-4D3E-85F1-FB3B26E3AFE6}" srcOrd="5" destOrd="0" presId="urn:microsoft.com/office/officeart/2005/8/layout/chevron2"/>
    <dgm:cxn modelId="{5768AD83-4D1F-4E19-AA51-D3874F6FC851}" type="presParOf" srcId="{F16AADAE-06DE-475C-BF92-F23AF430AB0E}" destId="{3ECCCA89-A0A4-4B4E-9094-D80C7ED23286}" srcOrd="6" destOrd="0" presId="urn:microsoft.com/office/officeart/2005/8/layout/chevron2"/>
    <dgm:cxn modelId="{E714ADC3-AFB6-46B9-9FB4-5D8439AFB93C}" type="presParOf" srcId="{3ECCCA89-A0A4-4B4E-9094-D80C7ED23286}" destId="{EC51285E-F458-494F-AAE9-3F73424A9242}" srcOrd="0" destOrd="0" presId="urn:microsoft.com/office/officeart/2005/8/layout/chevron2"/>
    <dgm:cxn modelId="{35273288-2BFD-4FA1-B849-B76E4295AA36}" type="presParOf" srcId="{3ECCCA89-A0A4-4B4E-9094-D80C7ED23286}" destId="{5E1ED0A0-D57E-450C-9A04-BF7424E017E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0F0FE-41E1-47D9-B26D-ED0610489291}">
      <dsp:nvSpPr>
        <dsp:cNvPr id="0" name=""/>
        <dsp:cNvSpPr/>
      </dsp:nvSpPr>
      <dsp:spPr>
        <a:xfrm>
          <a:off x="571553" y="63490"/>
          <a:ext cx="2543195" cy="1476374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30000"/>
                <a:satMod val="115000"/>
              </a:schemeClr>
              <a:schemeClr val="dk2">
                <a:hueOff val="0"/>
                <a:satOff val="0"/>
                <a:lumOff val="0"/>
                <a:alphaOff val="0"/>
                <a:tint val="34000"/>
              </a:schemeClr>
            </a:duotone>
          </a:blip>
          <a:tile tx="0" ty="0" sx="60000" sy="59000" flip="none" algn="b"/>
        </a:blipFill>
        <a:ln>
          <a:noFill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latin typeface="Times New Roman" pitchFamily="18" charset="0"/>
              <a:cs typeface="Times New Roman" pitchFamily="18" charset="0"/>
            </a:rPr>
            <a:t>Околоземные полёты</a:t>
          </a:r>
        </a:p>
      </dsp:txBody>
      <dsp:txXfrm>
        <a:off x="643624" y="135561"/>
        <a:ext cx="2399053" cy="1332232"/>
      </dsp:txXfrm>
    </dsp:sp>
    <dsp:sp modelId="{C64A040F-2F79-49FE-96EB-7BAAAD2AE297}">
      <dsp:nvSpPr>
        <dsp:cNvPr id="0" name=""/>
        <dsp:cNvSpPr/>
      </dsp:nvSpPr>
      <dsp:spPr>
        <a:xfrm>
          <a:off x="2928964" y="1750883"/>
          <a:ext cx="3744098" cy="1249057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30000"/>
                <a:satMod val="115000"/>
              </a:schemeClr>
              <a:schemeClr val="dk2">
                <a:hueOff val="0"/>
                <a:satOff val="0"/>
                <a:lumOff val="0"/>
                <a:alphaOff val="0"/>
                <a:tint val="34000"/>
              </a:schemeClr>
            </a:duotone>
          </a:blip>
          <a:tile tx="0" ty="0" sx="60000" sy="59000" flip="none" algn="b"/>
        </a:blipFill>
        <a:ln>
          <a:noFill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Полёты к Луне и окололунном пространстве</a:t>
          </a:r>
        </a:p>
      </dsp:txBody>
      <dsp:txXfrm>
        <a:off x="2989938" y="1811857"/>
        <a:ext cx="3622150" cy="1127109"/>
      </dsp:txXfrm>
    </dsp:sp>
    <dsp:sp modelId="{E5200E2A-A61D-4B49-A48C-FABFE154C959}">
      <dsp:nvSpPr>
        <dsp:cNvPr id="0" name=""/>
        <dsp:cNvSpPr/>
      </dsp:nvSpPr>
      <dsp:spPr>
        <a:xfrm>
          <a:off x="6408139" y="277815"/>
          <a:ext cx="3307396" cy="1188910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30000"/>
                <a:satMod val="115000"/>
              </a:schemeClr>
              <a:schemeClr val="dk2">
                <a:hueOff val="0"/>
                <a:satOff val="0"/>
                <a:lumOff val="0"/>
                <a:alphaOff val="0"/>
                <a:tint val="34000"/>
              </a:schemeClr>
            </a:duotone>
          </a:blip>
          <a:tile tx="0" ty="0" sx="60000" sy="59000" flip="none" algn="b"/>
        </a:blipFill>
        <a:ln>
          <a:noFill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Межпланетные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полёты</a:t>
          </a:r>
        </a:p>
      </dsp:txBody>
      <dsp:txXfrm>
        <a:off x="6466177" y="335853"/>
        <a:ext cx="3191320" cy="10728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B18FD7-C145-45CA-9AFF-EF87D817BDF2}">
      <dsp:nvSpPr>
        <dsp:cNvPr id="0" name=""/>
        <dsp:cNvSpPr/>
      </dsp:nvSpPr>
      <dsp:spPr>
        <a:xfrm rot="5400000">
          <a:off x="-253411" y="253411"/>
          <a:ext cx="1689408" cy="1182585"/>
        </a:xfrm>
        <a:prstGeom prst="chevron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15000"/>
              </a:schemeClr>
              <a:schemeClr val="accent1">
                <a:hueOff val="0"/>
                <a:satOff val="0"/>
                <a:lumOff val="0"/>
                <a:alphaOff val="0"/>
                <a:tint val="34000"/>
              </a:schemeClr>
            </a:duotone>
          </a:blip>
          <a:tile tx="0" ty="0" sx="60000" sy="59000" flip="none" algn="b"/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Здоровье</a:t>
          </a:r>
        </a:p>
      </dsp:txBody>
      <dsp:txXfrm rot="-5400000">
        <a:off x="1" y="591293"/>
        <a:ext cx="1182585" cy="506823"/>
      </dsp:txXfrm>
    </dsp:sp>
    <dsp:sp modelId="{E59CBF4B-B4F0-4492-9270-210162BBF52D}">
      <dsp:nvSpPr>
        <dsp:cNvPr id="0" name=""/>
        <dsp:cNvSpPr/>
      </dsp:nvSpPr>
      <dsp:spPr>
        <a:xfrm rot="5400000">
          <a:off x="5872017" y="-4680138"/>
          <a:ext cx="1098115" cy="104769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i="0" kern="1200" dirty="0">
              <a:latin typeface="Times New Roman" pitchFamily="18" charset="0"/>
              <a:cs typeface="Times New Roman" pitchFamily="18" charset="0"/>
            </a:rPr>
            <a:t>При выведении на орбиту и особенно при возвращении на Землю действуют немалые перегрузки. Так, десятикратная перегрузка означает, что космонавт, например, при собственном весе 80 кг ощущает свой вес равным 800 кг.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182585" y="62900"/>
        <a:ext cx="10423373" cy="990903"/>
      </dsp:txXfrm>
    </dsp:sp>
    <dsp:sp modelId="{14DAC99A-64D8-4F38-BA9D-578AE13D6CA8}">
      <dsp:nvSpPr>
        <dsp:cNvPr id="0" name=""/>
        <dsp:cNvSpPr/>
      </dsp:nvSpPr>
      <dsp:spPr>
        <a:xfrm rot="5400000">
          <a:off x="-253411" y="5279679"/>
          <a:ext cx="1689408" cy="1182585"/>
        </a:xfrm>
        <a:prstGeom prst="chevron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15000"/>
              </a:schemeClr>
              <a:schemeClr val="accent1">
                <a:hueOff val="0"/>
                <a:satOff val="0"/>
                <a:lumOff val="0"/>
                <a:alphaOff val="0"/>
                <a:tint val="34000"/>
              </a:schemeClr>
            </a:duotone>
          </a:blip>
          <a:tile tx="0" ty="0" sx="60000" sy="59000" flip="none" algn="b"/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Мужество и смелость</a:t>
          </a:r>
        </a:p>
      </dsp:txBody>
      <dsp:txXfrm rot="-5400000">
        <a:off x="1" y="5617561"/>
        <a:ext cx="1182585" cy="506823"/>
      </dsp:txXfrm>
    </dsp:sp>
    <dsp:sp modelId="{3033B1C5-0922-450C-98A4-24A3C0407BA5}">
      <dsp:nvSpPr>
        <dsp:cNvPr id="0" name=""/>
        <dsp:cNvSpPr/>
      </dsp:nvSpPr>
      <dsp:spPr>
        <a:xfrm rot="5400000">
          <a:off x="5544906" y="-1278888"/>
          <a:ext cx="1752337" cy="104769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i="0" kern="1200" dirty="0">
              <a:latin typeface="Times New Roman" pitchFamily="18" charset="0"/>
              <a:cs typeface="Times New Roman" pitchFamily="18" charset="0"/>
            </a:rPr>
            <a:t>Космонавт — это исследователь, и он должен не только хорошо знать программу исследований и экспериментов, но и уметь работать с научной аппаратурой. А с каждым годом научные программы космических полетов становятся все шире и насыщеннее, научная аппаратура — все сложнее и разнообразнее.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182585" y="3168975"/>
        <a:ext cx="10391437" cy="1581253"/>
      </dsp:txXfrm>
    </dsp:sp>
    <dsp:sp modelId="{EA06535F-FD9E-4C3F-9482-AC478F743D4F}">
      <dsp:nvSpPr>
        <dsp:cNvPr id="0" name=""/>
        <dsp:cNvSpPr/>
      </dsp:nvSpPr>
      <dsp:spPr>
        <a:xfrm rot="5400000">
          <a:off x="-253411" y="3788360"/>
          <a:ext cx="1689408" cy="1182585"/>
        </a:xfrm>
        <a:prstGeom prst="chevron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15000"/>
              </a:schemeClr>
              <a:schemeClr val="accent1">
                <a:hueOff val="0"/>
                <a:satOff val="0"/>
                <a:lumOff val="0"/>
                <a:alphaOff val="0"/>
                <a:tint val="34000"/>
              </a:schemeClr>
            </a:duotone>
          </a:blip>
          <a:tile tx="0" ty="0" sx="60000" sy="59000" flip="none" algn="b"/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Умения</a:t>
          </a:r>
          <a:r>
            <a:rPr lang="ru-RU" sz="1800" kern="1200" dirty="0"/>
            <a:t> </a:t>
          </a:r>
        </a:p>
      </dsp:txBody>
      <dsp:txXfrm rot="-5400000">
        <a:off x="1" y="4126242"/>
        <a:ext cx="1182585" cy="506823"/>
      </dsp:txXfrm>
    </dsp:sp>
    <dsp:sp modelId="{C0AA83E3-DFEA-4C23-AF2F-FD48FBB3CC54}">
      <dsp:nvSpPr>
        <dsp:cNvPr id="0" name=""/>
        <dsp:cNvSpPr/>
      </dsp:nvSpPr>
      <dsp:spPr>
        <a:xfrm rot="5400000">
          <a:off x="5721180" y="527910"/>
          <a:ext cx="1399789" cy="104769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i="0" kern="1200" dirty="0">
              <a:latin typeface="Times New Roman" pitchFamily="18" charset="0"/>
              <a:cs typeface="Times New Roman" pitchFamily="18" charset="0"/>
            </a:rPr>
            <a:t>Каждый старт в космос — полет во враждебную для человека среду, где царят вакуум, невесомость, смертельные для человека излучения.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Необходимо </a:t>
          </a:r>
          <a:r>
            <a:rPr lang="ru-RU" sz="2000" b="0" i="0" kern="1200" dirty="0">
              <a:latin typeface="Times New Roman" pitchFamily="18" charset="0"/>
              <a:cs typeface="Times New Roman" pitchFamily="18" charset="0"/>
            </a:rPr>
            <a:t>уметь быстро разбираться и принимать правильные решения в стремительно меняющейся обстановке.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182585" y="5134837"/>
        <a:ext cx="10408647" cy="1263125"/>
      </dsp:txXfrm>
    </dsp:sp>
    <dsp:sp modelId="{EC51285E-F458-494F-AAE9-3F73424A9242}">
      <dsp:nvSpPr>
        <dsp:cNvPr id="0" name=""/>
        <dsp:cNvSpPr/>
      </dsp:nvSpPr>
      <dsp:spPr>
        <a:xfrm rot="5400000">
          <a:off x="-253411" y="2055061"/>
          <a:ext cx="1689408" cy="1182585"/>
        </a:xfrm>
        <a:prstGeom prst="chevron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15000"/>
              </a:schemeClr>
              <a:schemeClr val="accent1">
                <a:hueOff val="0"/>
                <a:satOff val="0"/>
                <a:lumOff val="0"/>
                <a:alphaOff val="0"/>
                <a:tint val="34000"/>
              </a:schemeClr>
            </a:duotone>
          </a:blip>
          <a:tile tx="0" ty="0" sx="60000" sy="59000" flip="none" algn="b"/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Знания</a:t>
          </a:r>
          <a:r>
            <a:rPr lang="ru-RU" sz="1800" kern="1200" dirty="0"/>
            <a:t> </a:t>
          </a:r>
        </a:p>
      </dsp:txBody>
      <dsp:txXfrm rot="-5400000">
        <a:off x="1" y="2392943"/>
        <a:ext cx="1182585" cy="506823"/>
      </dsp:txXfrm>
    </dsp:sp>
    <dsp:sp modelId="{5E1ED0A0-D57E-450C-9A04-BF7424E017EB}">
      <dsp:nvSpPr>
        <dsp:cNvPr id="0" name=""/>
        <dsp:cNvSpPr/>
      </dsp:nvSpPr>
      <dsp:spPr>
        <a:xfrm rot="5400000">
          <a:off x="5872017" y="-2887775"/>
          <a:ext cx="1098115" cy="104769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i="0" kern="1200" dirty="0">
              <a:latin typeface="Times New Roman" pitchFamily="18" charset="0"/>
              <a:cs typeface="Times New Roman" pitchFamily="18" charset="0"/>
            </a:rPr>
            <a:t>Уже первые космические корабли обладали очень сложным техническим устройством. С тех пор космическая техника стала еще более сложной и совершенной, что предъявляет еще более высокие профессиональные требования к космонавту. 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182585" y="1855263"/>
        <a:ext cx="10423373" cy="9909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EAF0C-58C0-474A-A7A3-BD3C6FB9D1E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E0D3DC-024A-4075-AECB-1296D486A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438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54213C-BD9A-484F-8796-FDFDDC7FA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99C2FC9-283C-4F04-A0A4-DE7C23908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F99182-BB07-4DDD-8FFC-8359F18CA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49B89-3E3B-48D7-B282-D0EC526D6FA1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E9ED7E-C116-4F17-A1EE-BD6D4AC49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6AADDF-25B5-4180-9A34-B09A47C16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D6DB-6D73-453B-9CDB-27CD066BF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158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943193-287E-4267-B990-26189A1E6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B3F0773-166C-407C-A28C-8E9B797CE4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44832E-6C6D-4C08-BC2C-2AA5AB360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49B89-3E3B-48D7-B282-D0EC526D6FA1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4CEFFF-8568-4F46-9F69-C9E087100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16F74A-E853-455F-B3D7-2A7545BAB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D6DB-6D73-453B-9CDB-27CD066BF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28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38247BD-1067-4C79-8CFA-83232D5F3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5C5552F-4DE0-41F4-A98B-0B059E029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EE09AD-1F8A-42B0-A348-3475B7F54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49B89-3E3B-48D7-B282-D0EC526D6FA1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B43953-6F40-4328-AD25-652A018AF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C13ACE-59A5-4E07-855B-D4257C5A4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D6DB-6D73-453B-9CDB-27CD066BF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477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5FDCE9-A04F-4A63-9AFE-B7B3659B1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91E41B-EBD3-4596-86E8-3E20241C2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96B613-B49B-4BF0-8FCE-478228629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49B89-3E3B-48D7-B282-D0EC526D6FA1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359D4E-FE2A-4E1D-822B-181DFF95D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F85877-F3EF-47C1-AF84-C7516DF5F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D6DB-6D73-453B-9CDB-27CD066BF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779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4A07A6-E43A-4D64-BEEC-503A73677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9CDB6B-53DF-4B6F-A2B6-54CE85C32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8C3D87-57D3-4554-BF24-0BF656471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49B89-3E3B-48D7-B282-D0EC526D6FA1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50C755-926F-49FA-B651-3060F58F6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C969AC-A3A1-43B6-9D16-50EAE2ADB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D6DB-6D73-453B-9CDB-27CD066BF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647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2AAE85-FE13-4B39-B49F-CE17C847C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B5DD3E-D8EA-4C8D-8D1F-1827F1FE9D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2E5D437-BF06-463E-B20B-E8C0577C22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04EFBE3-C5B4-4385-B55A-C04CFECCE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49B89-3E3B-48D7-B282-D0EC526D6FA1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504C905-145E-4273-B81B-2F0242C1F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ED815EF-44C8-4D5A-B4C0-938925215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D6DB-6D73-453B-9CDB-27CD066BF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470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4F4256-E586-4C30-A692-684E28F7E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DDD5DF-E16E-40AB-98FA-E56779080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6A524AD-D0CE-459E-AE37-021D567E8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8F1D0EE-E157-4325-9765-81F745F1EF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B07E979-3DBF-4CE7-AE08-DF1A8D55A3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BCD6449-6CBE-4554-BFCA-5F1016264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49B89-3E3B-48D7-B282-D0EC526D6FA1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6EDA39C-F065-460F-903A-64ADE1DAB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72F3B4F-A195-4E68-9A68-0E3231253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D6DB-6D73-453B-9CDB-27CD066BF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846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2AD0A5-D5C5-40AD-A00F-DD7B0A794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1DC4ABE-DFB3-4B92-8DE3-6934ED87F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49B89-3E3B-48D7-B282-D0EC526D6FA1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8BE8304-A719-4DB0-863D-5FAF6B4BA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8FD2D3C-112D-4D42-9E34-668B8D129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D6DB-6D73-453B-9CDB-27CD066BF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192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C910376-D81C-4252-9D22-E67EF0B20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49B89-3E3B-48D7-B282-D0EC526D6FA1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F38C321-8DA8-4B40-A4E4-233D2A7D2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3C71724-88FC-4ACA-8C1E-22EB81E8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D6DB-6D73-453B-9CDB-27CD066BF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597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2ECACB-2810-494A-8A07-5279B1530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39C7D2-9208-4B6E-A11F-5BD39D3FD0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09AF2CC-31C4-4C90-A4A7-A687401116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8703DC-4086-4A26-8109-80FF709F2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49B89-3E3B-48D7-B282-D0EC526D6FA1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267F91-3CC1-473F-A058-7C1103DFF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DF7A5F7-5B06-42C6-AC75-B1614C542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D6DB-6D73-453B-9CDB-27CD066BF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051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785ACD-4EBB-4689-A548-AFB49CFC0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0F9A605-5F7B-48CE-A137-7A786FA9ED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E15BA80-C9EA-4D26-8A6C-254F23A919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A200F4-ECCD-46C2-A25C-4C7C49CB3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49B89-3E3B-48D7-B282-D0EC526D6FA1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A910F8-4805-4F67-86A7-5F5205DF1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F725C58-633A-4A05-AEB4-F1799CA1A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D6DB-6D73-453B-9CDB-27CD066BF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190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8B9A09-F095-4D79-BBCD-656012F8D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71FAA7-1208-4126-91F1-AE28E604F7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BFBE5A-3229-4294-97C2-D80F72B2A1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49B89-3E3B-48D7-B282-D0EC526D6FA1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E40CD4-C150-4D06-BEBC-59BF99C8A9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A972A0-2201-41A6-83C5-45A852769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1D6DB-6D73-453B-9CDB-27CD066BF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924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novaya-beresta.ru/publ/junye_vseznajki/junye_khudozhniki/kosmicheskij_korabl_quot_sojuz_quot/16-1-0-506" TargetMode="External"/><Relationship Id="rId3" Type="http://schemas.openxmlformats.org/officeDocument/2006/relationships/hyperlink" Target="http://tolkslovar.ru/k9738.html" TargetMode="External"/><Relationship Id="rId7" Type="http://schemas.openxmlformats.org/officeDocument/2006/relationships/hyperlink" Target="http://womanadvice.ru/podelka-kosmonav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7%D0%B0%D0%B3%D0%BB%D0%B0%D0%B2%D0%BD%D0%B0%D1%8F_%D1%81%D1%82%D1%80%D0%B0%D0%BD%D0%B8%D1%86%D0%B0" TargetMode="External"/><Relationship Id="rId5" Type="http://schemas.openxmlformats.org/officeDocument/2006/relationships/hyperlink" Target="http://www.razumniki.ru/images/articles/obuchenie_detey/risovanie_kosmos3.jpg" TargetMode="External"/><Relationship Id="rId4" Type="http://schemas.openxmlformats.org/officeDocument/2006/relationships/hyperlink" Target="http://www.razumniki.ru/kosmonavtika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54;&#1083;&#1100;&#1075;&#1072;\&#1086;&#1083;&#1103;\&#1096;&#1082;&#1086;&#1083;&#1072;\&#1055;&#1059;&#1041;&#1051;&#1048;&#1050;&#1040;&#1062;&#1048;&#1048;\&#1044;&#1077;&#1085;&#1100;%20&#1082;&#1086;&#1089;&#1084;&#1086;&#1085;&#1072;&#1074;&#1090;&#1080;&#1082;&#1080;\1.mp3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0F1786-E6A1-4EEC-AD57-41D1830A93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486518"/>
            <a:ext cx="9144000" cy="2387600"/>
          </a:xfrm>
        </p:spPr>
        <p:txBody>
          <a:bodyPr/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Практическая работа к разделу 2.2 «Страна: патриотизм»</a:t>
            </a:r>
            <a:br>
              <a:rPr lang="ru-RU" sz="1800" dirty="0"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2C0311F-A7C1-42AD-BE36-78B5E899AB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344975"/>
            <a:ext cx="9144000" cy="1655762"/>
          </a:xfrm>
        </p:spPr>
        <p:txBody>
          <a:bodyPr>
            <a:normAutofit fontScale="25000" lnSpcReduction="20000"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5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Среда (редактор), в которой выполнена презентация: </a:t>
            </a:r>
            <a:r>
              <a:rPr lang="ru-RU" sz="56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Microsoft</a:t>
            </a:r>
            <a:r>
              <a:rPr lang="ru-RU" sz="5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lang="ru-RU" sz="5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5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использования презентации и задачи, решение которых реализуется с помощью презентации:</a:t>
            </a:r>
            <a:endParaRPr lang="ru-RU" sz="5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228600" algn="just">
              <a:lnSpc>
                <a:spcPct val="150000"/>
              </a:lnSpc>
              <a:spcAft>
                <a:spcPts val="0"/>
              </a:spcAft>
            </a:pPr>
            <a:r>
              <a:rPr lang="ru-RU" sz="5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Расширить и углубить знания детей о космосе, познакомить с первооткрывателями космической эры.</a:t>
            </a:r>
            <a:endParaRPr lang="ru-RU" sz="5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228600" algn="just">
              <a:lnSpc>
                <a:spcPct val="150000"/>
              </a:lnSpc>
              <a:spcAft>
                <a:spcPts val="0"/>
              </a:spcAft>
            </a:pPr>
            <a:r>
              <a:rPr lang="ru-RU" sz="5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  </a:t>
            </a:r>
            <a:endParaRPr lang="ru-RU" sz="5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5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Способствовать активизации познавательной деятельности учащихся, формированию чувства патриотизма через знакомство с великими свершениями русских людей; расширению кругозора учащихся;</a:t>
            </a:r>
            <a:endParaRPr lang="ru-RU" sz="5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5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Рассмотреть основные этапы развития космонавтики; </a:t>
            </a:r>
            <a:endParaRPr lang="ru-RU" sz="5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5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Воспитать чувства гордости за историю своей страны;</a:t>
            </a:r>
            <a:endParaRPr lang="ru-RU" sz="5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5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Содействовать развитию творческих способностей, познавательной активности в соревновательной среде. </a:t>
            </a:r>
            <a:endParaRPr lang="ru-RU" sz="5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algn="just">
              <a:lnSpc>
                <a:spcPct val="150000"/>
              </a:lnSpc>
              <a:spcAft>
                <a:spcPts val="0"/>
              </a:spcAft>
            </a:pPr>
            <a:r>
              <a:rPr lang="ru-RU" sz="5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Рекомендации: для обучающихся 3-4 класса.</a:t>
            </a:r>
            <a:endParaRPr lang="ru-RU" sz="5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10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2513" y="136525"/>
            <a:ext cx="8929718" cy="85725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latin typeface="Times New Roman" pitchFamily="18" charset="0"/>
                <a:cs typeface="Times New Roman" pitchFamily="18" charset="0"/>
              </a:rPr>
              <a:t>Юрий Алексеевич Гагарин(1934 – 1968)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http://www.aif.ru/pictures/201304/arl0144-170_1750x17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71597" y="576935"/>
            <a:ext cx="7454096" cy="5779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66307" y="1071546"/>
            <a:ext cx="385765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Самый первый в истории человечества космонавт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Юрий Гагарин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отправился покорять космос 12 апреля 1961 года на корабле «Восток-1». После 108 минут полёта Гагарин приземлился в Саратовской области. Начиная с 12 апреля 1962 года, день полёта Гагарина в космос был объявлен праздником — Днём космонавтики.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9791" y="500042"/>
            <a:ext cx="414340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27 марта 1968 года Юрий Гагарин погиб в авиационной катастрофе во Владимирской области, выполняя учебный полёт на самолёте МиГ – 15УТИ. Обстоятельства авиакатастрофы остаются не вполне выясненными и на сегодняшний день. Гагарин был удостоен звания Герой Советского Союза.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bgconv.com/pars_docs/refs/154/153542/153542_html_m3150f61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5999" y="208867"/>
            <a:ext cx="4992547" cy="6580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596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Копия ракеты «Восток»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upload.wikimedia.org/wikipedia/commons/thumb/7/79/Semyorka_Rocket_R7_by_Sergei_Korolyov_in_VDNH_Ostankino_RAF0540.jpg/800px-Semyorka_Rocket_R7_by_Sergei_Korolyov_in_VDNH_Ostankino_RAF05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1094" y="654032"/>
            <a:ext cx="9144000" cy="6143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158" y="0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Макет корабля «Восток-1»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upload.wikimedia.org/wikipedia/commons/thumb/9/9a/Vostok-1-musee-du-Bourget-P.jpg/800px-Vostok-1-musee-du-Bourget-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6758" y="714372"/>
            <a:ext cx="9144000" cy="6143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853" y="188072"/>
            <a:ext cx="8929718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Алексей Архипович Леонов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(1934- по сей день)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://pimg.mycdn.me/getImage?url=http%3A%2F%2Fkino-filmi.net%2Fuploads%2Fposts%2F2015-10%2F1444362457_pervyi-shag-v-bezdnu-3.jpg&amp;type=WIDE_FEED_PANORAMA&amp;signatureToken=F-m3E87YE70tNoRcQobil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79534" y="82553"/>
            <a:ext cx="5113117" cy="6549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77882" y="1368873"/>
            <a:ext cx="450056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Первый человек, который вышел в открытый космос 18 марта 1965 года. Продолжительность выхода составила 23 минуты, из которых вне корабля космонавт пробыл 12 минут 9 секунд.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 1975 г. совершил второй полёт в космос в качестве командира космического корабля «Союз-19». Тогда впервые в мире была проведена стыковка кораблей двух разных стран.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Дважды Герой Советского Союза.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353" y="248709"/>
            <a:ext cx="7449274" cy="132556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Валентина Владимировна Терешкова (1937- по сей день)</a:t>
            </a:r>
            <a:br>
              <a:rPr lang="ru-RU" dirty="0"/>
            </a:b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http://12apr.su/books/item/f00/s00/z0000033/pic/000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44118" y="313691"/>
            <a:ext cx="5247882" cy="6230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72693" y="1895339"/>
            <a:ext cx="544197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Первая женщина-космонавт. Совершила полет в космос 16 июня 1963 года на корабле «Восток-6», который продолжался почти трое суток. Терешкова-единственная женщина, совершившая одиночный полет.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Первая в истории Российской армии женщина-генерал. Герой Советского Союза.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2015 года — президент некоммерческого благотворительного фонда «Память поколений».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038" y="30916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Анатолий Яковлевич Соловьев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(1948 – по сей день)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8" name="Picture 4" descr="http://russkiymir.ru/export/sites/default/russkiymir/ru/magazines/archive/2011/04/graphic/26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3247" y="0"/>
            <a:ext cx="4828753" cy="6932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28161" y="1226118"/>
            <a:ext cx="450059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 числу выходов в открытый космос мировой рекорд принадлежит российскому космонавту Анатолию Соловьеву. Он совершил 16 выходов общей продолжительностью более 78 часов. Суммарный налет Соловьева в космосе составил 651 сутки.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Герой Советского Союза.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662" y="380847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Герман Степанович Титов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(1934-2000)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0895" y="1310589"/>
            <a:ext cx="442912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Второй советский человек в космосе, второй человек в мире, совершивший орбитальный космический полёт, самый молодой космонавт в истории и первый человек, совершивший длительный космический полёт (более суток).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Герой Советского Союза.</a:t>
            </a:r>
          </a:p>
        </p:txBody>
      </p:sp>
      <p:pic>
        <p:nvPicPr>
          <p:cNvPr id="30722" name="Picture 2" descr="http://fs.nashaucheba.ru/tw_files2/urls_3/1624/d-1623026/1623026_html_5d677ce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22447" y="46913"/>
            <a:ext cx="5200891" cy="6678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top10a.ru/wp-content/uploads/2019/05/7-2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466" y="0"/>
            <a:ext cx="4936325" cy="6663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-223410" y="0"/>
            <a:ext cx="60686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Елена Кондакова </a:t>
            </a:r>
          </a:p>
          <a:p>
            <a:pPr algn="ctr" fontAlgn="base"/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178 суток, 10 часов, 41 минута в космосе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19209" y="2205210"/>
            <a:ext cx="40875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0" i="0" dirty="0">
                <a:effectLst/>
                <a:latin typeface="Georgia" panose="02040502050405020303" pitchFamily="18" charset="0"/>
              </a:rPr>
              <a:t>В первый раз </a:t>
            </a:r>
            <a:r>
              <a:rPr lang="ru-RU" b="1" i="0" dirty="0">
                <a:effectLst/>
                <a:latin typeface="inherit"/>
              </a:rPr>
              <a:t>Елена Кондакова</a:t>
            </a:r>
            <a:r>
              <a:rPr lang="ru-RU" b="0" i="0" dirty="0">
                <a:effectLst/>
                <a:latin typeface="Georgia" panose="02040502050405020303" pitchFamily="18" charset="0"/>
              </a:rPr>
              <a:t> полетела в космос 4 октября 1994 года на «Союзе ТМ-20», проведя там в общей сложности 5 месяцев.</a:t>
            </a:r>
          </a:p>
          <a:p>
            <a:pPr fontAlgn="base"/>
            <a:r>
              <a:rPr lang="ru-RU" b="0" i="0" dirty="0">
                <a:effectLst/>
                <a:latin typeface="Georgia" panose="02040502050405020303" pitchFamily="18" charset="0"/>
              </a:rPr>
              <a:t>Она стала третьей женщиной-космонавтом СССР и России, но уже в 1999 году решила уйти из профессии и заняться политикой. Ее избрали в Госдуму, депутатом которой она была по 2003 год от партии «Единая Россия» (вышла из нее в 2011-м).</a:t>
            </a:r>
          </a:p>
        </p:txBody>
      </p:sp>
    </p:spTree>
    <p:extLst>
      <p:ext uri="{BB962C8B-B14F-4D97-AF65-F5344CB8AC3E}">
        <p14:creationId xmlns:p14="http://schemas.microsoft.com/office/powerpoint/2010/main" val="395110479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6351" y="201186"/>
            <a:ext cx="6100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Крикалев </a:t>
            </a:r>
          </a:p>
          <a:p>
            <a:pPr algn="ctr" fontAlgn="base"/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803 суток, 9 часов, 38 минут в космосе</a:t>
            </a:r>
          </a:p>
        </p:txBody>
      </p:sp>
      <p:pic>
        <p:nvPicPr>
          <p:cNvPr id="8194" name="Picture 2" descr="https://top10a.ru/wp-content/uploads/2019/05/8-2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53540"/>
            <a:ext cx="5951183" cy="4370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52883" y="2059155"/>
            <a:ext cx="563154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0" i="0" dirty="0">
                <a:effectLst/>
                <a:latin typeface="Georgia" panose="02040502050405020303" pitchFamily="18" charset="0"/>
              </a:rPr>
              <a:t>«Союз ТМ-7» стартовал с первой площадки Байконура 26 ноября 1988 года, унося на борту троих советских и одного французского космонавта. </a:t>
            </a:r>
            <a:r>
              <a:rPr lang="ru-RU" b="1" i="0" dirty="0">
                <a:effectLst/>
                <a:latin typeface="inherit"/>
              </a:rPr>
              <a:t>Сергей Крикалев</a:t>
            </a:r>
            <a:r>
              <a:rPr lang="ru-RU" b="0" i="0" dirty="0">
                <a:effectLst/>
                <a:latin typeface="Georgia" panose="02040502050405020303" pitchFamily="18" charset="0"/>
              </a:rPr>
              <a:t> был бортинженером той команды и вместе с ней вернулся через 151 день, получив по прибытию звание Героя СССР.</a:t>
            </a:r>
          </a:p>
          <a:p>
            <a:pPr fontAlgn="base"/>
            <a:r>
              <a:rPr lang="ru-RU" b="0" i="0" dirty="0">
                <a:effectLst/>
                <a:latin typeface="Georgia" panose="02040502050405020303" pitchFamily="18" charset="0"/>
              </a:rPr>
              <a:t>Слетав в космос еще 5 раз, он с результатом 803 дня в космосе был рекордсменом до 2015 года (сейчас 2-й).</a:t>
            </a:r>
          </a:p>
          <a:p>
            <a:pPr fontAlgn="base"/>
            <a:r>
              <a:rPr lang="ru-RU" b="0" i="0" dirty="0">
                <a:effectLst/>
                <a:latin typeface="Georgia" panose="02040502050405020303" pitchFamily="18" charset="0"/>
              </a:rPr>
              <a:t>Наиболее интересным вышел второй полет, начавшийся в 1990 году. Проведя на станции «Мир» почти 312 дней, Крикалев вернулся домой в марте 1992 года. Это значит, что улетал он из Советского Союза, а вернулся уже в Россию, сразу же получив еще один орден Героя, российский.</a:t>
            </a:r>
          </a:p>
        </p:txBody>
      </p:sp>
    </p:spTree>
    <p:extLst>
      <p:ext uri="{BB962C8B-B14F-4D97-AF65-F5344CB8AC3E}">
        <p14:creationId xmlns:p14="http://schemas.microsoft.com/office/powerpoint/2010/main" val="3021779718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09786" y="1785927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День космонавтики.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Внеурочное мероприятие для 3-4 класса.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24298" y="4714884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Выполнила: Столяренко О.В.</a:t>
            </a: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МБОУ школы № 34 г.Воронеж.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051" y="58847"/>
            <a:ext cx="57583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Геннадий Падалка </a:t>
            </a:r>
          </a:p>
          <a:p>
            <a:pPr algn="ctr" fontAlgn="base"/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878 суток, 11 часов, 29 минут в космосе</a:t>
            </a:r>
          </a:p>
        </p:txBody>
      </p:sp>
      <p:pic>
        <p:nvPicPr>
          <p:cNvPr id="6146" name="Picture 2" descr="https://top10a.ru/wp-content/uploads/2019/05/6-2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8847"/>
            <a:ext cx="5658000" cy="6671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1748" y="1997839"/>
            <a:ext cx="416198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0" i="0" dirty="0">
                <a:effectLst/>
                <a:latin typeface="Georgia" panose="02040502050405020303" pitchFamily="18" charset="0"/>
              </a:rPr>
              <a:t>878 суток – именно столько </a:t>
            </a:r>
            <a:r>
              <a:rPr lang="ru-RU" b="1" i="0" dirty="0">
                <a:effectLst/>
                <a:latin typeface="inherit"/>
              </a:rPr>
              <a:t>Геннадий Падалка</a:t>
            </a:r>
            <a:r>
              <a:rPr lang="ru-RU" b="0" i="0" dirty="0">
                <a:effectLst/>
                <a:latin typeface="Georgia" panose="02040502050405020303" pitchFamily="18" charset="0"/>
              </a:rPr>
              <a:t> пробыл в космосе. Он является абсолютным рекордсменом в этом показателе, добившись этого за 5 полетов.</a:t>
            </a:r>
          </a:p>
          <a:p>
            <a:pPr fontAlgn="base"/>
            <a:r>
              <a:rPr lang="ru-RU" b="0" i="0" dirty="0">
                <a:effectLst/>
                <a:latin typeface="Georgia" panose="02040502050405020303" pitchFamily="18" charset="0"/>
              </a:rPr>
              <a:t>Началось все с корабля «Союз ТМ-28», на котором Падалка стартовал с Земли в качестве командира экипажа. Последний его полет состоялся в 2015 году: во время него Геннадий не только установил свой рекорд, но и совершил юбилейный 10-й выход в открытый космос, пробыв там пять с половиной часов.</a:t>
            </a:r>
          </a:p>
        </p:txBody>
      </p:sp>
    </p:spTree>
    <p:extLst>
      <p:ext uri="{BB962C8B-B14F-4D97-AF65-F5344CB8AC3E}">
        <p14:creationId xmlns:p14="http://schemas.microsoft.com/office/powerpoint/2010/main" val="1640477468"/>
      </p:ext>
    </p:extLst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0913" y="-28845"/>
            <a:ext cx="59451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Валерий Поляков </a:t>
            </a:r>
          </a:p>
          <a:p>
            <a:pPr algn="ctr" fontAlgn="base"/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678 суток, 16 часов, 34 минуты в космосе</a:t>
            </a:r>
          </a:p>
        </p:txBody>
      </p:sp>
      <p:pic>
        <p:nvPicPr>
          <p:cNvPr id="9218" name="Picture 2" descr="https://top10a.ru/wp-content/uploads/2019/05/9-2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190" y="138227"/>
            <a:ext cx="5115644" cy="65970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9551" y="1910147"/>
            <a:ext cx="587644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0" i="0" dirty="0">
                <a:effectLst/>
                <a:latin typeface="Georgia" panose="02040502050405020303" pitchFamily="18" charset="0"/>
              </a:rPr>
              <a:t>Советский (а после – российский) космонавт </a:t>
            </a:r>
            <a:r>
              <a:rPr lang="ru-RU" b="1" i="0" dirty="0">
                <a:effectLst/>
                <a:latin typeface="inherit"/>
              </a:rPr>
              <a:t>Валерий Поляков</a:t>
            </a:r>
            <a:r>
              <a:rPr lang="ru-RU" b="0" i="0" dirty="0">
                <a:effectLst/>
                <a:latin typeface="Georgia" panose="02040502050405020303" pitchFamily="18" charset="0"/>
              </a:rPr>
              <a:t> провел в космосе 678 дней .</a:t>
            </a:r>
          </a:p>
          <a:p>
            <a:pPr fontAlgn="base"/>
            <a:r>
              <a:rPr lang="ru-RU" b="0" i="0" dirty="0">
                <a:effectLst/>
                <a:latin typeface="Georgia" panose="02040502050405020303" pitchFamily="18" charset="0"/>
              </a:rPr>
              <a:t>Поляков совершил всего 2 орбитальных полета: на 240 и 437 суток. Уже после первого он получил звание Героя Советского Союза, Орден почетного легиона во Франции и массу других наград. Второй и вовсе стал рекордным: дольше Валерия Полякова в космосе не находился никто. Это достижение принесло ему звание Героя России и навсегда вписало в историю.</a:t>
            </a:r>
          </a:p>
          <a:p>
            <a:pPr fontAlgn="base"/>
            <a:r>
              <a:rPr lang="ru-RU" b="0" i="0" dirty="0">
                <a:effectLst/>
                <a:latin typeface="Georgia" panose="02040502050405020303" pitchFamily="18" charset="0"/>
              </a:rPr>
              <a:t>Несмотря на то, что он по профессии врач (он был медиком и на ОК «Мир»), тяга к звездам всегда преобладала: некоторые лично знакомые с ним люди утверждают, что он был готов даже отправиться на Марс с билетом в один конец, то есть совершить безвозвратный полет.</a:t>
            </a:r>
          </a:p>
        </p:txBody>
      </p:sp>
    </p:spTree>
    <p:extLst>
      <p:ext uri="{BB962C8B-B14F-4D97-AF65-F5344CB8AC3E}">
        <p14:creationId xmlns:p14="http://schemas.microsoft.com/office/powerpoint/2010/main" val="368750667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top10a.ru/wp-content/uploads/2019/05/10-2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603" y="133920"/>
            <a:ext cx="5412175" cy="659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43673" y="0"/>
            <a:ext cx="54121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</a:t>
            </a:r>
            <a:r>
              <a:rPr lang="ru-RU" sz="40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Калери</a:t>
            </a:r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fontAlgn="base"/>
            <a:r>
              <a:rPr lang="ru-RU" sz="4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769 суток, 6 часов, 33 минуты в космосе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0995" y="2038797"/>
            <a:ext cx="528485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0" dirty="0">
                <a:effectLst/>
                <a:latin typeface="inherit"/>
              </a:rPr>
              <a:t>Александр </a:t>
            </a:r>
            <a:r>
              <a:rPr lang="ru-RU" b="1" i="0" dirty="0" err="1">
                <a:effectLst/>
                <a:latin typeface="inherit"/>
              </a:rPr>
              <a:t>Калери</a:t>
            </a:r>
            <a:r>
              <a:rPr lang="ru-RU" b="0" i="0" dirty="0">
                <a:effectLst/>
                <a:latin typeface="Georgia" panose="02040502050405020303" pitchFamily="18" charset="0"/>
              </a:rPr>
              <a:t> получил должность летчика-испытателя, а первый полет к звездам совершил в 1992 году на «Союз ТМ-14», который отправился на «Мир». Тогда же он впервые вышел в открытый космос, проведя в общей сложности вне Земли 145 дней.</a:t>
            </a:r>
          </a:p>
          <a:p>
            <a:pPr fontAlgn="base"/>
            <a:r>
              <a:rPr lang="ru-RU" b="0" i="0" dirty="0">
                <a:effectLst/>
                <a:latin typeface="Georgia" panose="02040502050405020303" pitchFamily="18" charset="0"/>
              </a:rPr>
              <a:t>В дальнейшем </a:t>
            </a:r>
            <a:r>
              <a:rPr lang="ru-RU" b="0" i="0" dirty="0" err="1">
                <a:effectLst/>
                <a:latin typeface="Georgia" panose="02040502050405020303" pitchFamily="18" charset="0"/>
              </a:rPr>
              <a:t>Калери</a:t>
            </a:r>
            <a:r>
              <a:rPr lang="ru-RU" b="0" i="0" dirty="0">
                <a:effectLst/>
                <a:latin typeface="Georgia" panose="02040502050405020303" pitchFamily="18" charset="0"/>
              </a:rPr>
              <a:t> садился в корабль еще 4 раза, совершив последний полет в октябре 2010 года в качестве командира экипажа (вернулся в марте 2011, полет длился 159 дней).</a:t>
            </a:r>
          </a:p>
          <a:p>
            <a:pPr fontAlgn="base"/>
            <a:r>
              <a:rPr lang="ru-RU" b="0" i="0" dirty="0">
                <a:effectLst/>
                <a:latin typeface="Georgia" panose="02040502050405020303" pitchFamily="18" charset="0"/>
              </a:rPr>
              <a:t>В общей сложности продолжительность его экспедиций составляет 759 суток (5-й результат в истории), за что он был неоднократно награжден не только в России, но и NASA.</a:t>
            </a:r>
          </a:p>
        </p:txBody>
      </p:sp>
    </p:spTree>
    <p:extLst>
      <p:ext uri="{BB962C8B-B14F-4D97-AF65-F5344CB8AC3E}">
        <p14:creationId xmlns:p14="http://schemas.microsoft.com/office/powerpoint/2010/main" val="353907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 должен быть космонавт?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(обсуждение в группах)</a:t>
            </a: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12" descr="http://img-fotki.yandex.ru/get/6438/981986.a/0_80790_838ad46f_ori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95802" y="1857364"/>
            <a:ext cx="2419132" cy="4071966"/>
          </a:xfrm>
          <a:prstGeom prst="rect">
            <a:avLst/>
          </a:prstGeom>
          <a:noFill/>
        </p:spPr>
      </p:pic>
      <p:pic>
        <p:nvPicPr>
          <p:cNvPr id="29698" name="Picture 2" descr="http://img-fotki.yandex.ru/get/5413/66124276.23/0_645b2_8a30adcc_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09720" y="4000504"/>
            <a:ext cx="2735590" cy="2500330"/>
          </a:xfrm>
          <a:prstGeom prst="rect">
            <a:avLst/>
          </a:prstGeom>
          <a:noFill/>
        </p:spPr>
      </p:pic>
      <p:pic>
        <p:nvPicPr>
          <p:cNvPr id="29700" name="Picture 4" descr="http://www.playcast.ru/uploads/2015/12/12/1629197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24760" y="1285860"/>
            <a:ext cx="2936896" cy="2643206"/>
          </a:xfrm>
          <a:prstGeom prst="rect">
            <a:avLst/>
          </a:prstGeom>
          <a:noFill/>
        </p:spPr>
      </p:pic>
      <p:pic>
        <p:nvPicPr>
          <p:cNvPr id="29702" name="Picture 6" descr="http://www.playcast.ru/uploads/2015/10/02/1529988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10381" y="3643338"/>
            <a:ext cx="3571847" cy="3214663"/>
          </a:xfrm>
          <a:prstGeom prst="rect">
            <a:avLst/>
          </a:prstGeom>
          <a:noFill/>
        </p:spPr>
      </p:pic>
      <p:pic>
        <p:nvPicPr>
          <p:cNvPr id="29704" name="Picture 8" descr="http://img-fotki.yandex.ru/get/4524/66124276.23/0_645b4_31cee474_L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38283" y="1857365"/>
            <a:ext cx="2831077" cy="2587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841282659"/>
              </p:ext>
            </p:extLst>
          </p:nvPr>
        </p:nvGraphicFramePr>
        <p:xfrm>
          <a:off x="204485" y="101801"/>
          <a:ext cx="11659565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EB18FD7-C145-45CA-9AFF-EF87D817BD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dgm id="{1EB18FD7-C145-45CA-9AFF-EF87D817BD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4DAC99A-64D8-4F38-BA9D-578AE13D6C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graphicEl>
                                              <a:dgm id="{14DAC99A-64D8-4F38-BA9D-578AE13D6C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A06535F-FD9E-4C3F-9482-AC478F743D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graphicEl>
                                              <a:dgm id="{EA06535F-FD9E-4C3F-9482-AC478F743D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C51285E-F458-494F-AAE9-3F73424A92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graphicEl>
                                              <a:dgm id="{EC51285E-F458-494F-AAE9-3F73424A92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59CBF4B-B4F0-4492-9270-210162BBF5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graphicEl>
                                              <a:dgm id="{E59CBF4B-B4F0-4492-9270-210162BBF5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033B1C5-0922-450C-98A4-24A3C0407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>
                                            <p:graphicEl>
                                              <a:dgm id="{3033B1C5-0922-450C-98A4-24A3C0407B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0AA83E3-DFEA-4C23-AF2F-FD48FBB3CC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graphicEl>
                                              <a:dgm id="{C0AA83E3-DFEA-4C23-AF2F-FD48FBB3CC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E1ED0A0-D57E-450C-9A04-BF7424E017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>
                                            <p:graphicEl>
                                              <a:dgm id="{5E1ED0A0-D57E-450C-9A04-BF7424E017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AtOnce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95538" y="285728"/>
            <a:ext cx="72152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Лепим космонавта</a:t>
            </a:r>
          </a:p>
        </p:txBody>
      </p:sp>
      <p:pic>
        <p:nvPicPr>
          <p:cNvPr id="43010" name="Picture 2" descr="поделка космонавт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95670" y="1357298"/>
            <a:ext cx="4929222" cy="4929222"/>
          </a:xfrm>
          <a:prstGeom prst="rect">
            <a:avLst/>
          </a:prstGeom>
          <a:noFill/>
        </p:spPr>
      </p:pic>
      <p:pic>
        <p:nvPicPr>
          <p:cNvPr id="43012" name="Picture 4" descr="поделка космонавт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95670" y="1357298"/>
            <a:ext cx="4945706" cy="4929222"/>
          </a:xfrm>
          <a:prstGeom prst="rect">
            <a:avLst/>
          </a:prstGeom>
          <a:noFill/>
        </p:spPr>
      </p:pic>
      <p:pic>
        <p:nvPicPr>
          <p:cNvPr id="43014" name="Picture 6" descr="поделка космонавт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95670" y="1357298"/>
            <a:ext cx="5000660" cy="4983993"/>
          </a:xfrm>
          <a:prstGeom prst="rect">
            <a:avLst/>
          </a:prstGeom>
          <a:noFill/>
        </p:spPr>
      </p:pic>
      <p:pic>
        <p:nvPicPr>
          <p:cNvPr id="43016" name="Picture 8" descr="поделка космонавт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95670" y="1285860"/>
            <a:ext cx="5072098" cy="5072098"/>
          </a:xfrm>
          <a:prstGeom prst="rect">
            <a:avLst/>
          </a:prstGeom>
          <a:noFill/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4151" y="-14289"/>
            <a:ext cx="10515600" cy="1325563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Космические аппараты</a:t>
            </a:r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3524232" y="1285860"/>
            <a:ext cx="1071570" cy="107157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cxnSpLocks/>
          </p:cNvCxnSpPr>
          <p:nvPr/>
        </p:nvCxnSpPr>
        <p:spPr>
          <a:xfrm>
            <a:off x="7024694" y="1189476"/>
            <a:ext cx="1500198" cy="95364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881159" y="2571745"/>
            <a:ext cx="295561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Автоматические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спутники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667504" y="2357431"/>
            <a:ext cx="395813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Пилотируемые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космические аппараты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6238876" y="3677425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8596330" y="3357562"/>
            <a:ext cx="857256" cy="8572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4310051" y="4429133"/>
            <a:ext cx="2727350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Пилотируемые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космические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корабли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881951" y="4429133"/>
            <a:ext cx="2540567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Орбитальные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космические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станции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596" y="0"/>
            <a:ext cx="8229600" cy="796908"/>
          </a:xfrm>
        </p:spPr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Космический аппарат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s://upload.wikimedia.org/wikipedia/commons/thumb/9/9c/Orion_ISS_4_%2805-2007%29.jpg/1024px-Orion_ISS_4_%2805-2007%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857232"/>
            <a:ext cx="9144000" cy="6000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68346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Космический корабль «Союз»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 descr="http://wallpaper.pickywallpapers.com/1920x1080/soyuz-tma-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69357" y="1149335"/>
            <a:ext cx="9144000" cy="5572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Орбитальная станция «Салют-6»</a:t>
            </a:r>
            <a:br>
              <a:rPr lang="ru-RU" b="1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2" name="Picture 4" descr="http://tn.new.fishki.net/26/upload/post/201312/05/1231321/7fad5216f024f2361d993d8d6a8e3e9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000108"/>
            <a:ext cx="9144000" cy="5857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guros.ru/dne_kosmonavti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579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Чем, на ваш взгляд, отличаются искусственные спутники, космические корабли и орбитальные станции?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(Обсуждение в группах)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2" descr="http://img-fotki.yandex.ru/get/6438/981986.a/0_80790_838ad46f_ori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67306" y="2643183"/>
            <a:ext cx="1928590" cy="3246269"/>
          </a:xfrm>
          <a:prstGeom prst="rect">
            <a:avLst/>
          </a:prstGeom>
          <a:noFill/>
        </p:spPr>
      </p:pic>
      <p:pic>
        <p:nvPicPr>
          <p:cNvPr id="51204" name="Picture 4" descr="http://img-fotki.yandex.ru/get/6619/134091466.23/0_901ec_5ba1acfe_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2596" y="2143116"/>
            <a:ext cx="2071702" cy="2203938"/>
          </a:xfrm>
          <a:prstGeom prst="rect">
            <a:avLst/>
          </a:prstGeom>
          <a:noFill/>
        </p:spPr>
      </p:pic>
      <p:pic>
        <p:nvPicPr>
          <p:cNvPr id="51208" name="Picture 8" descr="https://lh3.googleusercontent.com/-ir4twGdTxn4/T2exG3RkgxI/AAAAAAAAYbw/6jxHTSz9Q0s/s777/Nautilus-X_Global-view-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10447" y="3786190"/>
            <a:ext cx="2957727" cy="2162148"/>
          </a:xfrm>
          <a:prstGeom prst="rect">
            <a:avLst/>
          </a:prstGeom>
          <a:noFill/>
        </p:spPr>
      </p:pic>
      <p:pic>
        <p:nvPicPr>
          <p:cNvPr id="51210" name="Picture 10" descr="http://www.clker.com/cliparts/a/0/8/2/1211761782216701733ivak_satellite.svg.hi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66911" y="4572008"/>
            <a:ext cx="2642227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81357" y="214290"/>
            <a:ext cx="51682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Нарисуй ракету</a:t>
            </a:r>
          </a:p>
        </p:txBody>
      </p:sp>
      <p:pic>
        <p:nvPicPr>
          <p:cNvPr id="47106" name="Picture 2" descr="http://www.razumniki.ru/images/articles/obuchenie_detey/risovanie_kosmos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596" y="1357298"/>
            <a:ext cx="8358246" cy="5191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novaya-beresta.ru/_pu/5/s239304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6976" y="214290"/>
            <a:ext cx="6786610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9720" y="857232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Подготовьте вопросы для викторины.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(работа в группах на основе изученного материала)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6" name="Picture 2" descr="http://img-fotki.yandex.ru/get/4706/62776372.208/0_6d1db_420abd42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3214687"/>
            <a:ext cx="4332172" cy="1673205"/>
          </a:xfrm>
          <a:prstGeom prst="rect">
            <a:avLst/>
          </a:prstGeom>
          <a:noFill/>
        </p:spPr>
      </p:pic>
      <p:pic>
        <p:nvPicPr>
          <p:cNvPr id="52228" name="Picture 4" descr="http://img-fotki.yandex.ru/get/5904/lady-annadu.4a/0_61717_fbd93cdb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38744" y="4857760"/>
            <a:ext cx="1771624" cy="1771624"/>
          </a:xfrm>
          <a:prstGeom prst="rect">
            <a:avLst/>
          </a:prstGeom>
          <a:noFill/>
        </p:spPr>
      </p:pic>
      <p:pic>
        <p:nvPicPr>
          <p:cNvPr id="52230" name="Picture 6" descr="http://mbxbshtskcmnfrlkwpj.wpengine.netdna-cdn.com/wp-content/uploads/2015/05/planet-26617_128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81950" y="2857496"/>
            <a:ext cx="2279956" cy="2179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81290" y="214291"/>
            <a:ext cx="600079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Викторина</a:t>
            </a:r>
          </a:p>
        </p:txBody>
      </p:sp>
      <p:pic>
        <p:nvPicPr>
          <p:cNvPr id="53250" name="Picture 2" descr="http://www.fsbgames.ru/scr/planet0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3381370" y="285716"/>
            <a:ext cx="5500700" cy="7643868"/>
          </a:xfrm>
          <a:prstGeom prst="rect">
            <a:avLst/>
          </a:prstGeom>
          <a:noFill/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Список используемых материалов: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  <a:hlinkClick r:id="rId3"/>
              </a:rPr>
              <a:t>http://tolkslovar.ru/k9738.html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  <a:hlinkClick r:id="rId4"/>
              </a:rPr>
              <a:t>http://www.razumniki.ru/kosmonavtika.html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  <a:hlinkClick r:id="rId5"/>
              </a:rPr>
              <a:t>http://www.razumniki.ru/images/articles/obuchenie_detey/risovanie_kosmos3.jpg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  <a:hlinkClick r:id="rId6"/>
              </a:rPr>
              <a:t>https://ru.wikipedia.org/wiki/%D0%97%D0%B0%D0%B3%D0%BB%D0%B0%D0%B2%D0%BD%D0%B0%D1%8F_%D1%81%D1%82%D1%80%D0%B0%D0%BD%D0%B8%D1%86%D0%B0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  <a:hlinkClick r:id="rId7"/>
              </a:rPr>
              <a:t>http://womanadvice.ru/podelka-kosmonavt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  <a:hlinkClick r:id="rId8"/>
              </a:rPr>
              <a:t>http://novaya-beresta.ru/publ/junye_vseznajki/junye_khudozhniki/kosmicheskij_korabl_quot_sojuz_quot/16-1-0-506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Музыка группы РРК – Воскрешение, Земляне – Земля в иллюминаторе.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666844" y="214291"/>
            <a:ext cx="2895600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95538" y="214290"/>
            <a:ext cx="7224798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Космонавтика – это… </a:t>
            </a:r>
          </a:p>
          <a:p>
            <a:pPr algn="ctr"/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(обсуждение в группах)</a:t>
            </a:r>
          </a:p>
        </p:txBody>
      </p:sp>
      <p:pic>
        <p:nvPicPr>
          <p:cNvPr id="16386" name="Picture 2" descr="http://img-fotki.yandex.ru/get/6721/16969765.16b/0_7b65d_35e5b77d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53323" y="5030786"/>
            <a:ext cx="1827215" cy="1827215"/>
          </a:xfrm>
          <a:prstGeom prst="rect">
            <a:avLst/>
          </a:prstGeom>
          <a:noFill/>
        </p:spPr>
      </p:pic>
      <p:pic>
        <p:nvPicPr>
          <p:cNvPr id="16388" name="Picture 4" descr="https://img-fotki.yandex.ru/get/4136/107612177.7d0/0_aea81_83608eab_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24893" y="2428868"/>
            <a:ext cx="1547815" cy="1857378"/>
          </a:xfrm>
          <a:prstGeom prst="rect">
            <a:avLst/>
          </a:prstGeom>
          <a:noFill/>
        </p:spPr>
      </p:pic>
      <p:pic>
        <p:nvPicPr>
          <p:cNvPr id="16390" name="Picture 6" descr="http://cqamur.ru/wp-content/uploads/2011/12/ka_zeya_b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52662" y="4500570"/>
            <a:ext cx="1357322" cy="1357322"/>
          </a:xfrm>
          <a:prstGeom prst="rect">
            <a:avLst/>
          </a:prstGeom>
          <a:noFill/>
        </p:spPr>
      </p:pic>
      <p:pic>
        <p:nvPicPr>
          <p:cNvPr id="16394" name="Picture 10" descr="https://upload.wikimedia.org/wikipedia/ru/5/57/%D0%AD%D0%BA%D1%81%D0%BF%D1%80%D0%B5%D1%81%D1%81-AM4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95472" y="2000240"/>
            <a:ext cx="1833552" cy="1309680"/>
          </a:xfrm>
          <a:prstGeom prst="rect">
            <a:avLst/>
          </a:prstGeom>
          <a:noFill/>
        </p:spPr>
      </p:pic>
      <p:pic>
        <p:nvPicPr>
          <p:cNvPr id="16396" name="Picture 12" descr="http://img-fotki.yandex.ru/get/6438/981986.a/0_80790_838ad46f_ori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81488" y="2500306"/>
            <a:ext cx="2419132" cy="4071966"/>
          </a:xfrm>
          <a:prstGeom prst="rect">
            <a:avLst/>
          </a:prstGeom>
          <a:noFill/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38282" y="1523210"/>
            <a:ext cx="8715436" cy="5334791"/>
          </a:xfrm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совокупность отраслей науки и техники для исследования и освоения космоса и внеземных объектов для нужд человечества с использованием космических аппаратов.</a:t>
            </a:r>
          </a:p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95539" y="214290"/>
            <a:ext cx="70516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Космонавтика – это…</a:t>
            </a:r>
          </a:p>
        </p:txBody>
      </p:sp>
      <p:pic>
        <p:nvPicPr>
          <p:cNvPr id="16386" name="Picture 2" descr="http://img-fotki.yandex.ru/get/6721/16969765.16b/0_7b65d_35e5b77d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53059" y="4572009"/>
            <a:ext cx="1827215" cy="1827215"/>
          </a:xfrm>
          <a:prstGeom prst="rect">
            <a:avLst/>
          </a:prstGeom>
          <a:noFill/>
        </p:spPr>
      </p:pic>
      <p:pic>
        <p:nvPicPr>
          <p:cNvPr id="16388" name="Picture 4" descr="https://img-fotki.yandex.ru/get/4136/107612177.7d0/0_aea81_83608eab_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67703" y="3929066"/>
            <a:ext cx="1547815" cy="1857378"/>
          </a:xfrm>
          <a:prstGeom prst="rect">
            <a:avLst/>
          </a:prstGeom>
          <a:noFill/>
        </p:spPr>
      </p:pic>
      <p:pic>
        <p:nvPicPr>
          <p:cNvPr id="16390" name="Picture 6" descr="http://cqamur.ru/wp-content/uploads/2011/12/ka_zeya_b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24232" y="5500678"/>
            <a:ext cx="1357322" cy="1357322"/>
          </a:xfrm>
          <a:prstGeom prst="rect">
            <a:avLst/>
          </a:prstGeom>
          <a:noFill/>
        </p:spPr>
      </p:pic>
      <p:pic>
        <p:nvPicPr>
          <p:cNvPr id="16394" name="Picture 10" descr="https://upload.wikimedia.org/wikipedia/ru/5/57/%D0%AD%D0%BA%D1%81%D0%BF%D1%80%D0%B5%D1%81%D1%81-AM4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480" y="3929066"/>
            <a:ext cx="1833552" cy="1309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Основные области современных научно-технических исследований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3667108" y="1724012"/>
            <a:ext cx="960128" cy="8477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rot="5400000">
            <a:off x="5596728" y="2928140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7739074" y="1785926"/>
            <a:ext cx="1000132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23" name="Схема 22"/>
          <p:cNvGraphicFramePr/>
          <p:nvPr/>
        </p:nvGraphicFramePr>
        <p:xfrm>
          <a:off x="952464" y="2794000"/>
          <a:ext cx="1000132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9C0F0FE-41E1-47D9-B26D-ED06104892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3">
                                            <p:graphicEl>
                                              <a:dgm id="{39C0F0FE-41E1-47D9-B26D-ED06104892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64A040F-2F79-49FE-96EB-7BAAAD2AE2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3">
                                            <p:graphicEl>
                                              <a:dgm id="{C64A040F-2F79-49FE-96EB-7BAAAD2AE2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5200E2A-A61D-4B49-A48C-FABFE154C9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3">
                                            <p:graphicEl>
                                              <a:dgm id="{E5200E2A-A61D-4B49-A48C-FABFE154C9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9602" y="-348661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Космонавт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666976" y="1142984"/>
            <a:ext cx="6400800" cy="900122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(Обсуждение в группах)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12" descr="http://img-fotki.yandex.ru/get/6438/981986.a/0_80790_838ad46f_ori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95802" y="1857364"/>
            <a:ext cx="2419132" cy="40719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238876" y="285728"/>
            <a:ext cx="23574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 это…</a:t>
            </a:r>
          </a:p>
          <a:p>
            <a:pPr>
              <a:buFontTx/>
              <a:buChar char="-"/>
            </a:pP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6910" y="150017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Космонавт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это человек, совершивший полет в космос на космическом корабле или на каком-либо другом космическом объекте.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12" name="Picture 8" descr="http://www.clipartlord.com/wp-content/uploads/2013/09/astronaut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09984" y="3357538"/>
            <a:ext cx="3500462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Каких космонавтов вы знаете?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(Обсуждение в группах)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12" descr="http://img-fotki.yandex.ru/get/6438/981986.a/0_80790_838ad46f_ori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95802" y="1857364"/>
            <a:ext cx="2419132" cy="4071966"/>
          </a:xfrm>
          <a:prstGeom prst="rect">
            <a:avLst/>
          </a:prstGeom>
          <a:noFill/>
        </p:spPr>
      </p:pic>
      <p:pic>
        <p:nvPicPr>
          <p:cNvPr id="7" name="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0025091" y="6072207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910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Текстура гранж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1533</Words>
  <Application>Microsoft Office PowerPoint</Application>
  <PresentationFormat>Широкоэкранный</PresentationFormat>
  <Paragraphs>109</Paragraphs>
  <Slides>35</Slides>
  <Notes>2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3" baseType="lpstr">
      <vt:lpstr>Arial</vt:lpstr>
      <vt:lpstr>Calibri</vt:lpstr>
      <vt:lpstr>Calibri Light</vt:lpstr>
      <vt:lpstr>Georgia</vt:lpstr>
      <vt:lpstr>inherit</vt:lpstr>
      <vt:lpstr>Symbol</vt:lpstr>
      <vt:lpstr>Times New Roman</vt:lpstr>
      <vt:lpstr>Тема Office</vt:lpstr>
      <vt:lpstr>Практическая работа к разделу 2.2 «Страна: патриотизм» </vt:lpstr>
      <vt:lpstr>День космонавтики. Внеурочное мероприятие для 3-4 класса.</vt:lpstr>
      <vt:lpstr>Презентация PowerPoint</vt:lpstr>
      <vt:lpstr>Презентация PowerPoint</vt:lpstr>
      <vt:lpstr>Презентация PowerPoint</vt:lpstr>
      <vt:lpstr>Основные области современных научно-технических исследований</vt:lpstr>
      <vt:lpstr>Космонавт</vt:lpstr>
      <vt:lpstr>Космонавт – это человек, совершивший полет в космос на космическом корабле или на каком-либо другом космическом объекте.</vt:lpstr>
      <vt:lpstr>Каких космонавтов вы знаете? (Обсуждение в группах)</vt:lpstr>
      <vt:lpstr>Юрий Алексеевич Гагарин(1934 – 1968)</vt:lpstr>
      <vt:lpstr>Презентация PowerPoint</vt:lpstr>
      <vt:lpstr>Копия ракеты «Восток»</vt:lpstr>
      <vt:lpstr>Макет корабля «Восток-1»</vt:lpstr>
      <vt:lpstr>Алексей Архипович Леонов  (1934- по сей день)</vt:lpstr>
      <vt:lpstr>Валентина Владимировна Терешкова (1937- по сей день) </vt:lpstr>
      <vt:lpstr>Анатолий Яковлевич Соловьев  (1948 – по сей день) </vt:lpstr>
      <vt:lpstr>Герман Степанович Титов (1934-2000)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Каким должен быть космонавт? (обсуждение в группах)</vt:lpstr>
      <vt:lpstr>Презентация PowerPoint</vt:lpstr>
      <vt:lpstr>Презентация PowerPoint</vt:lpstr>
      <vt:lpstr>Космические аппараты</vt:lpstr>
      <vt:lpstr>Космический аппарат</vt:lpstr>
      <vt:lpstr>Космический корабль «Союз»</vt:lpstr>
      <vt:lpstr>Орбитальная станция «Салют-6» </vt:lpstr>
      <vt:lpstr>Чем, на ваш взгляд, отличаются искусственные спутники, космические корабли и орбитальные станции? (Обсуждение в группах)</vt:lpstr>
      <vt:lpstr>Презентация PowerPoint</vt:lpstr>
      <vt:lpstr>Презентация PowerPoint</vt:lpstr>
      <vt:lpstr>Подготовьте вопросы для викторины. (работа в группах на основе изученного материала)</vt:lpstr>
      <vt:lpstr>Презентация PowerPoint</vt:lpstr>
      <vt:lpstr>Список используемых материалов: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космонавтики. Внеурочное мероприятие для 3-4 класса.</dc:title>
  <dc:creator>User</dc:creator>
  <cp:lastModifiedBy>User</cp:lastModifiedBy>
  <cp:revision>7</cp:revision>
  <dcterms:created xsi:type="dcterms:W3CDTF">2022-11-02T09:16:32Z</dcterms:created>
  <dcterms:modified xsi:type="dcterms:W3CDTF">2022-11-02T09:52:25Z</dcterms:modified>
</cp:coreProperties>
</file>