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4" r:id="rId3"/>
    <p:sldId id="267" r:id="rId4"/>
    <p:sldId id="263" r:id="rId5"/>
    <p:sldId id="271" r:id="rId6"/>
    <p:sldId id="273" r:id="rId7"/>
    <p:sldId id="274" r:id="rId8"/>
    <p:sldId id="275" r:id="rId9"/>
    <p:sldId id="276" r:id="rId10"/>
    <p:sldId id="257" r:id="rId11"/>
    <p:sldId id="25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15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2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нарядный головной убор, шлем&#10;&#10;Автоматически созданное описание">
            <a:extLst>
              <a:ext uri="{FF2B5EF4-FFF2-40B4-BE49-F238E27FC236}">
                <a16:creationId xmlns:a16="http://schemas.microsoft.com/office/drawing/2014/main" id="{6F5C648A-CB9F-46D3-B226-DEB73ED843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1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82000" y="-54980"/>
            <a:ext cx="16422800" cy="69679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7AF2AF-094F-4BC5-A17A-D07DC1A66F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06240" y="1152843"/>
            <a:ext cx="7594600" cy="2387600"/>
          </a:xfrm>
        </p:spPr>
        <p:txBody>
          <a:bodyPr anchor="b">
            <a:normAutofit/>
          </a:bodyPr>
          <a:lstStyle>
            <a:lvl1pPr algn="ctr">
              <a:defRPr sz="8000"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2A5F0B-1F25-4DEF-A62B-F1F00450B3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06240" y="3632518"/>
            <a:ext cx="75946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5E3438-2E88-44DF-94FC-E07891156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fld id="{C06A3371-E1AB-49ED-93E9-409F1401A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524151-1257-4D83-B9A6-3BF87837F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787881-B8BC-4743-88AC-FF87CA1DB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fld id="{E346498A-11D8-456B-BC4C-0884507F7C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99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A6F0E-3426-4DC5-A2EC-AEF5C92BA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DD563-8428-444A-A4F9-0237F90004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9EC86D-4851-4FD0-8BD6-F29D269903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BA6CFF-EADA-4A54-99F1-65F616D836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E07F8C-E86A-446A-AF5C-F38D45D7EC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C74331-B9A3-427E-9471-4BE585EB3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86A812-3E47-4E9F-9B14-669E42010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2E56D3-5F85-40C5-A3B5-CBC658FC9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44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08172-9265-448A-9E26-F03A78CEA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57C420-4BBB-472D-A7B7-5B5AEC046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D32DE8-5E98-4D1F-B9C7-1A7014E8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E4718D-3D4A-454A-B147-49099F62C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27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BFFD3D-8F22-435B-8D32-F3070ED23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4AE842-6F2D-4AFB-BD1B-35BBE3094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759DF-A63E-4339-96BE-9F75B934D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51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B66F0-A338-496A-A6BA-327B2F61D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A35964-C008-4A97-9078-254C2A727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48A2F8-B327-459F-A453-79C61B8015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3521C5-9A9B-4565-994A-9B3A3A0E5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E2640-69F6-4D90-B63E-D2B2DA9A8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DC9C88-45E1-4B3F-ADB1-0013C7500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13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6B224-8561-4743-BE1F-A983C052C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0493F2-3175-457C-977D-8FC59BB4D2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30DA42-352D-4CB0-A903-ACC0E75FFD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B4B718-7E13-4259-97B8-3215FE3E6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678432-CA76-4C72-B1A9-54BF96F51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048D1A-D14C-4F4D-99E9-CE91AE467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58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8C677-1890-43A2-8034-8C176EAD1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CAE55B-7B6F-4208-B151-3B720DF159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86F4E-706E-4843-8189-9DA05B0B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CFCDC3-C409-44AC-B8BD-008EFFBF7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EC3F69-DA0A-4A50-A475-6442520C0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01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7F2F9B-5DD1-401F-B78D-5A5A9B0F1E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AAFA5C-AE18-4D9C-9C96-3BC42C651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8DFE6-94AD-46B5-ADDF-6D6CF5BF9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5F80CA-9619-4DA8-AECD-01CAF2E75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16015F-724E-4D24-BDBB-DDB96D435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55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нарядный головной убор, шлем&#10;&#10;Автоматически созданное описание">
            <a:extLst>
              <a:ext uri="{FF2B5EF4-FFF2-40B4-BE49-F238E27FC236}">
                <a16:creationId xmlns:a16="http://schemas.microsoft.com/office/drawing/2014/main" id="{1593B857-0E47-4952-A5AC-B9056CFDE1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1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20400" y="0"/>
            <a:ext cx="16422800" cy="69679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C63482-3435-4F68-998D-1887D5F3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6960" y="365125"/>
            <a:ext cx="900684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BD338-52F2-4792-B686-4EA05E14B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6960" y="1825625"/>
            <a:ext cx="900684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1EF78-8A36-445A-8ADB-0E18E5D30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6A3371-E1AB-49ED-93E9-409F1401A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887E11-4F57-40E0-8DD9-69416DD7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567A8-B509-4EC1-B00B-3DAD50794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46498A-11D8-456B-BC4C-0884507F7C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нарядный головной убор, шлем&#10;&#10;Автоматически созданное описание">
            <a:extLst>
              <a:ext uri="{FF2B5EF4-FFF2-40B4-BE49-F238E27FC236}">
                <a16:creationId xmlns:a16="http://schemas.microsoft.com/office/drawing/2014/main" id="{1593B857-0E47-4952-A5AC-B9056CFDE1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1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230669" y="-1209956"/>
            <a:ext cx="19422669" cy="824076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C63482-3435-4F68-998D-1887D5F3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BD338-52F2-4792-B686-4EA05E14B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1EF78-8A36-445A-8ADB-0E18E5D30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6A3371-E1AB-49ED-93E9-409F1401A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887E11-4F57-40E0-8DD9-69416DD7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567A8-B509-4EC1-B00B-3DAD50794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46498A-11D8-456B-BC4C-0884507F7C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71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BA251-EC32-4440-A088-AEBA79ACC2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7" name="Диаграмма 6">
            <a:extLst>
              <a:ext uri="{FF2B5EF4-FFF2-40B4-BE49-F238E27FC236}">
                <a16:creationId xmlns:a16="http://schemas.microsoft.com/office/drawing/2014/main" id="{3EED84C0-DC76-467A-8909-6E681997FF31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38200" y="1863725"/>
            <a:ext cx="10515600" cy="3668713"/>
          </a:xfrm>
        </p:spPr>
        <p:txBody>
          <a:bodyPr/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F23C033-D2D4-4A6B-9865-5CD4EBD204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5483" y="4797245"/>
            <a:ext cx="4275722" cy="286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76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63482-3435-4F68-998D-1887D5F3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B9373629-C41F-40B5-A939-71136EBC6E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18878" y="2199171"/>
            <a:ext cx="2841769" cy="2951564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Рисунок 8">
            <a:extLst>
              <a:ext uri="{FF2B5EF4-FFF2-40B4-BE49-F238E27FC236}">
                <a16:creationId xmlns:a16="http://schemas.microsoft.com/office/drawing/2014/main" id="{725D7E49-6A31-4603-953D-547A354ADC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73135" y="2199171"/>
            <a:ext cx="2841769" cy="2951564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:a16="http://schemas.microsoft.com/office/drawing/2014/main" id="{D95E16ED-1623-4D22-9849-5EB11423834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64621" y="2199171"/>
            <a:ext cx="2841769" cy="2951564"/>
          </a:xfrm>
        </p:spPr>
        <p:txBody>
          <a:bodyPr/>
          <a:lstStyle/>
          <a:p>
            <a:endParaRPr lang="ru-RU"/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id="{7D99726B-A0A8-4FF4-93B0-9FB5EA6569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464621" y="5342380"/>
            <a:ext cx="2841769" cy="822325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E27F40EA-DC21-4536-918B-8106B091241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09840" y="5342380"/>
            <a:ext cx="2841769" cy="822325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id="{E24A0ACA-0144-47B5-AE91-99BB308C03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55059" y="5342380"/>
            <a:ext cx="2841769" cy="822325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3803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17AB53-D484-46BA-B7EE-30337BCA7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7200" y="365125"/>
            <a:ext cx="58166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475F72DF-844B-490E-AE71-CD708F83F5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699000" cy="7026275"/>
          </a:xfrm>
        </p:spPr>
        <p:txBody>
          <a:bodyPr/>
          <a:lstStyle/>
          <a:p>
            <a:endParaRPr lang="ru-RU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354CBE13-B28B-44BC-959C-34BF4741C9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990725"/>
            <a:ext cx="5257800" cy="8223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78D16706-F40E-46EA-B1CA-9E72249C6E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6000" y="3201193"/>
            <a:ext cx="5257800" cy="8223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id="{C77C2058-EF51-426C-B9C0-9BD4C94056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96000" y="4411663"/>
            <a:ext cx="5257800" cy="8223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id="{6A637832-8CDB-47C6-88B5-994ACB3929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0" y="5622133"/>
            <a:ext cx="5257800" cy="8223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1688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93B857-0E47-4952-A5AC-B9056CFDE1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3384" y="2008676"/>
            <a:ext cx="7268308" cy="48493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C63482-3435-4F68-998D-1887D5F3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BD338-52F2-4792-B686-4EA05E14B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9384" y="1825626"/>
            <a:ext cx="4554415" cy="1325564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1EF78-8A36-445A-8ADB-0E18E5D30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6A3371-E1AB-49ED-93E9-409F1401A3A0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887E11-4F57-40E0-8DD9-69416DD7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567A8-B509-4EC1-B00B-3DAD50794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46498A-11D8-456B-BC4C-0884507F7C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5388587-7D68-4137-96BA-F65D0B1CB02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799384" y="3344498"/>
            <a:ext cx="4554415" cy="1325564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4B6CEBD-304E-4819-8960-5A9D98A2335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799383" y="4863370"/>
            <a:ext cx="4554415" cy="1325564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24187E1-EB49-4C26-A953-27B09A9CC8D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8202" y="1858104"/>
            <a:ext cx="5257798" cy="739996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798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A8130-21E9-4E59-9D86-C46FFC0BD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EB4A1C-77D4-4C84-A735-3356C856FC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84E57D-3EED-444E-9EBA-93BDCA678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1D0158-BB63-40C9-96FC-5F0A095B7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86EB7E-9A5F-43AD-9354-B3D2E75B4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F87A1-E9E9-47A0-AA78-24218A58D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0D73E-1C5C-4546-8584-9F4E1A6BA9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4F0679-06C2-4724-A9CA-6F2366B51A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D22747-C5F7-4372-9550-913FE56BB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A3371-E1AB-49ED-93E9-409F1401A3A0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9BE0-D979-4DBE-B70F-C8AD8763F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E3D423-C982-487D-A936-39833EDEC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11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74A31F-3982-4542-8262-AB40F9F18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71E5E5-1B45-40EE-ABF1-F4AD563926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22B540-8F86-4EF7-B5C8-D33F35478E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A3371-E1AB-49ED-93E9-409F1401A3A0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AD2C3-8CE5-4C22-8D1A-9C00DD869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E4FD0-2F87-47A2-86F0-578F621A9B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6498A-11D8-456B-BC4C-0884507F7C6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8"/>
            <a:extLst>
              <a:ext uri="{FF2B5EF4-FFF2-40B4-BE49-F238E27FC236}">
                <a16:creationId xmlns:a16="http://schemas.microsoft.com/office/drawing/2014/main" id="{9620018D-EB39-4D5F-8574-94045B479BE0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675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4" r:id="rId4"/>
    <p:sldLayoutId id="2147483663" r:id="rId5"/>
    <p:sldLayoutId id="2147483662" r:id="rId6"/>
    <p:sldLayoutId id="214748366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C8742-F0C2-429E-A77C-E4804E4153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06240" y="2010093"/>
            <a:ext cx="7594600" cy="238760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Правление Стюартов. Петиция о праве 1628 года.</a:t>
            </a:r>
          </a:p>
        </p:txBody>
      </p:sp>
    </p:spTree>
    <p:extLst>
      <p:ext uri="{BB962C8B-B14F-4D97-AF65-F5344CB8AC3E}">
        <p14:creationId xmlns:p14="http://schemas.microsoft.com/office/powerpoint/2010/main" val="139158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9C813-C462-4E0B-89B3-2BE1734B1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РЕСУРСЫ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D1BB0-8C51-435B-9515-501548F38F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6960" y="1825625"/>
            <a:ext cx="9006840" cy="4615996"/>
          </a:xfrm>
        </p:spPr>
        <p:txBody>
          <a:bodyPr>
            <a:normAutofit/>
          </a:bodyPr>
          <a:lstStyle/>
          <a:p>
            <a:pPr lvl="0"/>
            <a:r>
              <a:rPr lang="ru-RU" i="1" dirty="0" err="1"/>
              <a:t>Томсинов</a:t>
            </a:r>
            <a:r>
              <a:rPr lang="ru-RU" i="1" dirty="0"/>
              <a:t> Владимир. Алексеевич.</a:t>
            </a:r>
            <a:r>
              <a:rPr lang="ru-RU" dirty="0"/>
              <a:t> Юридические аспекты английской революции 1640—1660 годов. Период конституционной борьбы: ноябрь 1640 — август 1642 года. — М.: Зерцало-М, 2010. — С. 70—86.</a:t>
            </a:r>
          </a:p>
          <a:p>
            <a:pPr lvl="0"/>
            <a:r>
              <a:rPr lang="ru-RU" dirty="0"/>
              <a:t>Петиция о правах // Энциклопедический словарь Брокгауза и </a:t>
            </a:r>
            <a:r>
              <a:rPr lang="ru-RU" dirty="0" err="1"/>
              <a:t>Ефрона</a:t>
            </a:r>
            <a:r>
              <a:rPr lang="ru-RU" dirty="0"/>
              <a:t> : в 86 т. (82 т. и 4 доп.). — СПб., 1890—1907.</a:t>
            </a:r>
          </a:p>
          <a:p>
            <a:pPr lvl="0"/>
            <a:r>
              <a:rPr lang="ru-RU" dirty="0"/>
              <a:t>Дэвид Юм – История Англии</a:t>
            </a:r>
          </a:p>
          <a:p>
            <a:pPr lvl="0"/>
            <a:r>
              <a:rPr lang="ru-RU" dirty="0"/>
              <a:t>Элизабет Рид </a:t>
            </a:r>
            <a:r>
              <a:rPr lang="ru-RU" dirty="0" err="1"/>
              <a:t>Фостер</a:t>
            </a:r>
            <a:r>
              <a:rPr lang="ru-RU" dirty="0"/>
              <a:t> - Петиции и петиция о праве</a:t>
            </a:r>
          </a:p>
          <a:p>
            <a:r>
              <a:rPr lang="ru-RU" dirty="0" err="1">
                <a:solidFill>
                  <a:schemeClr val="bg2"/>
                </a:solidFill>
              </a:rPr>
              <a:t>Бэри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Ковард</a:t>
            </a:r>
            <a:r>
              <a:rPr lang="ru-RU" dirty="0">
                <a:solidFill>
                  <a:schemeClr val="bg2"/>
                </a:solidFill>
              </a:rPr>
              <a:t> - </a:t>
            </a:r>
            <a:r>
              <a:rPr lang="ru-RU" dirty="0"/>
              <a:t>Оливер Кромвель</a:t>
            </a:r>
            <a:endParaRPr lang="ru-RU" sz="2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68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97523E7-5CB6-416F-8436-39FC3AC1765C}"/>
              </a:ext>
            </a:extLst>
          </p:cNvPr>
          <p:cNvSpPr/>
          <p:nvPr/>
        </p:nvSpPr>
        <p:spPr>
          <a:xfrm>
            <a:off x="1795045" y="1226456"/>
            <a:ext cx="8880656" cy="4405088"/>
          </a:xfrm>
          <a:prstGeom prst="rect">
            <a:avLst/>
          </a:prstGeom>
          <a:solidFill>
            <a:schemeClr val="tx2">
              <a:lumMod val="90000"/>
              <a:lumOff val="1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Заголовок 9">
            <a:extLst>
              <a:ext uri="{FF2B5EF4-FFF2-40B4-BE49-F238E27FC236}">
                <a16:creationId xmlns:a16="http://schemas.microsoft.com/office/drawing/2014/main" id="{CDBD9FF3-455C-467C-8F2E-BD89D3939905}"/>
              </a:ext>
            </a:extLst>
          </p:cNvPr>
          <p:cNvSpPr txBox="1">
            <a:spLocks/>
          </p:cNvSpPr>
          <p:nvPr/>
        </p:nvSpPr>
        <p:spPr>
          <a:xfrm>
            <a:off x="3879751" y="1548148"/>
            <a:ext cx="4432499" cy="1150267"/>
          </a:xfrm>
          <a:prstGeom prst="rect">
            <a:avLst/>
          </a:prstGeom>
          <a:effectLst>
            <a:outerShdw blurRad="50800" dist="38100" dir="5400000" algn="t" rotWithShape="0">
              <a:schemeClr val="accent4">
                <a:lumMod val="50000"/>
                <a:alpha val="40000"/>
              </a:scheme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200" b="1" dirty="0">
                <a:solidFill>
                  <a:schemeClr val="bg1"/>
                </a:solidFill>
              </a:rPr>
              <a:t>СПАСИБО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92A9EB3-70E0-43D9-BDBF-68BD49462C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35373" y="4781407"/>
            <a:ext cx="630000" cy="63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B999F0D-25A2-4D70-BD7A-3FF005FA89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335373" y="4777336"/>
            <a:ext cx="630000" cy="63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37444DB-AF34-4693-B85F-0B06582AC7F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235373" y="4777336"/>
            <a:ext cx="630000" cy="63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89AC0D1-669C-4666-8E87-5996D57880D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7135373" y="4777336"/>
            <a:ext cx="630000" cy="630000"/>
          </a:xfrm>
          <a:prstGeom prst="rect">
            <a:avLst/>
          </a:prstGeom>
        </p:spPr>
      </p:pic>
      <p:sp>
        <p:nvSpPr>
          <p:cNvPr id="17" name="Текст 11">
            <a:extLst>
              <a:ext uri="{FF2B5EF4-FFF2-40B4-BE49-F238E27FC236}">
                <a16:creationId xmlns:a16="http://schemas.microsoft.com/office/drawing/2014/main" id="{5D471641-A42D-4511-98FC-82D5FF2E8EC5}"/>
              </a:ext>
            </a:extLst>
          </p:cNvPr>
          <p:cNvSpPr txBox="1">
            <a:spLocks/>
          </p:cNvSpPr>
          <p:nvPr/>
        </p:nvSpPr>
        <p:spPr>
          <a:xfrm>
            <a:off x="2608499" y="2882976"/>
            <a:ext cx="6975002" cy="17057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, sed do </a:t>
            </a:r>
            <a:r>
              <a:rPr lang="en-US" sz="1600" dirty="0" err="1">
                <a:solidFill>
                  <a:schemeClr val="bg1"/>
                </a:solidFill>
              </a:rPr>
              <a:t>eiusmod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tempor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incididunt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labore</a:t>
            </a:r>
            <a:r>
              <a:rPr lang="en-US" sz="1600" dirty="0">
                <a:solidFill>
                  <a:schemeClr val="bg1"/>
                </a:solidFill>
              </a:rPr>
              <a:t> et dolore magna </a:t>
            </a:r>
            <a:r>
              <a:rPr lang="en-US" sz="1600" dirty="0" err="1">
                <a:solidFill>
                  <a:schemeClr val="bg1"/>
                </a:solidFill>
              </a:rPr>
              <a:t>aliqua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endParaRPr lang="ru-RU" sz="16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sz="1600" dirty="0">
                <a:solidFill>
                  <a:schemeClr val="bg1"/>
                </a:solidFill>
              </a:rPr>
              <a:t>Ut </a:t>
            </a:r>
            <a:r>
              <a:rPr lang="en-US" sz="1600" dirty="0" err="1">
                <a:solidFill>
                  <a:schemeClr val="bg1"/>
                </a:solidFill>
              </a:rPr>
              <a:t>enim</a:t>
            </a:r>
            <a:r>
              <a:rPr lang="en-US" sz="1600" dirty="0">
                <a:solidFill>
                  <a:schemeClr val="bg1"/>
                </a:solidFill>
              </a:rPr>
              <a:t> ad minim </a:t>
            </a:r>
            <a:r>
              <a:rPr lang="en-US" sz="1600" dirty="0" err="1">
                <a:solidFill>
                  <a:schemeClr val="bg1"/>
                </a:solidFill>
              </a:rPr>
              <a:t>veniam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quis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nostrud</a:t>
            </a:r>
            <a:r>
              <a:rPr lang="en-US" sz="1600" dirty="0">
                <a:solidFill>
                  <a:schemeClr val="bg1"/>
                </a:solidFill>
              </a:rPr>
              <a:t> exercitation </a:t>
            </a:r>
            <a:r>
              <a:rPr lang="en-US" sz="1600" dirty="0" err="1">
                <a:solidFill>
                  <a:schemeClr val="bg1"/>
                </a:solidFill>
              </a:rPr>
              <a:t>ullamco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laboris</a:t>
            </a:r>
            <a:r>
              <a:rPr lang="en-US" sz="1600" dirty="0">
                <a:solidFill>
                  <a:schemeClr val="bg1"/>
                </a:solidFill>
              </a:rPr>
              <a:t> nisi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aliquip</a:t>
            </a:r>
            <a:r>
              <a:rPr lang="en-US" sz="1600" dirty="0">
                <a:solidFill>
                  <a:schemeClr val="bg1"/>
                </a:solidFill>
              </a:rPr>
              <a:t> ex </a:t>
            </a:r>
            <a:r>
              <a:rPr lang="en-US" sz="1600" dirty="0" err="1">
                <a:solidFill>
                  <a:schemeClr val="bg1"/>
                </a:solidFill>
              </a:rPr>
              <a:t>ea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commodo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consequat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EAD1ED1-6E6B-4CF4-9192-F3C4CB67D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/>
                </a:solidFill>
              </a:rPr>
              <a:t>Монархи Англии 16-17 веков</a:t>
            </a:r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8C926DF-A539-44F0-9D8E-80A00752046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324" y="2199171"/>
            <a:ext cx="2152876" cy="2951564"/>
          </a:xfr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3A1344A-CE39-4276-9287-D96FB7CDBA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767" y="2199171"/>
            <a:ext cx="2017476" cy="2951564"/>
          </a:xfrm>
        </p:spPr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id="{F07606A1-9FF1-4EA0-B507-5EA8E3A57BB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ctr"/>
            <a:r>
              <a:rPr lang="ru-RU" sz="2400" dirty="0"/>
              <a:t>Елизавета </a:t>
            </a:r>
            <a:r>
              <a:rPr lang="en-US" dirty="0"/>
              <a:t>I</a:t>
            </a:r>
            <a:r>
              <a:rPr lang="ru-RU" sz="2400" dirty="0"/>
              <a:t> Тюдор</a:t>
            </a:r>
          </a:p>
          <a:p>
            <a:pPr algn="ctr"/>
            <a:r>
              <a:rPr lang="ru-RU" dirty="0"/>
              <a:t>1558-1603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4671BC7C-09F3-4E91-93CC-20D7F3D2FE4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ru-RU" sz="2400" dirty="0"/>
              <a:t>Яков </a:t>
            </a:r>
            <a:r>
              <a:rPr lang="en-US" dirty="0"/>
              <a:t>I </a:t>
            </a:r>
            <a:r>
              <a:rPr lang="ru-RU" sz="2400" dirty="0"/>
              <a:t>(</a:t>
            </a:r>
            <a:r>
              <a:rPr lang="en-US" sz="2400" dirty="0"/>
              <a:t>V</a:t>
            </a:r>
            <a:r>
              <a:rPr lang="en-US" dirty="0"/>
              <a:t>I</a:t>
            </a:r>
            <a:r>
              <a:rPr lang="ru-RU" sz="2400" dirty="0"/>
              <a:t>) Стюарт</a:t>
            </a:r>
          </a:p>
          <a:p>
            <a:pPr algn="ctr"/>
            <a:r>
              <a:rPr lang="ru-RU" dirty="0"/>
              <a:t>1603-1625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D25D2C8-E0B2-4164-BE7E-9A22901FBF8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algn="ctr"/>
            <a:r>
              <a:rPr lang="ru-RU" sz="2400" dirty="0"/>
              <a:t>Карл </a:t>
            </a:r>
            <a:r>
              <a:rPr lang="en-US" dirty="0"/>
              <a:t>I</a:t>
            </a:r>
            <a:r>
              <a:rPr lang="ru-RU" sz="2400" dirty="0"/>
              <a:t> Стюарт</a:t>
            </a:r>
          </a:p>
          <a:p>
            <a:pPr algn="ctr"/>
            <a:r>
              <a:rPr lang="ru-RU" sz="2400" dirty="0"/>
              <a:t>1625-1649</a:t>
            </a:r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FFD8A0C-4A2B-4D06-9DE3-B5A35D7EC78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394" y="2199171"/>
            <a:ext cx="2361251" cy="2951564"/>
          </a:xfrm>
        </p:spPr>
      </p:pic>
    </p:spTree>
    <p:extLst>
      <p:ext uri="{BB962C8B-B14F-4D97-AF65-F5344CB8AC3E}">
        <p14:creationId xmlns:p14="http://schemas.microsoft.com/office/powerpoint/2010/main" val="834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37ED68D-DC4C-4866-9538-C936B44D7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5364" y="365125"/>
            <a:ext cx="5816600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Цитаты Якова </a:t>
            </a:r>
            <a:r>
              <a:rPr lang="en-US" dirty="0"/>
              <a:t>I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FC98E51-4694-418E-837D-2FAB1C23BC5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65548" cy="6858000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E21709D8-BF9E-461A-8E5A-8956594D13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49" y="1655989"/>
            <a:ext cx="6330043" cy="822325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Богатство и благо государства являются моим величайшим благом и блаженством...</a:t>
            </a:r>
            <a:br>
              <a:rPr lang="ru-RU" dirty="0"/>
            </a:br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0A0DFFFE-42AE-492D-BC3C-056637131C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94463" y="2588078"/>
            <a:ext cx="6335487" cy="2692742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Бог имеет власть сотворить или разрушить, сотворить или разрушить по своему желанию, дать жизнь или послать смерть, судить всех и не быть судимым и ни перед кем не отчитываться: возвышать низшее, а высшее унижать в его удовольствие, а Богу должны повиноваться и душа, и тело. И такая же власть у королей; они создают и уничтожают своих подданных: они имеют власть возвышать и низвергать, жизнь и смерть; они судят над всеми своими подданными и во всех делах, и тем не менее не подотчетны никому, кроме одного лишь Бога.</a:t>
            </a:r>
          </a:p>
        </p:txBody>
      </p:sp>
    </p:spTree>
    <p:extLst>
      <p:ext uri="{BB962C8B-B14F-4D97-AF65-F5344CB8AC3E}">
        <p14:creationId xmlns:p14="http://schemas.microsoft.com/office/powerpoint/2010/main" val="381218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7A60406A-6AAE-4E08-942E-FE3387182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821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Политическая карта Европы, начало-середина 17 века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945" y="1476132"/>
            <a:ext cx="7526111" cy="5237410"/>
          </a:xfrm>
        </p:spPr>
      </p:pic>
    </p:spTree>
    <p:extLst>
      <p:ext uri="{BB962C8B-B14F-4D97-AF65-F5344CB8AC3E}">
        <p14:creationId xmlns:p14="http://schemas.microsoft.com/office/powerpoint/2010/main" val="45342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Сессия в палате лордов Англии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                           1600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787" y="2464254"/>
            <a:ext cx="2343961" cy="36845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                                  2022 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340" y="2472462"/>
            <a:ext cx="4884475" cy="3658916"/>
          </a:xfrm>
        </p:spPr>
      </p:pic>
    </p:spTree>
    <p:extLst>
      <p:ext uri="{BB962C8B-B14F-4D97-AF65-F5344CB8AC3E}">
        <p14:creationId xmlns:p14="http://schemas.microsoft.com/office/powerpoint/2010/main" val="347543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Петиция о праве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257" y="932142"/>
            <a:ext cx="6849836" cy="472543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Полное название - Петиция, представленная его величеству духовными и светскими 21 лордами и общинами, собравшимися в настоящем парламенте, относительно различных прав и вольностей его подданных, вместе с ответом, данным на нее его величеством королем в полном собрании парламента.</a:t>
            </a:r>
          </a:p>
          <a:p>
            <a:r>
              <a:rPr lang="ru-RU" dirty="0"/>
              <a:t>Состоит из 11 статей.</a:t>
            </a:r>
          </a:p>
        </p:txBody>
      </p:sp>
    </p:spTree>
    <p:extLst>
      <p:ext uri="{BB962C8B-B14F-4D97-AF65-F5344CB8AC3E}">
        <p14:creationId xmlns:p14="http://schemas.microsoft.com/office/powerpoint/2010/main" val="370988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37ED68D-DC4C-4866-9538-C936B44D7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5364" y="365125"/>
            <a:ext cx="5816600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Эдвард Кок(1552-1634)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FC98E51-4694-418E-837D-2FAB1C23BC5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1967"/>
            <a:ext cx="4065548" cy="5214065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E21709D8-BF9E-461A-8E5A-8956594D13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48" y="1655988"/>
            <a:ext cx="7105652" cy="1193347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Английский политик и самый известный юрист эпохи правления королевы Елизаветы и эпохи Якова.</a:t>
            </a:r>
            <a:br>
              <a:rPr lang="ru-RU" dirty="0"/>
            </a:br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0A0DFFFE-42AE-492D-BC3C-056637131C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94463" y="2588078"/>
            <a:ext cx="6441623" cy="295547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 1620 году Кок был избран членом парламента и явился в течение последующих лет одним из главных деятелей оппозиции. Особенно важное значение имело его энергичное участие в борьбе против произвола в области личной свободы и налогового обложения — борьбе, приведшей к изданию в 1628 году «Петиции о праве», представляющей одну из главных основ английской конституции.</a:t>
            </a:r>
          </a:p>
        </p:txBody>
      </p:sp>
    </p:spTree>
    <p:extLst>
      <p:ext uri="{BB962C8B-B14F-4D97-AF65-F5344CB8AC3E}">
        <p14:creationId xmlns:p14="http://schemas.microsoft.com/office/powerpoint/2010/main" val="222576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Основные требования, изложенные в петиции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6529" y="1940130"/>
            <a:ext cx="9070521" cy="2146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 algn="just">
              <a:buSzPts val="2590"/>
              <a:buChar char="•"/>
            </a:pPr>
            <a:r>
              <a:rPr lang="ru-RU" dirty="0"/>
              <a:t>а) чтобы никто не принуждался платить налог, сбор или приношение в английскую казну "без общего согласия, данного актом парламента";</a:t>
            </a:r>
          </a:p>
          <a:p>
            <a:pPr marL="365760" lvl="0" indent="-256032" algn="just">
              <a:spcBef>
                <a:spcPts val="300"/>
              </a:spcBef>
              <a:buSzPts val="2590"/>
              <a:buChar char="•"/>
            </a:pPr>
            <a:r>
              <a:rPr lang="ru-RU" dirty="0"/>
              <a:t>б) чтобы ни один человек не заключался в тюрьму за отказ платить незаконные налоги;</a:t>
            </a:r>
          </a:p>
          <a:p>
            <a:pPr marL="365760" lvl="0" indent="-256032" algn="just">
              <a:spcBef>
                <a:spcPts val="300"/>
              </a:spcBef>
              <a:buSzPts val="2590"/>
              <a:buChar char="•"/>
            </a:pPr>
            <a:r>
              <a:rPr lang="ru-RU" dirty="0"/>
              <a:t>в) чтобы солдаты и матросы не размещались на постой в дома граждан;</a:t>
            </a:r>
          </a:p>
          <a:p>
            <a:pPr marL="365760" lvl="0" indent="-256032" algn="just">
              <a:spcBef>
                <a:spcPts val="300"/>
              </a:spcBef>
              <a:buSzPts val="2590"/>
              <a:buChar char="•"/>
            </a:pPr>
            <a:r>
              <a:rPr lang="ru-RU" dirty="0"/>
              <a:t>г) чтобы никакие лица не наделялись особыми полномочиями для придания граждан смерти "противно законам и вольностям страны".</a:t>
            </a:r>
          </a:p>
        </p:txBody>
      </p:sp>
    </p:spTree>
    <p:extLst>
      <p:ext uri="{BB962C8B-B14F-4D97-AF65-F5344CB8AC3E}">
        <p14:creationId xmlns:p14="http://schemas.microsoft.com/office/powerpoint/2010/main" val="404625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3 различные оценки Петиции о праве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6"/>
          </p:nvPr>
        </p:nvSpPr>
        <p:spPr>
          <a:xfrm>
            <a:off x="1464621" y="1698172"/>
            <a:ext cx="2841769" cy="4466534"/>
          </a:xfrm>
        </p:spPr>
        <p:txBody>
          <a:bodyPr/>
          <a:lstStyle/>
          <a:p>
            <a:r>
              <a:rPr lang="ru-RU" dirty="0"/>
              <a:t>Давид Юм: Петиция о праве имела такое же значение, как и Великая Хартия Вольностей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7"/>
          </p:nvPr>
        </p:nvSpPr>
        <p:spPr>
          <a:xfrm>
            <a:off x="4909840" y="1657350"/>
            <a:ext cx="2841769" cy="4507356"/>
          </a:xfrm>
        </p:spPr>
        <p:txBody>
          <a:bodyPr/>
          <a:lstStyle/>
          <a:p>
            <a:r>
              <a:rPr lang="ru-RU" dirty="0" err="1"/>
              <a:t>Бэри</a:t>
            </a:r>
            <a:r>
              <a:rPr lang="ru-RU" dirty="0"/>
              <a:t> </a:t>
            </a:r>
            <a:r>
              <a:rPr lang="ru-RU" dirty="0" err="1"/>
              <a:t>Ковард</a:t>
            </a:r>
            <a:r>
              <a:rPr lang="ru-RU" dirty="0"/>
              <a:t>: Петиция о праве сыграла весьма скромную роль в политическом развитии Англии XVII века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8"/>
          </p:nvPr>
        </p:nvSpPr>
        <p:spPr>
          <a:xfrm>
            <a:off x="8355059" y="1665514"/>
            <a:ext cx="2841769" cy="4515521"/>
          </a:xfrm>
        </p:spPr>
        <p:txBody>
          <a:bodyPr/>
          <a:lstStyle/>
          <a:p>
            <a:r>
              <a:rPr lang="ru-RU" dirty="0"/>
              <a:t>Владимир Алексеевич </a:t>
            </a:r>
            <a:r>
              <a:rPr lang="ru-RU" dirty="0" err="1"/>
              <a:t>Томсинов</a:t>
            </a:r>
            <a:r>
              <a:rPr lang="ru-RU" dirty="0"/>
              <a:t>: Петиция о праве не была революционной, но тем не менее сыграла определённую роль в правовом развитии Англии</a:t>
            </a:r>
          </a:p>
        </p:txBody>
      </p:sp>
    </p:spTree>
    <p:extLst>
      <p:ext uri="{BB962C8B-B14F-4D97-AF65-F5344CB8AC3E}">
        <p14:creationId xmlns:p14="http://schemas.microsoft.com/office/powerpoint/2010/main" val="320929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тражение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558</Words>
  <Application>Microsoft Office PowerPoint</Application>
  <PresentationFormat>Широкоэкранный</PresentationFormat>
  <Paragraphs>39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Правление Стюартов. Петиция о праве 1628 года.</vt:lpstr>
      <vt:lpstr>Монархи Англии 16-17 веков</vt:lpstr>
      <vt:lpstr>Цитаты Якова I</vt:lpstr>
      <vt:lpstr>Политическая карта Европы, начало-середина 17 века</vt:lpstr>
      <vt:lpstr>Сессия в палате лордов Англии</vt:lpstr>
      <vt:lpstr>Петиция о праве </vt:lpstr>
      <vt:lpstr>Эдвард Кок(1552-1634)</vt:lpstr>
      <vt:lpstr>Основные требования, изложенные в петиции</vt:lpstr>
      <vt:lpstr>3 различные оценки Петиции о праве</vt:lpstr>
      <vt:lpstr>РЕСУРСЫ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2023-07-11T13:25:47Z</dcterms:created>
  <dcterms:modified xsi:type="dcterms:W3CDTF">2023-07-11T13:25:52Z</dcterms:modified>
</cp:coreProperties>
</file>