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49" autoAdjust="0"/>
  </p:normalViewPr>
  <p:slideViewPr>
    <p:cSldViewPr snapToGrid="0">
      <p:cViewPr varScale="1">
        <p:scale>
          <a:sx n="110" d="100"/>
          <a:sy n="110" d="100"/>
        </p:scale>
        <p:origin x="6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B6AA4A-69B7-4A09-86CC-8D124209C1AD}" type="datetimeFigureOut">
              <a:rPr lang="ru-RU" smtClean="0"/>
              <a:t>11.07.2023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A59DA9-E566-4909-9AB7-C44E35A0C277}" type="slidenum">
              <a:rPr lang="ru-RU" smtClean="0"/>
              <a:t>‹#›</a:t>
            </a:fld>
            <a:endParaRPr lang="ru-RU"/>
          </a:p>
        </p:txBody>
      </p:sp>
    </p:spTree>
    <p:extLst>
      <p:ext uri="{BB962C8B-B14F-4D97-AF65-F5344CB8AC3E}">
        <p14:creationId xmlns:p14="http://schemas.microsoft.com/office/powerpoint/2010/main" val="330407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0A59DA9-E566-4909-9AB7-C44E35A0C277}" type="slidenum">
              <a:rPr lang="ru-RU" smtClean="0"/>
              <a:t>5</a:t>
            </a:fld>
            <a:endParaRPr lang="ru-RU"/>
          </a:p>
        </p:txBody>
      </p:sp>
    </p:spTree>
    <p:extLst>
      <p:ext uri="{BB962C8B-B14F-4D97-AF65-F5344CB8AC3E}">
        <p14:creationId xmlns:p14="http://schemas.microsoft.com/office/powerpoint/2010/main" val="253242917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ru-RU"/>
              <a:t>Образец заголовка</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94705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230379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605966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595882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ru-RU"/>
              <a:t>Образец заголовка</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8593667" y="6272784"/>
            <a:ext cx="2644309" cy="365125"/>
          </a:xfrm>
        </p:spPr>
        <p:txBody>
          <a:bodyPr/>
          <a:lstStyle/>
          <a:p>
            <a:fld id="{87DE6118-2437-4B30-8E3C-4D2BE6020583}" type="datetimeFigureOut">
              <a:rPr lang="en-US" smtClean="0"/>
              <a:pPr/>
              <a:t>7/11/2023</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886786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647565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544873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417555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7/11/2023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730739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a:t>Образец заголовка</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7DE6118-2437-4B30-8E3C-4D2BE6020583}" type="datetimeFigureOut">
              <a:rPr lang="en-US" smtClean="0"/>
              <a:pPr/>
              <a:t>7/11/2023</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423941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a:t>Образец заголовка</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7DE6118-2437-4B30-8E3C-4D2BE6020583}" type="datetimeFigureOut">
              <a:rPr lang="en-US" smtClean="0"/>
              <a:pPr/>
              <a:t>7/11/2023</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76680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7DE6118-2437-4B30-8E3C-4D2BE6020583}" type="datetimeFigureOut">
              <a:rPr lang="en-US" smtClean="0"/>
              <a:pPr/>
              <a:t>7/11/2023</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036616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35C0C2-9FBC-EC66-B501-E40984204CFD}"/>
              </a:ext>
            </a:extLst>
          </p:cNvPr>
          <p:cNvSpPr>
            <a:spLocks noGrp="1"/>
          </p:cNvSpPr>
          <p:nvPr>
            <p:ph type="ctrTitle"/>
          </p:nvPr>
        </p:nvSpPr>
        <p:spPr/>
        <p:txBody>
          <a:bodyPr/>
          <a:lstStyle/>
          <a:p>
            <a:pPr algn="ctr"/>
            <a:r>
              <a:rPr lang="ru-RU" sz="5400" dirty="0"/>
              <a:t>Латиноамериканское право.</a:t>
            </a:r>
          </a:p>
        </p:txBody>
      </p:sp>
      <p:sp>
        <p:nvSpPr>
          <p:cNvPr id="3" name="Подзаголовок 2">
            <a:extLst>
              <a:ext uri="{FF2B5EF4-FFF2-40B4-BE49-F238E27FC236}">
                <a16:creationId xmlns:a16="http://schemas.microsoft.com/office/drawing/2014/main" id="{3077C47F-BE5C-E5E5-EB8C-4D6F97B48733}"/>
              </a:ext>
            </a:extLst>
          </p:cNvPr>
          <p:cNvSpPr>
            <a:spLocks noGrp="1"/>
          </p:cNvSpPr>
          <p:nvPr>
            <p:ph type="subTitle" idx="1"/>
          </p:nvPr>
        </p:nvSpPr>
        <p:spPr>
          <a:xfrm>
            <a:off x="1069848" y="4389120"/>
            <a:ext cx="6526706" cy="393895"/>
          </a:xfrm>
        </p:spPr>
        <p:txBody>
          <a:bodyPr/>
          <a:lstStyle/>
          <a:p>
            <a:endParaRPr lang="ru-RU" dirty="0"/>
          </a:p>
        </p:txBody>
      </p:sp>
    </p:spTree>
    <p:extLst>
      <p:ext uri="{BB962C8B-B14F-4D97-AF65-F5344CB8AC3E}">
        <p14:creationId xmlns:p14="http://schemas.microsoft.com/office/powerpoint/2010/main" val="3555237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8727C0-F99C-5B58-5D65-C14A82DE2CF6}"/>
              </a:ext>
            </a:extLst>
          </p:cNvPr>
          <p:cNvSpPr>
            <a:spLocks noGrp="1"/>
          </p:cNvSpPr>
          <p:nvPr>
            <p:ph type="title"/>
          </p:nvPr>
        </p:nvSpPr>
        <p:spPr/>
        <p:txBody>
          <a:bodyPr>
            <a:normAutofit/>
          </a:bodyPr>
          <a:lstStyle/>
          <a:p>
            <a:pPr algn="ctr"/>
            <a:r>
              <a:rPr lang="ru-RU" sz="2800" dirty="0"/>
              <a:t>Латиноамериканское и англо-американское право.</a:t>
            </a:r>
          </a:p>
        </p:txBody>
      </p:sp>
      <p:sp>
        <p:nvSpPr>
          <p:cNvPr id="3" name="Объект 2">
            <a:extLst>
              <a:ext uri="{FF2B5EF4-FFF2-40B4-BE49-F238E27FC236}">
                <a16:creationId xmlns:a16="http://schemas.microsoft.com/office/drawing/2014/main" id="{19137679-D0D9-4593-2D04-6B2069956334}"/>
              </a:ext>
            </a:extLst>
          </p:cNvPr>
          <p:cNvSpPr>
            <a:spLocks noGrp="1"/>
          </p:cNvSpPr>
          <p:nvPr>
            <p:ph idx="1"/>
          </p:nvPr>
        </p:nvSpPr>
        <p:spPr>
          <a:xfrm>
            <a:off x="1063752" y="1952596"/>
            <a:ext cx="10058400" cy="4050792"/>
          </a:xfrm>
        </p:spPr>
        <p:txBody>
          <a:bodyPr>
            <a:normAutofit fontScale="92500" lnSpcReduction="10000"/>
          </a:bodyPr>
          <a:lstStyle/>
          <a:p>
            <a:pPr marL="0" indent="0" algn="just">
              <a:buNone/>
            </a:pPr>
            <a:r>
              <a:rPr lang="ru-RU" dirty="0">
                <a:solidFill>
                  <a:srgbClr val="000000"/>
                </a:solidFill>
                <a:effectLst/>
                <a:latin typeface="+mj-lt"/>
              </a:rPr>
              <a:t>У англо-американского типа правовой системы заимствовано следующее:</a:t>
            </a:r>
          </a:p>
          <a:p>
            <a:pPr marL="0" indent="0" algn="just">
              <a:buNone/>
            </a:pPr>
            <a:r>
              <a:rPr lang="ru-RU" dirty="0">
                <a:solidFill>
                  <a:srgbClr val="000000"/>
                </a:solidFill>
                <a:effectLst/>
                <a:latin typeface="+mj-lt"/>
              </a:rPr>
              <a:t>1) в качестве конституционного образца — Конституц</a:t>
            </a:r>
            <a:r>
              <a:rPr lang="ru-RU" dirty="0">
                <a:solidFill>
                  <a:srgbClr val="000000"/>
                </a:solidFill>
                <a:latin typeface="+mj-lt"/>
              </a:rPr>
              <a:t>ия</a:t>
            </a:r>
            <a:r>
              <a:rPr lang="ru-RU" dirty="0">
                <a:solidFill>
                  <a:srgbClr val="000000"/>
                </a:solidFill>
                <a:effectLst/>
                <a:latin typeface="+mj-lt"/>
              </a:rPr>
              <a:t> США 1787 г. и закреплённая в ней республиканско-президентская форма правления. Не все признаки американской Конституции нашли воплощение в жизни этих государств. Верховенство и высшая юридическая сила конституции утвердились. Однако конституция во многих латиноамериканских странах нестабильна. Например, в Боливии за 152 года — двадцать одна;</a:t>
            </a:r>
          </a:p>
          <a:p>
            <a:pPr marL="0" indent="0" algn="just">
              <a:buNone/>
            </a:pPr>
            <a:r>
              <a:rPr lang="ru-RU" dirty="0">
                <a:solidFill>
                  <a:srgbClr val="000000"/>
                </a:solidFill>
                <a:effectLst/>
                <a:latin typeface="+mj-lt"/>
              </a:rPr>
              <a:t>2) ряд конституционных институтов США.</a:t>
            </a:r>
            <a:r>
              <a:rPr lang="ru-RU" dirty="0">
                <a:solidFill>
                  <a:srgbClr val="000000"/>
                </a:solidFill>
                <a:latin typeface="+mj-lt"/>
              </a:rPr>
              <a:t> </a:t>
            </a:r>
            <a:r>
              <a:rPr lang="ru-RU" dirty="0">
                <a:solidFill>
                  <a:srgbClr val="000000"/>
                </a:solidFill>
                <a:effectLst/>
                <a:latin typeface="+mj-lt"/>
              </a:rPr>
              <a:t>Так, взят за основу институт судебного контроля над конституционностью:</a:t>
            </a:r>
          </a:p>
          <a:p>
            <a:pPr marL="0" indent="0" algn="just">
              <a:buNone/>
            </a:pPr>
            <a:r>
              <a:rPr lang="ru-RU" dirty="0">
                <a:solidFill>
                  <a:srgbClr val="000000"/>
                </a:solidFill>
                <a:effectLst/>
                <a:latin typeface="+mj-lt"/>
              </a:rPr>
              <a:t>3) конституционность закона. Как и в США, конституционность закона вправе проверяться любым судом;</a:t>
            </a:r>
          </a:p>
          <a:p>
            <a:pPr marL="0" indent="0" algn="just">
              <a:buNone/>
            </a:pPr>
            <a:r>
              <a:rPr lang="ru-RU" dirty="0">
                <a:solidFill>
                  <a:srgbClr val="000000"/>
                </a:solidFill>
                <a:effectLst/>
                <a:latin typeface="+mj-lt"/>
              </a:rPr>
              <a:t>4) принципы построения и функционирования американской судебной системы, особенно Верховного суда. Вместе с тем американская модель несколько видоизменена с учётом национальных особенностей.</a:t>
            </a:r>
          </a:p>
          <a:p>
            <a:pPr marL="0" indent="0">
              <a:buNone/>
            </a:pPr>
            <a:endParaRPr lang="ru-RU" dirty="0"/>
          </a:p>
        </p:txBody>
      </p:sp>
    </p:spTree>
    <p:extLst>
      <p:ext uri="{BB962C8B-B14F-4D97-AF65-F5344CB8AC3E}">
        <p14:creationId xmlns:p14="http://schemas.microsoft.com/office/powerpoint/2010/main" val="1785797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D8293F-E3F5-8E27-0AC2-573377B457E3}"/>
              </a:ext>
            </a:extLst>
          </p:cNvPr>
          <p:cNvSpPr>
            <a:spLocks noGrp="1"/>
          </p:cNvSpPr>
          <p:nvPr>
            <p:ph type="title"/>
          </p:nvPr>
        </p:nvSpPr>
        <p:spPr/>
        <p:txBody>
          <a:bodyPr>
            <a:normAutofit/>
          </a:bodyPr>
          <a:lstStyle/>
          <a:p>
            <a:pPr algn="ctr"/>
            <a:r>
              <a:rPr lang="ru-RU" sz="3200" dirty="0"/>
              <a:t>Особенности латиноамериканского права.</a:t>
            </a:r>
          </a:p>
        </p:txBody>
      </p:sp>
      <p:sp>
        <p:nvSpPr>
          <p:cNvPr id="3" name="Объект 2">
            <a:extLst>
              <a:ext uri="{FF2B5EF4-FFF2-40B4-BE49-F238E27FC236}">
                <a16:creationId xmlns:a16="http://schemas.microsoft.com/office/drawing/2014/main" id="{996A2335-D92C-40F1-EC15-E5184F430767}"/>
              </a:ext>
            </a:extLst>
          </p:cNvPr>
          <p:cNvSpPr>
            <a:spLocks noGrp="1"/>
          </p:cNvSpPr>
          <p:nvPr>
            <p:ph idx="1"/>
          </p:nvPr>
        </p:nvSpPr>
        <p:spPr/>
        <p:txBody>
          <a:bodyPr/>
          <a:lstStyle/>
          <a:p>
            <a:pPr marL="0" indent="0" algn="just">
              <a:buNone/>
            </a:pPr>
            <a:r>
              <a:rPr lang="ru-RU" b="0" i="0" dirty="0">
                <a:solidFill>
                  <a:srgbClr val="1A1A1A"/>
                </a:solidFill>
                <a:effectLst/>
                <a:latin typeface="+mj-lt"/>
              </a:rPr>
              <a:t>В области частного права правовые системы латиноамериканских стран можно объединить в 2 группы: </a:t>
            </a:r>
            <a:r>
              <a:rPr lang="ru-RU" dirty="0">
                <a:latin typeface="+mj-lt"/>
              </a:rPr>
              <a:t>В первую группу следует отнести правовые системы, которые практически полностью восприняли Французский гражданский кодекс и ограничились лишь его переводом. Сюда можно отнести Гражданские кодексы Гаити (1825 г.), Боливии (18З0/1975 гг.), Доминиканской республики (1845/1884 1929/1932гг.) и, с некоторыми оговорками, Мексики (1870/1884, 1928/1932 гг.). Вторую группу составляет Гражданский кодекс Чили (1855 г.), который, несмотря на значительные заимствования из ГК Франции, подобно Гражданскому кодексу Аргентины, представляет собой вполне самостоятельное и оригинальное творение южноамериканского законодательства.</a:t>
            </a:r>
            <a:endParaRPr lang="ru-RU" b="0" i="0" dirty="0">
              <a:solidFill>
                <a:srgbClr val="1A1A1A"/>
              </a:solidFill>
              <a:effectLst/>
              <a:latin typeface="+mj-lt"/>
            </a:endParaRPr>
          </a:p>
          <a:p>
            <a:pPr marL="0" indent="0">
              <a:buNone/>
            </a:pPr>
            <a:endParaRPr lang="ru-RU" dirty="0"/>
          </a:p>
        </p:txBody>
      </p:sp>
    </p:spTree>
    <p:extLst>
      <p:ext uri="{BB962C8B-B14F-4D97-AF65-F5344CB8AC3E}">
        <p14:creationId xmlns:p14="http://schemas.microsoft.com/office/powerpoint/2010/main" val="1962458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CF9AC-51DF-AE1A-18D7-90070E3B9EAE}"/>
              </a:ext>
            </a:extLst>
          </p:cNvPr>
          <p:cNvSpPr>
            <a:spLocks noGrp="1"/>
          </p:cNvSpPr>
          <p:nvPr>
            <p:ph type="title"/>
          </p:nvPr>
        </p:nvSpPr>
        <p:spPr>
          <a:xfrm>
            <a:off x="1308999" y="301752"/>
            <a:ext cx="10058400" cy="1609344"/>
          </a:xfrm>
        </p:spPr>
        <p:txBody>
          <a:bodyPr>
            <a:normAutofit/>
          </a:bodyPr>
          <a:lstStyle/>
          <a:p>
            <a:pPr algn="ctr"/>
            <a:r>
              <a:rPr lang="ru-RU" sz="3200" dirty="0"/>
              <a:t>Периоды становления и эволюции латиноамериканского права.</a:t>
            </a:r>
          </a:p>
        </p:txBody>
      </p:sp>
      <p:pic>
        <p:nvPicPr>
          <p:cNvPr id="7" name="Объект 6">
            <a:extLst>
              <a:ext uri="{FF2B5EF4-FFF2-40B4-BE49-F238E27FC236}">
                <a16:creationId xmlns:a16="http://schemas.microsoft.com/office/drawing/2014/main" id="{EC5AB950-153E-EE34-2258-43C61077BA53}"/>
              </a:ext>
            </a:extLst>
          </p:cNvPr>
          <p:cNvPicPr>
            <a:picLocks noGrp="1" noChangeAspect="1"/>
          </p:cNvPicPr>
          <p:nvPr>
            <p:ph idx="1"/>
          </p:nvPr>
        </p:nvPicPr>
        <p:blipFill rotWithShape="1">
          <a:blip r:embed="rId2"/>
          <a:srcRect l="14963" t="5586" r="9344" b="4981"/>
          <a:stretch/>
        </p:blipFill>
        <p:spPr>
          <a:xfrm>
            <a:off x="6879154" y="1575582"/>
            <a:ext cx="4488245" cy="5169877"/>
          </a:xfrm>
          <a:prstGeom prst="rect">
            <a:avLst/>
          </a:prstGeom>
        </p:spPr>
      </p:pic>
      <p:sp>
        <p:nvSpPr>
          <p:cNvPr id="10" name="TextBox 9">
            <a:extLst>
              <a:ext uri="{FF2B5EF4-FFF2-40B4-BE49-F238E27FC236}">
                <a16:creationId xmlns:a16="http://schemas.microsoft.com/office/drawing/2014/main" id="{26C82E38-FBFF-E9E0-1013-9D5AC6819543}"/>
              </a:ext>
            </a:extLst>
          </p:cNvPr>
          <p:cNvSpPr txBox="1"/>
          <p:nvPr/>
        </p:nvSpPr>
        <p:spPr>
          <a:xfrm>
            <a:off x="627654" y="2098785"/>
            <a:ext cx="5899756" cy="3785652"/>
          </a:xfrm>
          <a:prstGeom prst="rect">
            <a:avLst/>
          </a:prstGeom>
          <a:noFill/>
        </p:spPr>
        <p:txBody>
          <a:bodyPr wrap="square">
            <a:spAutoFit/>
          </a:bodyPr>
          <a:lstStyle/>
          <a:p>
            <a:pPr algn="just"/>
            <a:r>
              <a:rPr lang="ru-RU" sz="2000" dirty="0"/>
              <a:t>— первый период связан с формированием правовых начал, заложивших основы латиноамериканского права (X—XV вв.);</a:t>
            </a:r>
          </a:p>
          <a:p>
            <a:pPr algn="just"/>
            <a:endParaRPr lang="ru-RU" sz="2000" dirty="0"/>
          </a:p>
          <a:p>
            <a:pPr algn="just"/>
            <a:r>
              <a:rPr lang="ru-RU" sz="2000" dirty="0"/>
              <a:t>— второй период связан с колонизацией территории Латинс­кой Америки (XV — начала XIX вв.);</a:t>
            </a:r>
          </a:p>
          <a:p>
            <a:pPr algn="just"/>
            <a:endParaRPr lang="ru-RU" sz="2000" dirty="0"/>
          </a:p>
          <a:p>
            <a:pPr algn="just"/>
            <a:r>
              <a:rPr lang="ru-RU" sz="2000" dirty="0"/>
              <a:t>— третий период связан с формированием национальных пра­вовых систем после завоевания независимости (начало XIX в. — до настоящего времени).</a:t>
            </a:r>
          </a:p>
        </p:txBody>
      </p:sp>
    </p:spTree>
    <p:extLst>
      <p:ext uri="{BB962C8B-B14F-4D97-AF65-F5344CB8AC3E}">
        <p14:creationId xmlns:p14="http://schemas.microsoft.com/office/powerpoint/2010/main" val="436017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FFBBDA-4B34-8416-DD0A-AD2128F733B7}"/>
              </a:ext>
            </a:extLst>
          </p:cNvPr>
          <p:cNvSpPr>
            <a:spLocks noGrp="1"/>
          </p:cNvSpPr>
          <p:nvPr>
            <p:ph type="title"/>
          </p:nvPr>
        </p:nvSpPr>
        <p:spPr>
          <a:xfrm>
            <a:off x="1069848" y="579589"/>
            <a:ext cx="10058400" cy="1609344"/>
          </a:xfrm>
        </p:spPr>
        <p:txBody>
          <a:bodyPr>
            <a:normAutofit/>
          </a:bodyPr>
          <a:lstStyle/>
          <a:p>
            <a:pPr algn="ctr"/>
            <a:r>
              <a:rPr lang="ru-RU" sz="3200" dirty="0"/>
              <a:t>Точки зрения относительно происхождения латиноамериканского права.</a:t>
            </a:r>
          </a:p>
        </p:txBody>
      </p:sp>
      <p:sp>
        <p:nvSpPr>
          <p:cNvPr id="3" name="Объект 2">
            <a:extLst>
              <a:ext uri="{FF2B5EF4-FFF2-40B4-BE49-F238E27FC236}">
                <a16:creationId xmlns:a16="http://schemas.microsoft.com/office/drawing/2014/main" id="{B918AED3-0786-32B5-CD45-FCD6590682B1}"/>
              </a:ext>
            </a:extLst>
          </p:cNvPr>
          <p:cNvSpPr>
            <a:spLocks noGrp="1"/>
          </p:cNvSpPr>
          <p:nvPr>
            <p:ph idx="1"/>
          </p:nvPr>
        </p:nvSpPr>
        <p:spPr/>
        <p:txBody>
          <a:bodyPr>
            <a:normAutofit lnSpcReduction="10000"/>
          </a:bodyPr>
          <a:lstStyle/>
          <a:p>
            <a:pPr algn="just"/>
            <a:r>
              <a:rPr lang="ru-RU" sz="2400" dirty="0"/>
              <a:t>Представители школы «испанистов»  связывали правовые системы в Латинской Америке с «великой исторической миссией» испанских солдат, участвовавших в колонизации Америки и католической церкви. В соответствии с данным подходом испанские и португальские колонизаторы «подарили» аборигенам свое «цивилизационное право».</a:t>
            </a:r>
          </a:p>
          <a:p>
            <a:pPr marL="0" indent="0" algn="just">
              <a:buNone/>
            </a:pPr>
            <a:endParaRPr lang="ru-RU" sz="2400" dirty="0"/>
          </a:p>
          <a:p>
            <a:pPr algn="just"/>
            <a:r>
              <a:rPr lang="ru-RU" sz="2400" dirty="0"/>
              <a:t>Однако в последние десятилетия в связи с  признанием того, что индейские народы внесли значительный вклад в латиноамериканскую культуру и правовую жизнь, многие юристы подчеркивают большое значение </a:t>
            </a:r>
            <a:r>
              <a:rPr lang="ru-RU" sz="2400" dirty="0" err="1"/>
              <a:t>соционормативных</a:t>
            </a:r>
            <a:r>
              <a:rPr lang="ru-RU" sz="2400" dirty="0"/>
              <a:t> систем доколумбовой эпохи для формирования национального права.</a:t>
            </a:r>
          </a:p>
        </p:txBody>
      </p:sp>
    </p:spTree>
    <p:extLst>
      <p:ext uri="{BB962C8B-B14F-4D97-AF65-F5344CB8AC3E}">
        <p14:creationId xmlns:p14="http://schemas.microsoft.com/office/powerpoint/2010/main" val="167734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962923-59AA-9E28-3008-696B0FDC3D90}"/>
              </a:ext>
            </a:extLst>
          </p:cNvPr>
          <p:cNvSpPr>
            <a:spLocks noGrp="1"/>
          </p:cNvSpPr>
          <p:nvPr>
            <p:ph type="title"/>
          </p:nvPr>
        </p:nvSpPr>
        <p:spPr>
          <a:xfrm>
            <a:off x="1066799" y="160371"/>
            <a:ext cx="10058400" cy="1609344"/>
          </a:xfrm>
        </p:spPr>
        <p:txBody>
          <a:bodyPr>
            <a:normAutofit/>
          </a:bodyPr>
          <a:lstStyle/>
          <a:p>
            <a:pPr algn="ctr"/>
            <a:r>
              <a:rPr lang="ru-RU" sz="3200" dirty="0"/>
              <a:t>Источники латиноамериканского права.</a:t>
            </a:r>
          </a:p>
        </p:txBody>
      </p:sp>
      <p:pic>
        <p:nvPicPr>
          <p:cNvPr id="4" name="Рисунок 3">
            <a:extLst>
              <a:ext uri="{FF2B5EF4-FFF2-40B4-BE49-F238E27FC236}">
                <a16:creationId xmlns:a16="http://schemas.microsoft.com/office/drawing/2014/main" id="{FA36EB83-FFA9-5768-927F-BE0033AA7632}"/>
              </a:ext>
            </a:extLst>
          </p:cNvPr>
          <p:cNvPicPr>
            <a:picLocks noChangeAspect="1"/>
          </p:cNvPicPr>
          <p:nvPr/>
        </p:nvPicPr>
        <p:blipFill>
          <a:blip r:embed="rId2"/>
          <a:stretch>
            <a:fillRect/>
          </a:stretch>
        </p:blipFill>
        <p:spPr>
          <a:xfrm>
            <a:off x="4982849" y="1454032"/>
            <a:ext cx="3092006" cy="2997480"/>
          </a:xfrm>
          <a:prstGeom prst="rect">
            <a:avLst/>
          </a:prstGeom>
        </p:spPr>
      </p:pic>
      <p:pic>
        <p:nvPicPr>
          <p:cNvPr id="5" name="Рисунок 4">
            <a:extLst>
              <a:ext uri="{FF2B5EF4-FFF2-40B4-BE49-F238E27FC236}">
                <a16:creationId xmlns:a16="http://schemas.microsoft.com/office/drawing/2014/main" id="{6C38B956-35A9-F25E-7635-AFF688991570}"/>
              </a:ext>
            </a:extLst>
          </p:cNvPr>
          <p:cNvPicPr>
            <a:picLocks noChangeAspect="1"/>
          </p:cNvPicPr>
          <p:nvPr/>
        </p:nvPicPr>
        <p:blipFill rotWithShape="1">
          <a:blip r:embed="rId3"/>
          <a:srcRect l="15404" r="11064"/>
          <a:stretch/>
        </p:blipFill>
        <p:spPr>
          <a:xfrm>
            <a:off x="8536820" y="2757269"/>
            <a:ext cx="3430835" cy="3112020"/>
          </a:xfrm>
          <a:prstGeom prst="rect">
            <a:avLst/>
          </a:prstGeom>
        </p:spPr>
      </p:pic>
      <p:sp>
        <p:nvSpPr>
          <p:cNvPr id="7" name="Объект 2">
            <a:extLst>
              <a:ext uri="{FF2B5EF4-FFF2-40B4-BE49-F238E27FC236}">
                <a16:creationId xmlns:a16="http://schemas.microsoft.com/office/drawing/2014/main" id="{DDFA7F52-F594-39FF-6BF6-4287C2DCD0EC}"/>
              </a:ext>
            </a:extLst>
          </p:cNvPr>
          <p:cNvSpPr>
            <a:spLocks noGrp="1"/>
          </p:cNvSpPr>
          <p:nvPr>
            <p:ph idx="1"/>
          </p:nvPr>
        </p:nvSpPr>
        <p:spPr>
          <a:xfrm>
            <a:off x="274244" y="1403604"/>
            <a:ext cx="4480635" cy="4050792"/>
          </a:xfrm>
        </p:spPr>
        <p:txBody>
          <a:bodyPr>
            <a:normAutofit fontScale="25000" lnSpcReduction="20000"/>
          </a:bodyPr>
          <a:lstStyle/>
          <a:p>
            <a:pPr marL="0" indent="0" algn="just">
              <a:buNone/>
            </a:pPr>
            <a:r>
              <a:rPr lang="ru-RU" sz="8000" dirty="0">
                <a:solidFill>
                  <a:srgbClr val="000000"/>
                </a:solidFill>
                <a:effectLst/>
                <a:latin typeface="+mj-lt"/>
                <a:cs typeface="Times New Roman" panose="02020603050405020304" pitchFamily="18" charset="0"/>
              </a:rPr>
              <a:t>1. В системе законодательства </a:t>
            </a:r>
            <a:r>
              <a:rPr lang="ru-RU" sz="8000" u="sng" dirty="0">
                <a:solidFill>
                  <a:srgbClr val="000000"/>
                </a:solidFill>
                <a:effectLst/>
                <a:latin typeface="+mj-lt"/>
                <a:cs typeface="Times New Roman" panose="02020603050405020304" pitchFamily="18" charset="0"/>
              </a:rPr>
              <a:t>конституционные нормы </a:t>
            </a:r>
            <a:r>
              <a:rPr lang="ru-RU" sz="8000" dirty="0">
                <a:solidFill>
                  <a:srgbClr val="000000"/>
                </a:solidFill>
                <a:effectLst/>
                <a:latin typeface="+mj-lt"/>
                <a:cs typeface="Times New Roman" panose="02020603050405020304" pitchFamily="18" charset="0"/>
              </a:rPr>
              <a:t>занимают главенствующее место. В латиноамериканских государствах с начала XIX в. сложилась практика и традиция конституционного строительства. Несмотря на конституционную нестабильность в этих государствах, именно конституции принадлежало и принадлежит главенствующее место в системе источников права.</a:t>
            </a:r>
          </a:p>
          <a:p>
            <a:pPr marL="0" indent="0" algn="just">
              <a:buNone/>
            </a:pPr>
            <a:r>
              <a:rPr lang="ru-RU" sz="8000" b="0" dirty="0">
                <a:solidFill>
                  <a:srgbClr val="000000"/>
                </a:solidFill>
                <a:effectLst/>
                <a:latin typeface="+mj-lt"/>
                <a:cs typeface="Times New Roman" panose="02020603050405020304" pitchFamily="18" charset="0"/>
              </a:rPr>
              <a:t>Латиноамериканские конституции построены, на заимствованных правовых положениях и принципах, преимущественно ориентированных на Конституцию США. Конституции латиноамериканских государств называют еще развернутыми конституциями, благодаря их значительному объему и детализации правовых норм, закрепленных в них.</a:t>
            </a:r>
          </a:p>
          <a:p>
            <a:pPr marL="0" indent="0">
              <a:buNone/>
            </a:pPr>
            <a:endParaRPr lang="ru-RU" b="1" i="1" dirty="0">
              <a:latin typeface="+mj-lt"/>
            </a:endParaRPr>
          </a:p>
        </p:txBody>
      </p:sp>
    </p:spTree>
    <p:extLst>
      <p:ext uri="{BB962C8B-B14F-4D97-AF65-F5344CB8AC3E}">
        <p14:creationId xmlns:p14="http://schemas.microsoft.com/office/powerpoint/2010/main" val="535732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C9C930-EB9A-9EF3-FC8A-CF7D30327C06}"/>
              </a:ext>
            </a:extLst>
          </p:cNvPr>
          <p:cNvSpPr>
            <a:spLocks noGrp="1"/>
          </p:cNvSpPr>
          <p:nvPr>
            <p:ph type="title"/>
          </p:nvPr>
        </p:nvSpPr>
        <p:spPr>
          <a:xfrm>
            <a:off x="1066800" y="214650"/>
            <a:ext cx="10058400" cy="1609344"/>
          </a:xfrm>
        </p:spPr>
        <p:txBody>
          <a:bodyPr>
            <a:normAutofit/>
          </a:bodyPr>
          <a:lstStyle/>
          <a:p>
            <a:pPr algn="ctr"/>
            <a:r>
              <a:rPr lang="ru-RU" sz="3200" dirty="0"/>
              <a:t>ИСТОЧНИКИ ЛАТИНОАМЕРИКАНСКОГО ПРАВА.</a:t>
            </a:r>
          </a:p>
        </p:txBody>
      </p:sp>
      <p:sp>
        <p:nvSpPr>
          <p:cNvPr id="3" name="Объект 2">
            <a:extLst>
              <a:ext uri="{FF2B5EF4-FFF2-40B4-BE49-F238E27FC236}">
                <a16:creationId xmlns:a16="http://schemas.microsoft.com/office/drawing/2014/main" id="{A6CEDE82-7459-41C1-D413-040D7C959F2F}"/>
              </a:ext>
            </a:extLst>
          </p:cNvPr>
          <p:cNvSpPr>
            <a:spLocks noGrp="1"/>
          </p:cNvSpPr>
          <p:nvPr>
            <p:ph idx="1"/>
          </p:nvPr>
        </p:nvSpPr>
        <p:spPr>
          <a:xfrm>
            <a:off x="345693" y="1564152"/>
            <a:ext cx="7187889" cy="4830142"/>
          </a:xfrm>
        </p:spPr>
        <p:txBody>
          <a:bodyPr>
            <a:noAutofit/>
          </a:bodyPr>
          <a:lstStyle/>
          <a:p>
            <a:pPr marL="0" indent="0" algn="just">
              <a:buNone/>
            </a:pPr>
            <a:r>
              <a:rPr lang="ru-RU" sz="1800" dirty="0"/>
              <a:t>2</a:t>
            </a:r>
            <a:r>
              <a:rPr lang="ru-RU" sz="1900" dirty="0"/>
              <a:t>. </a:t>
            </a:r>
            <a:r>
              <a:rPr lang="ru-RU" sz="1900" u="sng" dirty="0"/>
              <a:t>Кодексы</a:t>
            </a:r>
            <a:r>
              <a:rPr lang="ru-RU" sz="1900" dirty="0"/>
              <a:t>, построенные преимущественно на основе </a:t>
            </a:r>
            <a:r>
              <a:rPr lang="ru-RU" sz="1900" dirty="0">
                <a:latin typeface="+mj-lt"/>
              </a:rPr>
              <a:t>романо-германских</a:t>
            </a:r>
            <a:r>
              <a:rPr lang="ru-RU" sz="1900" dirty="0"/>
              <a:t> моделей кодификации. К восприятию именно европейской модели кодификации латиноамериканские страны были в определенной мере подготовлены характером колониального права, т. е. права испанского и португальского, перенесенного на Американский континент завоевателями и близкого по своему историческому развитию французскому праву.</a:t>
            </a:r>
          </a:p>
          <a:p>
            <a:pPr marL="0" indent="0" algn="just">
              <a:buNone/>
            </a:pPr>
            <a:r>
              <a:rPr lang="ru-RU" sz="1900" b="0" i="0" dirty="0">
                <a:solidFill>
                  <a:srgbClr val="1A1A1A"/>
                </a:solidFill>
                <a:effectLst/>
                <a:latin typeface="YS Text"/>
              </a:rPr>
              <a:t>3. </a:t>
            </a:r>
            <a:r>
              <a:rPr lang="ru-RU" sz="1900" b="0" i="0" dirty="0">
                <a:solidFill>
                  <a:srgbClr val="1A1A1A"/>
                </a:solidFill>
                <a:effectLst/>
                <a:latin typeface="+mj-lt"/>
                <a:cs typeface="Times New Roman" panose="02020603050405020304" pitchFamily="18" charset="0"/>
              </a:rPr>
              <a:t>В государствах Латинской Америки широко распространено </a:t>
            </a:r>
            <a:r>
              <a:rPr lang="ru-RU" sz="1900" b="0" i="0" u="sng" dirty="0">
                <a:solidFill>
                  <a:srgbClr val="1A1A1A"/>
                </a:solidFill>
                <a:effectLst/>
                <a:latin typeface="+mj-lt"/>
                <a:cs typeface="Times New Roman" panose="02020603050405020304" pitchFamily="18" charset="0"/>
              </a:rPr>
              <a:t>делегированное законодательство</a:t>
            </a:r>
            <a:r>
              <a:rPr lang="ru-RU" sz="1900" b="0" i="0" dirty="0">
                <a:solidFill>
                  <a:srgbClr val="1A1A1A"/>
                </a:solidFill>
                <a:effectLst/>
                <a:latin typeface="+mj-lt"/>
                <a:cs typeface="Times New Roman" panose="02020603050405020304" pitchFamily="18" charset="0"/>
              </a:rPr>
              <a:t>. Это обусловлено как президентской формой правления, так и существованием на определенных этапах истории этих государств диктаторских режимов, при которых многие функции, принадлежавшие законодательной власти, переходили к президентам и военным диктаторам. </a:t>
            </a:r>
          </a:p>
        </p:txBody>
      </p:sp>
      <p:pic>
        <p:nvPicPr>
          <p:cNvPr id="6" name="Рисунок 5">
            <a:extLst>
              <a:ext uri="{FF2B5EF4-FFF2-40B4-BE49-F238E27FC236}">
                <a16:creationId xmlns:a16="http://schemas.microsoft.com/office/drawing/2014/main" id="{238D7245-8392-FFDA-5595-69B655EB4201}"/>
              </a:ext>
            </a:extLst>
          </p:cNvPr>
          <p:cNvPicPr>
            <a:picLocks noChangeAspect="1"/>
          </p:cNvPicPr>
          <p:nvPr/>
        </p:nvPicPr>
        <p:blipFill>
          <a:blip r:embed="rId3"/>
          <a:stretch>
            <a:fillRect/>
          </a:stretch>
        </p:blipFill>
        <p:spPr>
          <a:xfrm>
            <a:off x="7882579" y="1564152"/>
            <a:ext cx="4309421" cy="2494906"/>
          </a:xfrm>
          <a:prstGeom prst="rect">
            <a:avLst/>
          </a:prstGeom>
        </p:spPr>
      </p:pic>
      <p:pic>
        <p:nvPicPr>
          <p:cNvPr id="7" name="Рисунок 6">
            <a:extLst>
              <a:ext uri="{FF2B5EF4-FFF2-40B4-BE49-F238E27FC236}">
                <a16:creationId xmlns:a16="http://schemas.microsoft.com/office/drawing/2014/main" id="{D9A9963C-4D8E-ED71-6F65-4B5243D0E636}"/>
              </a:ext>
            </a:extLst>
          </p:cNvPr>
          <p:cNvPicPr>
            <a:picLocks noChangeAspect="1"/>
          </p:cNvPicPr>
          <p:nvPr/>
        </p:nvPicPr>
        <p:blipFill>
          <a:blip r:embed="rId4"/>
          <a:stretch>
            <a:fillRect/>
          </a:stretch>
        </p:blipFill>
        <p:spPr>
          <a:xfrm>
            <a:off x="7301132" y="3799215"/>
            <a:ext cx="2827606" cy="2827606"/>
          </a:xfrm>
          <a:prstGeom prst="rect">
            <a:avLst/>
          </a:prstGeom>
        </p:spPr>
      </p:pic>
    </p:spTree>
    <p:extLst>
      <p:ext uri="{BB962C8B-B14F-4D97-AF65-F5344CB8AC3E}">
        <p14:creationId xmlns:p14="http://schemas.microsoft.com/office/powerpoint/2010/main" val="2711019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9C75E7-E031-AC28-7D4B-1959EDECBD52}"/>
              </a:ext>
            </a:extLst>
          </p:cNvPr>
          <p:cNvSpPr>
            <a:spLocks noGrp="1"/>
          </p:cNvSpPr>
          <p:nvPr>
            <p:ph type="title"/>
          </p:nvPr>
        </p:nvSpPr>
        <p:spPr>
          <a:xfrm>
            <a:off x="1063752" y="135050"/>
            <a:ext cx="10058400" cy="1609344"/>
          </a:xfrm>
        </p:spPr>
        <p:txBody>
          <a:bodyPr>
            <a:normAutofit/>
          </a:bodyPr>
          <a:lstStyle/>
          <a:p>
            <a:pPr algn="ctr"/>
            <a:r>
              <a:rPr lang="ru-RU" sz="3200" dirty="0"/>
              <a:t>ИСТОЧНИКИ ЛАТИНОАМЕРИКАНСКОГО ПРАВА.</a:t>
            </a:r>
          </a:p>
        </p:txBody>
      </p:sp>
      <p:pic>
        <p:nvPicPr>
          <p:cNvPr id="6" name="Объект 5">
            <a:extLst>
              <a:ext uri="{FF2B5EF4-FFF2-40B4-BE49-F238E27FC236}">
                <a16:creationId xmlns:a16="http://schemas.microsoft.com/office/drawing/2014/main" id="{E14B0C55-F9B0-43D4-2CAB-B02111D294FE}"/>
              </a:ext>
            </a:extLst>
          </p:cNvPr>
          <p:cNvPicPr>
            <a:picLocks noGrp="1" noChangeAspect="1"/>
          </p:cNvPicPr>
          <p:nvPr>
            <p:ph idx="1"/>
          </p:nvPr>
        </p:nvPicPr>
        <p:blipFill>
          <a:blip r:embed="rId2"/>
          <a:stretch>
            <a:fillRect/>
          </a:stretch>
        </p:blipFill>
        <p:spPr>
          <a:xfrm>
            <a:off x="7242165" y="1348016"/>
            <a:ext cx="3446584" cy="2491388"/>
          </a:xfrm>
          <a:prstGeom prst="rect">
            <a:avLst/>
          </a:prstGeom>
        </p:spPr>
      </p:pic>
      <p:sp>
        <p:nvSpPr>
          <p:cNvPr id="7" name="TextBox 6">
            <a:extLst>
              <a:ext uri="{FF2B5EF4-FFF2-40B4-BE49-F238E27FC236}">
                <a16:creationId xmlns:a16="http://schemas.microsoft.com/office/drawing/2014/main" id="{31BA5557-AA28-13BF-809B-FB5539896104}"/>
              </a:ext>
            </a:extLst>
          </p:cNvPr>
          <p:cNvSpPr txBox="1"/>
          <p:nvPr/>
        </p:nvSpPr>
        <p:spPr>
          <a:xfrm>
            <a:off x="196947" y="1448973"/>
            <a:ext cx="6611816" cy="5078313"/>
          </a:xfrm>
          <a:prstGeom prst="rect">
            <a:avLst/>
          </a:prstGeom>
          <a:noFill/>
        </p:spPr>
        <p:txBody>
          <a:bodyPr wrap="square" rtlCol="0">
            <a:spAutoFit/>
          </a:bodyPr>
          <a:lstStyle/>
          <a:p>
            <a:pPr algn="just"/>
            <a:r>
              <a:rPr lang="ru-RU" dirty="0">
                <a:latin typeface="+mj-lt"/>
              </a:rPr>
              <a:t>4.</a:t>
            </a:r>
            <a:r>
              <a:rPr lang="ru-RU" b="1" dirty="0">
                <a:effectLst/>
                <a:latin typeface="+mj-lt"/>
              </a:rPr>
              <a:t> </a:t>
            </a:r>
            <a:r>
              <a:rPr lang="ru-RU" u="sng" dirty="0">
                <a:effectLst/>
                <a:latin typeface="+mj-lt"/>
              </a:rPr>
              <a:t>Судебная практика </a:t>
            </a:r>
            <a:r>
              <a:rPr lang="ru-RU" dirty="0">
                <a:effectLst/>
                <a:latin typeface="+mj-lt"/>
              </a:rPr>
              <a:t>играет </a:t>
            </a:r>
            <a:r>
              <a:rPr lang="ru-RU" b="1" dirty="0">
                <a:effectLst/>
                <a:latin typeface="+mj-lt"/>
              </a:rPr>
              <a:t>вспомогательную роль </a:t>
            </a:r>
            <a:r>
              <a:rPr lang="ru-RU" dirty="0">
                <a:effectLst/>
                <a:latin typeface="+mj-lt"/>
              </a:rPr>
              <a:t>в системе источников права. </a:t>
            </a:r>
            <a:r>
              <a:rPr lang="ru-RU" b="0" dirty="0">
                <a:effectLst/>
                <a:latin typeface="+mj-lt"/>
              </a:rPr>
              <a:t>Ее роль как источника права в разных национальных правовых системах государств Латинской Америки различна. </a:t>
            </a:r>
          </a:p>
          <a:p>
            <a:pPr algn="just"/>
            <a:r>
              <a:rPr lang="ru-RU" dirty="0">
                <a:latin typeface="+mj-lt"/>
              </a:rPr>
              <a:t>5. </a:t>
            </a:r>
            <a:r>
              <a:rPr lang="ru-RU" u="sng" dirty="0">
                <a:latin typeface="+mj-lt"/>
              </a:rPr>
              <a:t>Обычай</a:t>
            </a:r>
            <a:r>
              <a:rPr lang="ru-RU" dirty="0">
                <a:latin typeface="+mj-lt"/>
              </a:rPr>
              <a:t> как источник латиноамериканского права является вспомогательным, второстепенным и носит субсидиарный характер. Роль обычая как источника латиноамериканского права варьируется от страны к стране. В одних странах, например, в Аргентине и Бразилии, роль обычая как источника права болеет значительна, чем в других государствах.</a:t>
            </a:r>
          </a:p>
          <a:p>
            <a:pPr algn="just"/>
            <a:r>
              <a:rPr lang="ru-RU" dirty="0">
                <a:latin typeface="+mj-lt"/>
              </a:rPr>
              <a:t>6. </a:t>
            </a:r>
            <a:r>
              <a:rPr lang="ru-RU" u="sng" dirty="0">
                <a:latin typeface="+mj-lt"/>
              </a:rPr>
              <a:t>Доктрина</a:t>
            </a:r>
            <a:r>
              <a:rPr lang="ru-RU" dirty="0">
                <a:latin typeface="+mj-lt"/>
              </a:rPr>
              <a:t> как система различных правовых теорий и учений также является источником латиноамериканского права. Большинство правовых понятий и терминов, а также методов исследования и толкования права, формировались и модернизировались в рамках правовой доктрины, оказывающей определенное влияние на законотворческую и правоприменительную деятельность в этих государствах.</a:t>
            </a:r>
          </a:p>
        </p:txBody>
      </p:sp>
      <p:pic>
        <p:nvPicPr>
          <p:cNvPr id="10" name="Рисунок 9">
            <a:extLst>
              <a:ext uri="{FF2B5EF4-FFF2-40B4-BE49-F238E27FC236}">
                <a16:creationId xmlns:a16="http://schemas.microsoft.com/office/drawing/2014/main" id="{25B2600B-9BE1-D905-49F3-3B8545EBF8B4}"/>
              </a:ext>
            </a:extLst>
          </p:cNvPr>
          <p:cNvPicPr>
            <a:picLocks noChangeAspect="1"/>
          </p:cNvPicPr>
          <p:nvPr/>
        </p:nvPicPr>
        <p:blipFill rotWithShape="1">
          <a:blip r:embed="rId3"/>
          <a:srcRect l="14143" t="13703" r="14223" b="10604"/>
          <a:stretch/>
        </p:blipFill>
        <p:spPr>
          <a:xfrm>
            <a:off x="8400055" y="4072859"/>
            <a:ext cx="2868166" cy="2785141"/>
          </a:xfrm>
          <a:prstGeom prst="rect">
            <a:avLst/>
          </a:prstGeom>
        </p:spPr>
      </p:pic>
    </p:spTree>
    <p:extLst>
      <p:ext uri="{BB962C8B-B14F-4D97-AF65-F5344CB8AC3E}">
        <p14:creationId xmlns:p14="http://schemas.microsoft.com/office/powerpoint/2010/main" val="1317910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E8673C-9B27-CF02-9E2D-241EE8E589CA}"/>
              </a:ext>
            </a:extLst>
          </p:cNvPr>
          <p:cNvSpPr>
            <a:spLocks noGrp="1"/>
          </p:cNvSpPr>
          <p:nvPr>
            <p:ph type="title"/>
          </p:nvPr>
        </p:nvSpPr>
        <p:spPr>
          <a:xfrm>
            <a:off x="675952" y="512064"/>
            <a:ext cx="11122152" cy="1609344"/>
          </a:xfrm>
        </p:spPr>
        <p:txBody>
          <a:bodyPr>
            <a:normAutofit/>
          </a:bodyPr>
          <a:lstStyle/>
          <a:p>
            <a:pPr algn="ctr"/>
            <a:r>
              <a:rPr lang="ru-RU" sz="2800" dirty="0"/>
              <a:t>Частное и публичное право в латиноамериканском праве.</a:t>
            </a:r>
          </a:p>
        </p:txBody>
      </p:sp>
      <p:sp>
        <p:nvSpPr>
          <p:cNvPr id="3" name="Объект 2">
            <a:extLst>
              <a:ext uri="{FF2B5EF4-FFF2-40B4-BE49-F238E27FC236}">
                <a16:creationId xmlns:a16="http://schemas.microsoft.com/office/drawing/2014/main" id="{77C86C95-01B0-CD7B-9ADF-9EFFBFE02521}"/>
              </a:ext>
            </a:extLst>
          </p:cNvPr>
          <p:cNvSpPr>
            <a:spLocks noGrp="1"/>
          </p:cNvSpPr>
          <p:nvPr>
            <p:ph idx="1"/>
          </p:nvPr>
        </p:nvSpPr>
        <p:spPr>
          <a:xfrm>
            <a:off x="548640" y="2121408"/>
            <a:ext cx="11249464" cy="4050792"/>
          </a:xfrm>
        </p:spPr>
        <p:txBody>
          <a:bodyPr>
            <a:normAutofit/>
          </a:bodyPr>
          <a:lstStyle/>
          <a:p>
            <a:pPr marL="0" indent="0" algn="just">
              <a:buNone/>
            </a:pPr>
            <a:r>
              <a:rPr lang="ru-RU" sz="1900" dirty="0"/>
              <a:t>Структура латиноамериканского права признает деление права на </a:t>
            </a:r>
            <a:r>
              <a:rPr lang="ru-RU" sz="1900" b="1" u="sng" dirty="0"/>
              <a:t>публичное и частное</a:t>
            </a:r>
            <a:r>
              <a:rPr lang="ru-RU" sz="1900" dirty="0"/>
              <a:t>.</a:t>
            </a:r>
          </a:p>
          <a:p>
            <a:pPr marL="0" indent="0" algn="just">
              <a:buNone/>
            </a:pPr>
            <a:r>
              <a:rPr lang="ru-RU" sz="1900" dirty="0"/>
              <a:t>Латиноамериканское право признает дуализм частного права, т.е. параллельное существование двух отраслей права: гражданского и торгового, которые регулируются отдельными кодексами.</a:t>
            </a:r>
          </a:p>
          <a:p>
            <a:pPr marL="0" indent="0" algn="just">
              <a:buNone/>
            </a:pPr>
            <a:r>
              <a:rPr lang="ru-RU" sz="1900" dirty="0"/>
              <a:t>Структура латиноамериканского права характеризуется </a:t>
            </a:r>
            <a:r>
              <a:rPr lang="ru-RU" sz="1900" b="1" u="sng" dirty="0"/>
              <a:t>четкой отраслевой классификацией</a:t>
            </a:r>
            <a:r>
              <a:rPr lang="ru-RU" sz="1900" dirty="0"/>
              <a:t>. Практически во всех национальных правовых системах существуют такие отрасли частного права, как гражданское, торговое и др., а также отрасли публичного права — конституционное, административное, уголовное и уголовно-процессуальное право.</a:t>
            </a:r>
          </a:p>
          <a:p>
            <a:pPr marL="0" indent="0" algn="just">
              <a:buNone/>
            </a:pPr>
            <a:r>
              <a:rPr lang="ru-RU" sz="1900" dirty="0">
                <a:solidFill>
                  <a:srgbClr val="000000"/>
                </a:solidFill>
                <a:effectLst/>
                <a:latin typeface="+mj-lt"/>
              </a:rPr>
              <a:t>Особенности регулирования института права собственности в этих государствах заключаются в том, что право частной собственности тесно связано с социальной функцией собственности, в силу чего частная собственность в соответствии с конституционными нормами может быть ограничена, включая экспроприацию ее в целях «социального благосостояния». Данная концепция собственности содержится во многих действующих законах стран Латинской Америки.</a:t>
            </a:r>
          </a:p>
          <a:p>
            <a:pPr marL="0" indent="0" algn="just">
              <a:buNone/>
            </a:pPr>
            <a:endParaRPr lang="ru-RU" sz="1900" dirty="0">
              <a:latin typeface="+mj-lt"/>
            </a:endParaRPr>
          </a:p>
        </p:txBody>
      </p:sp>
    </p:spTree>
    <p:extLst>
      <p:ext uri="{BB962C8B-B14F-4D97-AF65-F5344CB8AC3E}">
        <p14:creationId xmlns:p14="http://schemas.microsoft.com/office/powerpoint/2010/main" val="2486942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E0D38B-F99B-1A78-486B-43A1790C894F}"/>
              </a:ext>
            </a:extLst>
          </p:cNvPr>
          <p:cNvSpPr>
            <a:spLocks noGrp="1"/>
          </p:cNvSpPr>
          <p:nvPr>
            <p:ph type="title"/>
          </p:nvPr>
        </p:nvSpPr>
        <p:spPr>
          <a:xfrm>
            <a:off x="1066800" y="288501"/>
            <a:ext cx="10058400" cy="1609344"/>
          </a:xfrm>
        </p:spPr>
        <p:txBody>
          <a:bodyPr>
            <a:normAutofit/>
          </a:bodyPr>
          <a:lstStyle/>
          <a:p>
            <a:pPr algn="ctr"/>
            <a:r>
              <a:rPr lang="ru-RU" sz="2800" dirty="0"/>
              <a:t>Частное и публичное право в латиноамериканском праве.</a:t>
            </a:r>
          </a:p>
        </p:txBody>
      </p:sp>
      <p:sp>
        <p:nvSpPr>
          <p:cNvPr id="6" name="TextBox 5">
            <a:extLst>
              <a:ext uri="{FF2B5EF4-FFF2-40B4-BE49-F238E27FC236}">
                <a16:creationId xmlns:a16="http://schemas.microsoft.com/office/drawing/2014/main" id="{DB3B9503-2BD1-ECB9-37C7-E3FF4B7F4C3C}"/>
              </a:ext>
            </a:extLst>
          </p:cNvPr>
          <p:cNvSpPr txBox="1"/>
          <p:nvPr/>
        </p:nvSpPr>
        <p:spPr>
          <a:xfrm>
            <a:off x="220295" y="1768185"/>
            <a:ext cx="6433724" cy="4801314"/>
          </a:xfrm>
          <a:prstGeom prst="rect">
            <a:avLst/>
          </a:prstGeom>
          <a:noFill/>
        </p:spPr>
        <p:txBody>
          <a:bodyPr wrap="square">
            <a:spAutoFit/>
          </a:bodyPr>
          <a:lstStyle/>
          <a:p>
            <a:pPr algn="just"/>
            <a:r>
              <a:rPr lang="ru-RU" b="1" dirty="0"/>
              <a:t>Административное право </a:t>
            </a:r>
            <a:r>
              <a:rPr lang="ru-RU" dirty="0"/>
              <a:t>в странах Латинской Америки как самостоятельная отрасль национального права начала складываться с середины XIX в. и в настоящее время достигла высокого уровня развития, сопоставимого с уровнем административного права западных государств. </a:t>
            </a:r>
          </a:p>
          <a:p>
            <a:pPr algn="just"/>
            <a:endParaRPr lang="ru-RU" dirty="0"/>
          </a:p>
          <a:p>
            <a:pPr algn="just"/>
            <a:r>
              <a:rPr lang="ru-RU" dirty="0"/>
              <a:t>Регулирование </a:t>
            </a:r>
            <a:r>
              <a:rPr lang="ru-RU" b="1" dirty="0"/>
              <a:t>уголовно-правовых отношен</a:t>
            </a:r>
            <a:r>
              <a:rPr lang="ru-RU" dirty="0"/>
              <a:t>ий в латиноамериканских государствах испытало на себе большое влияние испанского. На основе заимствования правовых положений первые уголовные кодексы государств Латинской Америки закрепляли формальное равенство граждан перед уголовным законом, учитывалось также соответствие тяжести преступления и наказания, отменялись наиболее варварские наказания феодальной эпохи. Уголовный кодекс Гаити 1835 г. и Уголовный кодекс Доминиканской Республики 1884 г. были составлены именно на основе УК Франции.</a:t>
            </a:r>
          </a:p>
        </p:txBody>
      </p:sp>
      <p:pic>
        <p:nvPicPr>
          <p:cNvPr id="12" name="Объект 11">
            <a:extLst>
              <a:ext uri="{FF2B5EF4-FFF2-40B4-BE49-F238E27FC236}">
                <a16:creationId xmlns:a16="http://schemas.microsoft.com/office/drawing/2014/main" id="{4BBC271E-DF95-948D-1F5F-7C33C653FA18}"/>
              </a:ext>
            </a:extLst>
          </p:cNvPr>
          <p:cNvPicPr>
            <a:picLocks noGrp="1" noChangeAspect="1"/>
          </p:cNvPicPr>
          <p:nvPr>
            <p:ph idx="1"/>
          </p:nvPr>
        </p:nvPicPr>
        <p:blipFill>
          <a:blip r:embed="rId2"/>
          <a:stretch>
            <a:fillRect/>
          </a:stretch>
        </p:blipFill>
        <p:spPr>
          <a:xfrm>
            <a:off x="7827917" y="1517200"/>
            <a:ext cx="3757392" cy="2393618"/>
          </a:xfrm>
          <a:prstGeom prst="rect">
            <a:avLst/>
          </a:prstGeom>
        </p:spPr>
      </p:pic>
      <p:pic>
        <p:nvPicPr>
          <p:cNvPr id="13" name="Рисунок 12">
            <a:extLst>
              <a:ext uri="{FF2B5EF4-FFF2-40B4-BE49-F238E27FC236}">
                <a16:creationId xmlns:a16="http://schemas.microsoft.com/office/drawing/2014/main" id="{5FBBEEC8-505E-F56D-D70F-1B186D6E5CFE}"/>
              </a:ext>
            </a:extLst>
          </p:cNvPr>
          <p:cNvPicPr>
            <a:picLocks noChangeAspect="1"/>
          </p:cNvPicPr>
          <p:nvPr/>
        </p:nvPicPr>
        <p:blipFill rotWithShape="1">
          <a:blip r:embed="rId3"/>
          <a:srcRect l="17693" t="4207" r="2821"/>
          <a:stretch/>
        </p:blipFill>
        <p:spPr>
          <a:xfrm>
            <a:off x="7115042" y="4168842"/>
            <a:ext cx="3757392" cy="2693963"/>
          </a:xfrm>
          <a:prstGeom prst="rect">
            <a:avLst/>
          </a:prstGeom>
        </p:spPr>
      </p:pic>
    </p:spTree>
    <p:extLst>
      <p:ext uri="{BB962C8B-B14F-4D97-AF65-F5344CB8AC3E}">
        <p14:creationId xmlns:p14="http://schemas.microsoft.com/office/powerpoint/2010/main" val="1420792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89D6FE-69FB-FB0F-A31D-2DA01B50FE17}"/>
              </a:ext>
            </a:extLst>
          </p:cNvPr>
          <p:cNvSpPr>
            <a:spLocks noGrp="1"/>
          </p:cNvSpPr>
          <p:nvPr>
            <p:ph type="title"/>
          </p:nvPr>
        </p:nvSpPr>
        <p:spPr>
          <a:xfrm>
            <a:off x="1066800" y="317226"/>
            <a:ext cx="10058400" cy="1609344"/>
          </a:xfrm>
        </p:spPr>
        <p:txBody>
          <a:bodyPr>
            <a:normAutofit/>
          </a:bodyPr>
          <a:lstStyle/>
          <a:p>
            <a:pPr algn="ctr"/>
            <a:r>
              <a:rPr lang="ru-RU" sz="3200" dirty="0"/>
              <a:t>Латиноамериканское и </a:t>
            </a:r>
            <a:r>
              <a:rPr lang="ru-RU" sz="3200" dirty="0" err="1"/>
              <a:t>романо</a:t>
            </a:r>
            <a:r>
              <a:rPr lang="ru-RU" sz="3200" dirty="0"/>
              <a:t> – германское право.</a:t>
            </a:r>
          </a:p>
        </p:txBody>
      </p:sp>
      <p:sp>
        <p:nvSpPr>
          <p:cNvPr id="3" name="Объект 2">
            <a:extLst>
              <a:ext uri="{FF2B5EF4-FFF2-40B4-BE49-F238E27FC236}">
                <a16:creationId xmlns:a16="http://schemas.microsoft.com/office/drawing/2014/main" id="{EA183588-6C5F-58A8-E25C-90AA23A0E23F}"/>
              </a:ext>
            </a:extLst>
          </p:cNvPr>
          <p:cNvSpPr>
            <a:spLocks noGrp="1"/>
          </p:cNvSpPr>
          <p:nvPr>
            <p:ph idx="1"/>
          </p:nvPr>
        </p:nvSpPr>
        <p:spPr>
          <a:xfrm>
            <a:off x="482639" y="1713445"/>
            <a:ext cx="11226722" cy="4050792"/>
          </a:xfrm>
        </p:spPr>
        <p:txBody>
          <a:bodyPr>
            <a:noAutofit/>
          </a:bodyPr>
          <a:lstStyle/>
          <a:p>
            <a:pPr marL="0" indent="0" algn="just">
              <a:lnSpc>
                <a:spcPct val="100000"/>
              </a:lnSpc>
              <a:buNone/>
            </a:pPr>
            <a:r>
              <a:rPr lang="ru-RU" sz="1800" dirty="0"/>
              <a:t>Правовые системы стран Латинской Америки заимствовали у романо-германского типа правовой системы следующее:</a:t>
            </a:r>
          </a:p>
          <a:p>
            <a:pPr marL="0" indent="0" algn="just">
              <a:lnSpc>
                <a:spcPct val="100000"/>
              </a:lnSpc>
              <a:buNone/>
            </a:pPr>
            <a:r>
              <a:rPr lang="ru-RU" sz="1800" dirty="0"/>
              <a:t>1) основной источник права — нормативно-правовой акт;</a:t>
            </a:r>
          </a:p>
          <a:p>
            <a:pPr marL="0" indent="0" algn="just">
              <a:lnSpc>
                <a:spcPct val="100000"/>
              </a:lnSpc>
              <a:buNone/>
            </a:pPr>
            <a:r>
              <a:rPr lang="ru-RU" sz="1800" dirty="0"/>
              <a:t>2) деление права на отрасли: гражданское, уголовное и др.;</a:t>
            </a:r>
          </a:p>
          <a:p>
            <a:pPr marL="0" indent="0" algn="just">
              <a:lnSpc>
                <a:spcPct val="100000"/>
              </a:lnSpc>
              <a:spcBef>
                <a:spcPts val="0"/>
              </a:spcBef>
              <a:buNone/>
            </a:pPr>
            <a:r>
              <a:rPr lang="ru-RU" sz="1800" dirty="0"/>
              <a:t>3) кодификацию отраслей права.</a:t>
            </a:r>
          </a:p>
          <a:p>
            <a:pPr marL="0" indent="0" algn="just">
              <a:lnSpc>
                <a:spcPct val="100000"/>
              </a:lnSpc>
              <a:buNone/>
            </a:pPr>
            <a:r>
              <a:rPr lang="ru-RU" sz="1800" dirty="0"/>
              <a:t>4) делегированное правотворчество (акты правительственной власти) как важный источник права;</a:t>
            </a:r>
          </a:p>
          <a:p>
            <a:pPr marL="0" indent="0" algn="just">
              <a:lnSpc>
                <a:spcPct val="100000"/>
              </a:lnSpc>
              <a:buNone/>
            </a:pPr>
            <a:r>
              <a:rPr lang="ru-RU" sz="1800" dirty="0"/>
              <a:t>5) разграничение законодательной компетенции между федерацией и её субъектами в федеративных государствах (Аргентина, Бразилия, Венесуэла, Мексика). Законодательной компетенцией наделены субъекты федерации в тех вопросах местного значения, которые не отнесены к федеральной компетенции;</a:t>
            </a:r>
          </a:p>
          <a:p>
            <a:pPr marL="0" indent="0" algn="just">
              <a:lnSpc>
                <a:spcPct val="100000"/>
              </a:lnSpc>
              <a:buNone/>
            </a:pPr>
            <a:r>
              <a:rPr lang="ru-RU" sz="1800" dirty="0"/>
              <a:t>6) обычай как источник права второстепенного, вспомогательного характера. Однако не во всех странах его роль одинакова. Например, в Аргентине по сравнению с Уругваем обычаю уделено больше внимания;</a:t>
            </a:r>
          </a:p>
          <a:p>
            <a:pPr marL="0" indent="0" algn="just">
              <a:lnSpc>
                <a:spcPct val="100000"/>
              </a:lnSpc>
              <a:buNone/>
            </a:pPr>
            <a:r>
              <a:rPr lang="ru-RU" sz="1800" dirty="0"/>
              <a:t>7) судебный прецедент, который либо слабо признаётся, либо вовсе не признаётся в качестве юридического источника права.</a:t>
            </a:r>
          </a:p>
        </p:txBody>
      </p:sp>
    </p:spTree>
    <p:extLst>
      <p:ext uri="{BB962C8B-B14F-4D97-AF65-F5344CB8AC3E}">
        <p14:creationId xmlns:p14="http://schemas.microsoft.com/office/powerpoint/2010/main" val="32965367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Дерево">
  <a:themeElements>
    <a:clrScheme name="Дерево">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Дерево">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Дерево">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TM03090434[[fn=Дерево]]</Template>
  <TotalTime>0</TotalTime>
  <Words>1138</Words>
  <Application>Microsoft Office PowerPoint</Application>
  <PresentationFormat>Широкоэкранный</PresentationFormat>
  <Paragraphs>48</Paragraphs>
  <Slides>11</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Calibri</vt:lpstr>
      <vt:lpstr>Cambria</vt:lpstr>
      <vt:lpstr>Rockwell</vt:lpstr>
      <vt:lpstr>Rockwell Condensed</vt:lpstr>
      <vt:lpstr>Wingdings</vt:lpstr>
      <vt:lpstr>YS Text</vt:lpstr>
      <vt:lpstr>Дерево</vt:lpstr>
      <vt:lpstr>Латиноамериканское право.</vt:lpstr>
      <vt:lpstr>Периоды становления и эволюции латиноамериканского права.</vt:lpstr>
      <vt:lpstr>Точки зрения относительно происхождения латиноамериканского права.</vt:lpstr>
      <vt:lpstr>Источники латиноамериканского права.</vt:lpstr>
      <vt:lpstr>ИСТОЧНИКИ ЛАТИНОАМЕРИКАНСКОГО ПРАВА.</vt:lpstr>
      <vt:lpstr>ИСТОЧНИКИ ЛАТИНОАМЕРИКАНСКОГО ПРАВА.</vt:lpstr>
      <vt:lpstr>Частное и публичное право в латиноамериканском праве.</vt:lpstr>
      <vt:lpstr>Частное и публичное право в латиноамериканском праве.</vt:lpstr>
      <vt:lpstr>Латиноамериканское и романо – германское право.</vt:lpstr>
      <vt:lpstr>Латиноамериканское и англо-американское право.</vt:lpstr>
      <vt:lpstr>Особенности латиноамериканского права.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2023-07-11T13:24:25Z</dcterms:created>
  <dcterms:modified xsi:type="dcterms:W3CDTF">2023-07-11T13:24:48Z</dcterms:modified>
</cp:coreProperties>
</file>