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49" autoAdjust="0"/>
  </p:normalViewPr>
  <p:slideViewPr>
    <p:cSldViewPr snapToGrid="0">
      <p:cViewPr varScale="1">
        <p:scale>
          <a:sx n="110" d="100"/>
          <a:sy n="110" d="100"/>
        </p:scale>
        <p:origin x="6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6AA4A-69B7-4A09-86CC-8D124209C1AD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59DA9-E566-4909-9AB7-C44E35A0C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07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59DA9-E566-4909-9AB7-C44E35A0C27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429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59DA9-E566-4909-9AB7-C44E35A0C27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662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05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7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966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882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7/11/2023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786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565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87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555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739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41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7/11/2023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80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7/11/2023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61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35C0C2-9FBC-EC66-B501-E40984204C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5400" dirty="0"/>
              <a:t>Социальные государства и авторитарные режимы 20 века: </a:t>
            </a:r>
            <a:r>
              <a:rPr lang="ru-RU" sz="5400" dirty="0" err="1"/>
              <a:t>италия</a:t>
            </a:r>
            <a:r>
              <a:rPr lang="ru-RU" sz="5400" dirty="0"/>
              <a:t> и </a:t>
            </a:r>
            <a:r>
              <a:rPr lang="ru-RU" sz="5400" dirty="0" err="1"/>
              <a:t>испания</a:t>
            </a:r>
            <a:endParaRPr lang="ru-RU" sz="5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77C47F-BE5C-E5E5-EB8C-4D6F97B487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6526706" cy="39389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237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89D6FE-69FB-FB0F-A31D-2DA01B50F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17226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ИСПАНИЯ. СОЦИАЛЬНАЯ ПОЛИТИКА ФРАНСИСА ФРАНКО.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183588-6C5F-58A8-E25C-90AA23A0E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39" y="1713445"/>
            <a:ext cx="11226722" cy="405079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1100" i="0" dirty="0">
                <a:solidFill>
                  <a:srgbClr val="202122"/>
                </a:solidFill>
                <a:effectLst/>
                <a:latin typeface="+mj-lt"/>
              </a:rPr>
              <a:t>1)Открытость миру(Во многом экономический рост объяснялся широкомасштабными государственными инвестициями в инфраструктуру и в отдельные важные отрасли, а также открытием Испании в качестве популярного туристического направления. Чудо завершило период автаркии 1940-х—1950-х годов и стало ответом на экономический кризис в Испании, вызванный Гражданской и Второй мировой войнами. В результате экономического роста наблюдались заметные улучшения в уровне жизни и развитии среднего класса. Хотя Испания до её вступления в Европейское сообщество в 1986 году оставалась экономически менее развитой по отношению к крупнейшим странам Западной Европы (за исключением Португалии, Греции и Ирландии), однако общий рост продолжился и через несколько лет страна достигла того же уровня, что и остальные страны. Испания стала пятой по величине экономикой в ​​ЕС и, в абсолютном выражении, двенадцатой в мире. В 1974 году доход на душу населения в Испании составлял 79 % от среднего показателя по Западной Европе, а в 2004 году превысил 90 % от среднего дохода на душу населения.)</a:t>
            </a:r>
          </a:p>
          <a:p>
            <a:pPr marL="0" indent="0">
              <a:buNone/>
            </a:pPr>
            <a:r>
              <a:rPr lang="ru-RU" sz="1100" dirty="0">
                <a:solidFill>
                  <a:srgbClr val="202122"/>
                </a:solidFill>
                <a:latin typeface="+mj-lt"/>
              </a:rPr>
              <a:t>2)</a:t>
            </a:r>
            <a:r>
              <a:rPr lang="ru-RU" sz="1100" i="0" dirty="0">
                <a:solidFill>
                  <a:srgbClr val="000000"/>
                </a:solidFill>
                <a:effectLst/>
                <a:latin typeface="+mj-lt"/>
              </a:rPr>
              <a:t> Сельское хозяйство(Испанское чудо во многом питалось исходом сельского населения в города, что позволило значительно увеличить рабочий класс, очень похожим явлением совсем недавно сопровождался экономический взлёт Китая. Экономический бум привёл к чрезмерному и неконтролируемому росту строительного сектора на периферии главных испанских городов для размещения новых рабочих, прибывших из сельской местности.)</a:t>
            </a:r>
          </a:p>
          <a:p>
            <a:pPr marL="0" indent="0" algn="l">
              <a:buNone/>
            </a:pPr>
            <a:r>
              <a:rPr lang="ru-RU" sz="1100" dirty="0">
                <a:solidFill>
                  <a:srgbClr val="000000"/>
                </a:solidFill>
                <a:latin typeface="+mj-lt"/>
              </a:rPr>
              <a:t>3)</a:t>
            </a:r>
            <a:r>
              <a:rPr lang="ru-RU" sz="1100" i="0" dirty="0">
                <a:solidFill>
                  <a:srgbClr val="000000"/>
                </a:solidFill>
                <a:effectLst/>
                <a:latin typeface="+mj-lt"/>
              </a:rPr>
              <a:t> Массовый туризм и эмиграция(</a:t>
            </a:r>
            <a:r>
              <a:rPr lang="ru-RU" sz="1100" i="0" dirty="0">
                <a:solidFill>
                  <a:srgbClr val="202122"/>
                </a:solidFill>
                <a:effectLst/>
                <a:latin typeface="+mj-lt"/>
              </a:rPr>
              <a:t>Открытие Испании, не имеющей больших запасов полезных ископаемых, для массового туризма привлекло в страну большое количество иностранной валюты, которая использовалась для оплаты импорта машин, оборудования и прочего, необходимого для быстрого развития инфраструктуры и промышленности. Кроме того, туристическая индустрия отличается повышенной трудоёмкостью, что также обеспечило создание большого числа рабочих мест.</a:t>
            </a:r>
          </a:p>
          <a:p>
            <a:pPr marL="0" indent="0" algn="l">
              <a:buNone/>
            </a:pPr>
            <a:r>
              <a:rPr lang="ru-RU" sz="1100" i="0" dirty="0">
                <a:solidFill>
                  <a:srgbClr val="202122"/>
                </a:solidFill>
                <a:effectLst/>
                <a:latin typeface="+mj-lt"/>
              </a:rPr>
              <a:t>Помимо туризма и растущей промышленности, ещё одним фактором, благоприятствующим развитию, стала эмиграция испанцев для работы на фабриках и строительных площадках в странах, достигших большого экономического процветания после Второй мировой войны, особенно Франции и Германии. Многие из этих испанских рабочих отправляли большую часть своих заработков своим семьям в Испанию, что привело к росту потребления и инвестиций)</a:t>
            </a:r>
          </a:p>
          <a:p>
            <a:pPr marL="0" indent="0" algn="l">
              <a:buNone/>
            </a:pPr>
            <a:r>
              <a:rPr lang="ru-RU" sz="1100" i="0" dirty="0">
                <a:solidFill>
                  <a:srgbClr val="202122"/>
                </a:solidFill>
                <a:effectLst/>
                <a:latin typeface="+mj-lt"/>
              </a:rPr>
              <a:t>4)Индустриализация (Чтобы ускорить индустриализацию, испанское правительство инвестировало в крупные компании через Национальный институт промышленности[</a:t>
            </a:r>
            <a:r>
              <a:rPr lang="ru-RU" sz="1100" i="0" dirty="0" err="1">
                <a:solidFill>
                  <a:srgbClr val="202122"/>
                </a:solidFill>
                <a:effectLst/>
                <a:latin typeface="+mj-lt"/>
              </a:rPr>
              <a:t>es</a:t>
            </a:r>
            <a:r>
              <a:rPr lang="ru-RU" sz="1100" i="0" dirty="0">
                <a:solidFill>
                  <a:srgbClr val="202122"/>
                </a:solidFill>
                <a:effectLst/>
                <a:latin typeface="+mj-lt"/>
              </a:rPr>
              <a:t>] или непосредственно, как в случае с SEAT. Выросло промышленное производство в старых промышленных зонах, таких как, в Стране Басков и северном побережье </a:t>
            </a:r>
            <a:r>
              <a:rPr lang="ru-RU" sz="1100" i="0" dirty="0" err="1">
                <a:solidFill>
                  <a:srgbClr val="202122"/>
                </a:solidFill>
                <a:effectLst/>
                <a:latin typeface="+mj-lt"/>
              </a:rPr>
              <a:t>Ферроля</a:t>
            </a:r>
            <a:r>
              <a:rPr lang="ru-RU" sz="1100" i="0" dirty="0">
                <a:solidFill>
                  <a:srgbClr val="202122"/>
                </a:solidFill>
                <a:effectLst/>
                <a:latin typeface="+mj-lt"/>
              </a:rPr>
              <a:t> и Виго (металлургия, судостроение), в окрестностях Барселоны (автостроение, машиностроение, текстиль, нефтехимия), Мадрид превратился в важный промышленный и коммерческий район. Автомобильная промышленность была одним из самых мощных локомотивов испанского чуда: с 1958 по 1972 год производство автомобилей росло ежегодно в среднем на 21,7 %. Если в 1946 году в Испании было выпущено 72 000 легковых автомобилей, то в 1966 году уже 1 миллион. Символом развития стал автомобиль SEAT 600, версия итальянского FIAT 600, выпускаемый испанской компанией SEAT. Всего в период с 1957 и 1973 годы было произведено более 794 000 SEAT 600, и если в начале этого периода эта модель была первой машиной многих семей испанского рабочего класса, то в конце она стала первым «вторым» автомобилем во многих семьях.)</a:t>
            </a:r>
          </a:p>
          <a:p>
            <a:pPr marL="0" indent="0" algn="l">
              <a:buNone/>
            </a:pPr>
            <a:r>
              <a:rPr lang="ru-RU" sz="1100" dirty="0">
                <a:solidFill>
                  <a:srgbClr val="202122"/>
                </a:solidFill>
                <a:latin typeface="+mj-lt"/>
              </a:rPr>
              <a:t>5)Были также введены системы обязательного здравоохранения и социального обеспечения.</a:t>
            </a:r>
            <a:endParaRPr lang="ru-RU" sz="1100" i="0" dirty="0">
              <a:solidFill>
                <a:srgbClr val="202122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6536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8727C0-F99C-5B58-5D65-C14A82DE2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ИСПАНИЯ – СОЦИАЛЬНОЕ ГОСУДАРСТВО?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137679-D0D9-4593-2D04-6B2069956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2" y="1952596"/>
            <a:ext cx="10058400" cy="40507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202122"/>
                </a:solidFill>
                <a:latin typeface="+mj-lt"/>
              </a:rPr>
              <a:t>В 1960-х годах Испания была второй страной в мире по темпам экономического роста, немного отставая от Японии, став в результате девятой по величине экономикой в ​​мире. Благодаря успешной политике технократов(которых послушал Франко) Испания присоединилась к промышленно развитым странам, оставив в прошлом нищету и отсталость, которые были свойственны стране после утраты большей части своей империи в начале XIX века. 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202122"/>
                </a:solidFill>
                <a:latin typeface="+mj-lt"/>
              </a:rPr>
              <a:t>Таким образом, к 1975 году, ещё до перехода Испании к демократии, существенно повысился уровень жизни населения. Был достигнут один из главных аспектов социального государства, а именно достижение каждым гражданином достойного качества и уровня жизни. Поэтому, невзирая на отсутствие большого числа программ социальной поддержки населения, Испанию того времени можно назвать социальным государством.</a:t>
            </a:r>
            <a:endParaRPr lang="ru-RU" dirty="0">
              <a:solidFill>
                <a:srgbClr val="00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5797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D8293F-E3F5-8E27-0AC2-573377B45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624328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96245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9CF9AC-51DF-AE1A-18D7-90070E3B9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999" y="112541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/>
              <a:t>вВЕДЕНИЕ</a:t>
            </a:r>
            <a:endParaRPr lang="ru-RU" sz="3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C82E38-FBFF-E9E0-1013-9D5AC6819543}"/>
              </a:ext>
            </a:extLst>
          </p:cNvPr>
          <p:cNvSpPr txBox="1"/>
          <p:nvPr/>
        </p:nvSpPr>
        <p:spPr>
          <a:xfrm>
            <a:off x="627654" y="2098785"/>
            <a:ext cx="589975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000" b="0" i="0" dirty="0">
                <a:effectLst/>
                <a:latin typeface="+mj-lt"/>
              </a:rPr>
              <a:t>20 век был периодом, когда в различных странах возникали и утверждались разные политические системы.</a:t>
            </a:r>
          </a:p>
          <a:p>
            <a:pPr algn="l"/>
            <a:r>
              <a:rPr lang="ru-RU" sz="2000" b="0" i="0" dirty="0">
                <a:effectLst/>
                <a:latin typeface="+mj-lt"/>
              </a:rPr>
              <a:t>В презентации мы рассмотрим две страны - Италию и Испанию, то, как в этих странах был установлен авторитарный(тоталитарный) режим, соц. политику, проводимую в данных государствах в этот период времени, а также решим: были ли они социальными.</a:t>
            </a:r>
            <a:endParaRPr lang="ru-RU" sz="2000" dirty="0">
              <a:latin typeface="+mj-lt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444E3B3-5094-57AA-D8F5-6E701177CB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79486" y="1754803"/>
            <a:ext cx="4984860" cy="40513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36017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FFBBDA-4B34-8416-DD0A-AD2128F73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ДВЕ Точки зрения относительно возможности существования авторитарного(тоталитарного) социального государства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18AED3-0786-32B5-CD45-FCD659068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+mj-lt"/>
              </a:rPr>
              <a:t>1. Социальными государствами могут быть лишь страны с демократическим политическим режимом по той причине, что только демократия способна обеспечить последовательную реализацию принципов социального государства, органическое сочетание социальной защищенности и свободы.</a:t>
            </a:r>
            <a:endParaRPr lang="ru-RU" dirty="0">
              <a:latin typeface="+mj-lt"/>
            </a:endParaRP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+mj-lt"/>
              </a:rPr>
              <a:t>2.«не политический режим является главным фактором в отнесении того или иного государства к социальному, а нечто другое, и это нечто связано с самим понятием социального государства (государства благосостояния), ясного определения которого на данный момент нет»; что функция социальной защиты «реализуется всеми государствами мира, только в различных объёмах, поэтому «социальные государства могут быть и недемократическими, а следовательно, неправовыми» 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734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41B91DD-1581-6599-CB9D-517D14B3E9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95307" y="484632"/>
            <a:ext cx="4753508" cy="602717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A37FCE-9F9C-2282-702E-144AF6697493}"/>
              </a:ext>
            </a:extLst>
          </p:cNvPr>
          <p:cNvSpPr txBox="1"/>
          <p:nvPr/>
        </p:nvSpPr>
        <p:spPr>
          <a:xfrm>
            <a:off x="247828" y="1091383"/>
            <a:ext cx="59136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+mj-lt"/>
              </a:rPr>
              <a:t>Вторую точку зрения можно легко доказать. Для этого нужно сравнить 2 рейтинга: Рейтинг стран по ИЧР(2015) и Рейтинг стран по уровню политических и гражданских свобод(2016).</a:t>
            </a:r>
          </a:p>
          <a:p>
            <a:r>
              <a:rPr lang="ru-RU" dirty="0">
                <a:latin typeface="+mj-lt"/>
              </a:rPr>
              <a:t>С</a:t>
            </a:r>
            <a:r>
              <a:rPr lang="ru-RU" b="0" i="0" dirty="0">
                <a:effectLst/>
                <a:latin typeface="+mj-lt"/>
              </a:rPr>
              <a:t>равнение данных рейтингов показывает, что авторитарный политический режим вовсе не обрекает ту или иную страну на роль аутсайдера по ключевым показателям ИЧР, равно как и демократический политический режим сам по себе еще не гарантирует стране высокого места в ИЧР.</a:t>
            </a:r>
          </a:p>
          <a:p>
            <a:r>
              <a:rPr lang="ru-RU" dirty="0">
                <a:latin typeface="+mj-lt"/>
              </a:rPr>
              <a:t>Значит, социальное государство может быть как демократическим, так и авторитарным</a:t>
            </a:r>
            <a:r>
              <a:rPr lang="en-US" dirty="0">
                <a:latin typeface="+mj-lt"/>
              </a:rPr>
              <a:t>/</a:t>
            </a:r>
            <a:r>
              <a:rPr lang="ru-RU" dirty="0">
                <a:latin typeface="+mj-lt"/>
              </a:rPr>
              <a:t>тоталитарным.</a:t>
            </a:r>
          </a:p>
        </p:txBody>
      </p:sp>
    </p:spTree>
    <p:extLst>
      <p:ext uri="{BB962C8B-B14F-4D97-AF65-F5344CB8AC3E}">
        <p14:creationId xmlns:p14="http://schemas.microsoft.com/office/powerpoint/2010/main" val="2714644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962923-59AA-9E28-3008-696B0FDC3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-163265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ИТАЛИЯ. Становление Фашистского </a:t>
            </a:r>
            <a:r>
              <a:rPr lang="ru-RU" sz="3200" dirty="0" err="1"/>
              <a:t>РЕЖИМа</a:t>
            </a:r>
            <a:r>
              <a:rPr lang="ru-RU" sz="3200" dirty="0"/>
              <a:t> МУССОЛИНИ и его характерные черты.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E383F67-B61A-D006-D0C4-0AADF993EA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749" y="1273232"/>
            <a:ext cx="3220551" cy="42430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9DE4F5-A850-8CFA-5408-44FCB6819137}"/>
              </a:ext>
            </a:extLst>
          </p:cNvPr>
          <p:cNvSpPr txBox="1"/>
          <p:nvPr/>
        </p:nvSpPr>
        <p:spPr>
          <a:xfrm>
            <a:off x="616853" y="5584768"/>
            <a:ext cx="2478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Бенито с сыновьями на обложке журнала «</a:t>
            </a:r>
            <a:r>
              <a:rPr lang="en-US" sz="1400" dirty="0"/>
              <a:t>TIME</a:t>
            </a:r>
            <a:r>
              <a:rPr lang="ru-RU" sz="1400" dirty="0"/>
              <a:t>»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7E35A8E-B4CB-A2A4-7821-D997A5BA5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9244" y="1273232"/>
            <a:ext cx="3623007" cy="36341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BE4EC0-DDA9-3905-8E7A-0012011D8355}"/>
              </a:ext>
            </a:extLst>
          </p:cNvPr>
          <p:cNvSpPr txBox="1"/>
          <p:nvPr/>
        </p:nvSpPr>
        <p:spPr>
          <a:xfrm>
            <a:off x="9077154" y="4993089"/>
            <a:ext cx="2367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Дипломатическая встреча с А. Гитлером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7F3CAA-4B33-9510-8750-BF0C5140490C}"/>
              </a:ext>
            </a:extLst>
          </p:cNvPr>
          <p:cNvSpPr txBox="1"/>
          <p:nvPr/>
        </p:nvSpPr>
        <p:spPr>
          <a:xfrm>
            <a:off x="3777241" y="1358781"/>
            <a:ext cx="435286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0" i="0" dirty="0">
                <a:effectLst/>
                <a:latin typeface="+mj-lt"/>
              </a:rPr>
              <a:t>27 октября 1922 года, во главе с Бенито Муссолини, лидером Национальной Фашистской Партии, начался многотысячный </a:t>
            </a:r>
            <a:r>
              <a:rPr lang="ru-RU" sz="1600" dirty="0">
                <a:latin typeface="+mj-lt"/>
              </a:rPr>
              <a:t>поход на Рим его</a:t>
            </a:r>
            <a:r>
              <a:rPr lang="ru-RU" sz="1600" b="0" i="0" dirty="0">
                <a:effectLst/>
                <a:latin typeface="+mj-lt"/>
              </a:rPr>
              <a:t> стороннико</a:t>
            </a:r>
            <a:r>
              <a:rPr lang="ru-RU" sz="1600" dirty="0">
                <a:latin typeface="+mj-lt"/>
              </a:rPr>
              <a:t>в. </a:t>
            </a:r>
            <a:r>
              <a:rPr lang="ru-RU" sz="1600" b="0" i="0" dirty="0">
                <a:effectLst/>
                <a:latin typeface="+mj-lt"/>
              </a:rPr>
              <a:t>И хотя правительственных войск, на которые мог бы рассчитывать Рим, было значительно больше, король </a:t>
            </a:r>
            <a:r>
              <a:rPr lang="ru-RU" sz="1600" dirty="0">
                <a:latin typeface="+mj-lt"/>
              </a:rPr>
              <a:t>Виктор Эммануил III</a:t>
            </a:r>
            <a:r>
              <a:rPr lang="ru-RU" sz="1600" b="0" i="0" dirty="0">
                <a:effectLst/>
                <a:latin typeface="+mj-lt"/>
              </a:rPr>
              <a:t> не подписал акт премьер-министра об объявлении чрезвычайного положения в стране для сопротивлении фашистам, испугавшись возможной гражданской войны. Он провёл встречу с Муссолини и назначил того премьер-министром Италии. Уже к вечеру 30 октября 1922 года Муссолини закончил формировать свой кабинет министров. Парламент, состоявший в основном из либералов, под нажимом проголосовал за доверие новому правительству.</a:t>
            </a:r>
            <a:endParaRPr lang="ru-RU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5732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C9C930-EB9A-9EF3-FC8A-CF7D30327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-19555"/>
            <a:ext cx="10058400" cy="135118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ИТАЛИЯ. Становление Фашистского </a:t>
            </a:r>
            <a:r>
              <a:rPr lang="ru-RU" sz="3200" dirty="0" err="1"/>
              <a:t>РЕЖИМа</a:t>
            </a:r>
            <a:r>
              <a:rPr lang="ru-RU" sz="3200" dirty="0"/>
              <a:t> МУССОЛИНИ и его характерные черты.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F8DF1244-63D9-B4EE-30A9-C34FF32C5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190" y="1331625"/>
            <a:ext cx="7161376" cy="48405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+mj-lt"/>
              </a:rPr>
              <a:t>Сразу же после прихода фашистов к власти, началось строительство диктатуры, характерными чертами которой были: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1)Культ личности (В гос. пропаганде «Дуче» показывался как идейный вдохновитель нации и её несменяемый лидер)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2)Империализм (</a:t>
            </a:r>
            <a:r>
              <a:rPr lang="ru-RU" b="0" i="0" dirty="0">
                <a:effectLst/>
                <a:latin typeface="+mj-lt"/>
              </a:rPr>
              <a:t>Под его руководством Италия стремилась к восстановлению величия Римской империи. Империя Муссолини включала аннексию Эфиопии, а также вмешательство в гражданскую войну в Испании.)</a:t>
            </a:r>
            <a:endParaRPr lang="ru-RU" dirty="0">
              <a:latin typeface="+mj-lt"/>
            </a:endParaRPr>
          </a:p>
          <a:p>
            <a:pPr marL="0" indent="0" algn="l">
              <a:buNone/>
            </a:pPr>
            <a:r>
              <a:rPr lang="ru-RU" dirty="0">
                <a:latin typeface="+mj-lt"/>
              </a:rPr>
              <a:t>3)</a:t>
            </a:r>
            <a:r>
              <a:rPr lang="ru-RU" b="0" i="0" dirty="0">
                <a:effectLst/>
                <a:latin typeface="+mj-lt"/>
              </a:rPr>
              <a:t> Антидемократические репрессивные меры (Режим Муссолини использовал полицию и секретные службы для подавления политической оппозиции и жестокого преследования диссидентов.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4)Контроль над обществом (Ограничение свободы слова и прессы, огосударствление профсоюзов и общественных организаций)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48E5C36-918F-2DFE-51C9-76F3A38C8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566" y="1331625"/>
            <a:ext cx="4691880" cy="31783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D8715D1-E5AD-BAAC-CA62-8CA5CD74CDD4}"/>
              </a:ext>
            </a:extLst>
          </p:cNvPr>
          <p:cNvSpPr txBox="1"/>
          <p:nvPr/>
        </p:nvSpPr>
        <p:spPr>
          <a:xfrm>
            <a:off x="8568584" y="4556267"/>
            <a:ext cx="3102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ru-RU" sz="1400" b="0" i="0" dirty="0">
                <a:effectLst/>
                <a:latin typeface="+mj-lt"/>
              </a:rPr>
              <a:t>Кадр: Фильм «Амаркорд», </a:t>
            </a:r>
            <a:r>
              <a:rPr lang="ru-RU" sz="1400" b="0" i="0" dirty="0" err="1">
                <a:effectLst/>
                <a:latin typeface="+mj-lt"/>
              </a:rPr>
              <a:t>реж</a:t>
            </a:r>
            <a:r>
              <a:rPr lang="ru-RU" sz="1400" b="0" i="0" dirty="0">
                <a:effectLst/>
                <a:latin typeface="+mj-lt"/>
              </a:rPr>
              <a:t>. Федерико Феллини</a:t>
            </a:r>
          </a:p>
        </p:txBody>
      </p:sp>
    </p:spTree>
    <p:extLst>
      <p:ext uri="{BB962C8B-B14F-4D97-AF65-F5344CB8AC3E}">
        <p14:creationId xmlns:p14="http://schemas.microsoft.com/office/powerpoint/2010/main" val="2711019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9C75E7-E031-AC28-7D4B-1959EDECB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752" y="135050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ИТАЛИЯ. СОЦИАЛЬНАЯ ПОЛИТИКА БЕНИТО МУССОЛИНИ.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BA5557-AA28-13BF-809B-FB5539896104}"/>
              </a:ext>
            </a:extLst>
          </p:cNvPr>
          <p:cNvSpPr txBox="1"/>
          <p:nvPr/>
        </p:nvSpPr>
        <p:spPr>
          <a:xfrm>
            <a:off x="196947" y="1448973"/>
            <a:ext cx="66118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300" b="0" i="0" dirty="0">
                <a:solidFill>
                  <a:srgbClr val="374151"/>
                </a:solidFill>
                <a:effectLst/>
              </a:rPr>
              <a:t>1)Занятость и инфраструктура: Муссолини приоритетно развивал инфраструктуру и проводил программы общественных работ, таких как строительство дорог, мостов, железных дорог и каналов, что способствовало созданию рабочих мест и снижению безработицы. Он также поддерживал индустриализацию страны, что способствовало развитию экономики и созданию новых рабочих мест.</a:t>
            </a:r>
          </a:p>
          <a:p>
            <a:r>
              <a:rPr lang="ru-RU" sz="1300" b="0" i="0" dirty="0">
                <a:solidFill>
                  <a:srgbClr val="374151"/>
                </a:solidFill>
                <a:effectLst/>
              </a:rPr>
              <a:t>2)Здравоохранение и социальное обеспечение: В период фашистского правления были введены меры по расширению системы здравоохранения и социального обеспечения. Были созданы государственные фонды, которые предоставляли пособия по безработице, страхование от несчастных случаев и пенсии. Также были расширены услуги здравоохранения</a:t>
            </a:r>
            <a:r>
              <a:rPr lang="ru-RU" sz="1300" dirty="0">
                <a:solidFill>
                  <a:srgbClr val="374151"/>
                </a:solidFill>
              </a:rPr>
              <a:t>, строились </a:t>
            </a:r>
            <a:r>
              <a:rPr lang="ru-RU" sz="1300" b="0" i="0" dirty="0">
                <a:solidFill>
                  <a:srgbClr val="374151"/>
                </a:solidFill>
                <a:effectLst/>
              </a:rPr>
              <a:t>больницы и проводились медицинские программы.</a:t>
            </a:r>
          </a:p>
          <a:p>
            <a:pPr algn="l"/>
            <a:r>
              <a:rPr lang="ru-RU" sz="1300" dirty="0">
                <a:solidFill>
                  <a:srgbClr val="374151"/>
                </a:solidFill>
              </a:rPr>
              <a:t>3)</a:t>
            </a:r>
            <a:r>
              <a:rPr lang="ru-RU" sz="1300" b="0" i="0" dirty="0">
                <a:solidFill>
                  <a:srgbClr val="374151"/>
                </a:solidFill>
                <a:effectLst/>
              </a:rPr>
              <a:t>Семейная политика: Муссолини признавал важность семьи и продвигал политику, направленную на поддержку семейных ценностей. Были введены различные льготы для семей с детьми, такие как пособия многодетным семьям, налоговые льготы и программы поддержки материнства.</a:t>
            </a:r>
          </a:p>
          <a:p>
            <a:pPr algn="l"/>
            <a:r>
              <a:rPr lang="ru-RU" sz="1300" dirty="0">
                <a:solidFill>
                  <a:srgbClr val="374151"/>
                </a:solidFill>
              </a:rPr>
              <a:t>4)</a:t>
            </a:r>
            <a:r>
              <a:rPr lang="ru-RU" sz="1300" b="0" i="0" dirty="0">
                <a:solidFill>
                  <a:srgbClr val="374151"/>
                </a:solidFill>
                <a:effectLst/>
              </a:rPr>
              <a:t>Образование: Фашистский режим уделял внимание развитию образования. Была проведена реформа образовательной системы, в результате которой большее числ</a:t>
            </a:r>
            <a:r>
              <a:rPr lang="ru-RU" sz="1300" dirty="0">
                <a:solidFill>
                  <a:srgbClr val="374151"/>
                </a:solidFill>
              </a:rPr>
              <a:t>о итальянцев получило доступ к образованию.</a:t>
            </a:r>
            <a:r>
              <a:rPr lang="ru-RU" sz="1300" b="0" i="0" dirty="0">
                <a:solidFill>
                  <a:srgbClr val="374151"/>
                </a:solidFill>
                <a:effectLst/>
              </a:rPr>
              <a:t> Были созданы детские сады, учебные заведения, проводились программы по профессиональной подготовке.</a:t>
            </a:r>
          </a:p>
          <a:p>
            <a:pPr algn="l"/>
            <a:r>
              <a:rPr lang="ru-RU" sz="1300" dirty="0">
                <a:solidFill>
                  <a:srgbClr val="374151"/>
                </a:solidFill>
              </a:rPr>
              <a:t>5)</a:t>
            </a:r>
            <a:r>
              <a:rPr lang="ru-RU" sz="1300" b="0" i="0" dirty="0">
                <a:solidFill>
                  <a:srgbClr val="374151"/>
                </a:solidFill>
                <a:effectLst/>
              </a:rPr>
              <a:t>Волонтерская работа и спорт: Муссолини активно поддерживал волонтерскую работу и спортивные клубы. Были созданы организации, такие как "Фашистская организация свободного добровольного труда", которая координировала волонтерскую деятельность и способствовала развитию общественного сознания и самоорганизации.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0CA7A08-9191-63B5-8077-E852DA642C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28780" y="1448973"/>
            <a:ext cx="5200834" cy="3523004"/>
          </a:xfr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041E71-D2B5-9026-BE40-51F31618133A}"/>
              </a:ext>
            </a:extLst>
          </p:cNvPr>
          <p:cNvSpPr txBox="1"/>
          <p:nvPr/>
        </p:nvSpPr>
        <p:spPr>
          <a:xfrm>
            <a:off x="7589301" y="4971977"/>
            <a:ext cx="38797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ru-RU" sz="1400" b="0" dirty="0">
                <a:solidFill>
                  <a:srgbClr val="292929"/>
                </a:solidFill>
                <a:effectLst/>
              </a:rPr>
              <a:t>Бенито Муссолини вместе с крестьянами собирает урожай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910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E8673C-9B27-CF02-9E2D-241EE8E58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952" y="512064"/>
            <a:ext cx="11122152" cy="1609344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Италия – социальное государство?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C86C95-01B0-CD7B-9ADF-9EFFBFE02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2121408"/>
            <a:ext cx="11249464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Учитывая возможность существования социального государства с любым полит. режимом, можно смело сказать, что Италия 1920-1940-ых – это социальное государство. Поскольку политика государства реально была направлена </a:t>
            </a:r>
            <a:r>
              <a:rPr lang="ru-RU" sz="1600" i="0" dirty="0">
                <a:effectLst/>
              </a:rPr>
              <a:t>на перераспределение </a:t>
            </a:r>
            <a:r>
              <a:rPr lang="ru-RU" sz="1600" dirty="0"/>
              <a:t>материальных благ</a:t>
            </a:r>
            <a:r>
              <a:rPr lang="ru-RU" sz="1600" i="0" dirty="0">
                <a:effectLst/>
              </a:rPr>
              <a:t>, </a:t>
            </a:r>
            <a:r>
              <a:rPr lang="ru-RU" sz="1600" dirty="0"/>
              <a:t>доходов</a:t>
            </a:r>
            <a:r>
              <a:rPr lang="ru-RU" sz="1600" i="0" dirty="0">
                <a:effectLst/>
              </a:rPr>
              <a:t> и </a:t>
            </a:r>
            <a:r>
              <a:rPr lang="ru-RU" sz="1600" dirty="0"/>
              <a:t>богатств</a:t>
            </a:r>
            <a:r>
              <a:rPr lang="ru-RU" sz="1600" i="0" dirty="0">
                <a:effectLst/>
              </a:rPr>
              <a:t> в соответствии с принципами </a:t>
            </a:r>
            <a:r>
              <a:rPr lang="ru-RU" sz="1600" dirty="0"/>
              <a:t>социальной справедливости</a:t>
            </a:r>
            <a:r>
              <a:rPr lang="ru-RU" sz="1600" i="0" dirty="0">
                <a:effectLst/>
              </a:rPr>
              <a:t> ради достижения каждым гражданином достойного </a:t>
            </a:r>
            <a:r>
              <a:rPr lang="ru-RU" sz="1600" dirty="0"/>
              <a:t>качества</a:t>
            </a:r>
            <a:r>
              <a:rPr lang="ru-RU" sz="1600" i="0" dirty="0">
                <a:effectLst/>
              </a:rPr>
              <a:t> и </a:t>
            </a:r>
            <a:r>
              <a:rPr lang="ru-RU" sz="1600" dirty="0"/>
              <a:t>уровня жизни</a:t>
            </a:r>
            <a:r>
              <a:rPr lang="ru-RU" sz="1600" i="0" dirty="0">
                <a:effectLst/>
              </a:rPr>
              <a:t>, сглаживания социальных различий и помощи </a:t>
            </a:r>
            <a:r>
              <a:rPr lang="ru-RU" sz="1600" dirty="0"/>
              <a:t>нуждающимся.</a:t>
            </a:r>
          </a:p>
          <a:p>
            <a:pPr marL="0" indent="0">
              <a:buNone/>
            </a:pPr>
            <a:r>
              <a:rPr lang="ru-RU" sz="1600" dirty="0"/>
              <a:t>Так же это исходит из самой сути фашистской идеологии, которая была подробно рассмотрена в эссе «Доктрина Фашизма», опубликованном Бенито Муссолини в 1932 году, в котором говорилось, что:</a:t>
            </a:r>
            <a:endParaRPr lang="ru-RU" sz="1600" baseline="30000" dirty="0"/>
          </a:p>
          <a:p>
            <a:pPr marL="0" indent="0">
              <a:buNone/>
            </a:pPr>
            <a:r>
              <a:rPr lang="ru-RU" sz="1600" b="0" i="0" dirty="0">
                <a:effectLst/>
              </a:rPr>
              <a:t>1. Фашистская </a:t>
            </a:r>
            <a:r>
              <a:rPr lang="ru-RU" sz="1600" dirty="0"/>
              <a:t>концепция</a:t>
            </a:r>
            <a:r>
              <a:rPr lang="ru-RU" sz="1600" b="0" i="0" dirty="0">
                <a:effectLst/>
              </a:rPr>
              <a:t> государства всеобъемлюща. Вне его не существуют человеческие и духовные ценности. </a:t>
            </a:r>
            <a:r>
              <a:rPr lang="ru-RU" sz="1600" dirty="0"/>
              <a:t>Фашизм</a:t>
            </a:r>
            <a:r>
              <a:rPr lang="ru-RU" sz="1600" b="0" i="0" dirty="0">
                <a:effectLst/>
              </a:rPr>
              <a:t> — всеобъемлющ, фашистское государство включает в себя все ценности — истолковывает, развивает и осуществляет всю человеческую деятельность.</a:t>
            </a:r>
          </a:p>
          <a:p>
            <a:pPr marL="0" indent="0">
              <a:buNone/>
            </a:pPr>
            <a:r>
              <a:rPr lang="ru-RU" sz="1600" b="0" i="0" dirty="0">
                <a:effectLst/>
              </a:rPr>
              <a:t>2. Фашизм осознаёт причины, по которым возникли и развивались социализм и профсоюзное движение, поэтому он придаёт соответствующее значение корпоративной системе, в которой расходящиеся интересы координируются и гармонизируются в рамках единого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2486942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E0D38B-F99B-1A78-486B-43A1790C8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-68366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ИСПАНИЯ. Становление </a:t>
            </a:r>
            <a:r>
              <a:rPr lang="ru-RU" sz="2800" dirty="0" err="1"/>
              <a:t>РЕЖИМа</a:t>
            </a:r>
            <a:r>
              <a:rPr lang="ru-RU" sz="2800" dirty="0"/>
              <a:t> Франсиса </a:t>
            </a:r>
            <a:r>
              <a:rPr lang="ru-RU" sz="2800" dirty="0" err="1"/>
              <a:t>франко</a:t>
            </a:r>
            <a:r>
              <a:rPr lang="ru-RU" sz="2800" dirty="0"/>
              <a:t> и его характерные черты.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3B9503-2BD1-ECB9-37C7-E3FF4B7F4C3C}"/>
              </a:ext>
            </a:extLst>
          </p:cNvPr>
          <p:cNvSpPr txBox="1"/>
          <p:nvPr/>
        </p:nvSpPr>
        <p:spPr>
          <a:xfrm>
            <a:off x="211750" y="1348800"/>
            <a:ext cx="687271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600" b="0" i="0" dirty="0">
                <a:solidFill>
                  <a:srgbClr val="202122"/>
                </a:solidFill>
                <a:effectLst/>
                <a:latin typeface="+mj-lt"/>
              </a:rPr>
              <a:t>Правление режима началось 1 октября 1936 года, когда к власти в стране пришли Франсиско Франко и Национальный комитет обороны (часть испанской армии, восставшей против Республики). Режим смог закрепиться у власти после победы в гражданской войне в Испании коалиции повстанцев-националистов. Кроме поддержки внутри страны, мятеж Франко был поддержан из-за границы </a:t>
            </a:r>
            <a:r>
              <a:rPr lang="ru-RU" sz="1600" b="0" i="0" dirty="0" err="1">
                <a:solidFill>
                  <a:srgbClr val="202122"/>
                </a:solidFill>
                <a:effectLst/>
                <a:latin typeface="+mj-lt"/>
              </a:rPr>
              <a:t>салазаровской</a:t>
            </a:r>
            <a:r>
              <a:rPr lang="ru-RU" sz="1600" b="0" i="0" dirty="0">
                <a:solidFill>
                  <a:srgbClr val="202122"/>
                </a:solidFill>
                <a:effectLst/>
                <a:latin typeface="+mj-lt"/>
              </a:rPr>
              <a:t> Португалией, фашистской Италией и нацистской Германией, в то время как Вторая Испанская Республика в значительной мере опиралась на поддержку Советского Союза. После победы в гражданской войне националисты создали однопартийное авторитарное государство с фактически абсолютной властью Франко. Правящей и единственной партией являлась Испанская фаланга. Первоначально франкизм обладал чертами, сближавшими его с германским нацизмом: была запрещена деятельность любых еврейских организаций (запрет отменён в 1964 году), цыганам запрещалось собираться в группы более четырёх человек, Высший совет по научным исследованиям публиковал работы, обосновывающие превосходство белой расы над черной, использовался римский салют. Но постепенно авторитаризм начал снижаться и уже в 1950 году Испания стала «открытой миру» и начался существенный экономический рост, названный впоследствии «Испанским экономическим чудом».</a:t>
            </a:r>
            <a:br>
              <a:rPr lang="ru-RU" sz="1600" dirty="0">
                <a:latin typeface="+mj-lt"/>
              </a:rPr>
            </a:br>
            <a:endParaRPr lang="ru-RU" sz="1600" dirty="0">
              <a:latin typeface="+mj-lt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27FC2D0-6402-228A-8E17-3ADBE494E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1868" y="1468441"/>
            <a:ext cx="3125928" cy="43633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2294FB-C344-9029-7A05-9D8DC0AAAEBC}"/>
              </a:ext>
            </a:extLst>
          </p:cNvPr>
          <p:cNvSpPr txBox="1"/>
          <p:nvPr/>
        </p:nvSpPr>
        <p:spPr>
          <a:xfrm>
            <a:off x="8017023" y="5930780"/>
            <a:ext cx="2175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Франсиско Франко</a:t>
            </a:r>
          </a:p>
        </p:txBody>
      </p:sp>
    </p:spTree>
    <p:extLst>
      <p:ext uri="{BB962C8B-B14F-4D97-AF65-F5344CB8AC3E}">
        <p14:creationId xmlns:p14="http://schemas.microsoft.com/office/powerpoint/2010/main" val="1420792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0</TotalTime>
  <Words>1858</Words>
  <Application>Microsoft Office PowerPoint</Application>
  <PresentationFormat>Широкоэкранный</PresentationFormat>
  <Paragraphs>50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Cambria</vt:lpstr>
      <vt:lpstr>Rockwell</vt:lpstr>
      <vt:lpstr>Rockwell Condensed</vt:lpstr>
      <vt:lpstr>Wingdings</vt:lpstr>
      <vt:lpstr>Дерево</vt:lpstr>
      <vt:lpstr>Социальные государства и авторитарные режимы 20 века: италия и испания</vt:lpstr>
      <vt:lpstr>вВЕДЕНИЕ</vt:lpstr>
      <vt:lpstr>ДВЕ Точки зрения относительно возможности существования авторитарного(тоталитарного) социального государства</vt:lpstr>
      <vt:lpstr>Презентация PowerPoint</vt:lpstr>
      <vt:lpstr>ИТАЛИЯ. Становление Фашистского РЕЖИМа МУССОЛИНИ и его характерные черты.</vt:lpstr>
      <vt:lpstr>ИТАЛИЯ. Становление Фашистского РЕЖИМа МУССОЛИНИ и его характерные черты.</vt:lpstr>
      <vt:lpstr>ИТАЛИЯ. СОЦИАЛЬНАЯ ПОЛИТИКА БЕНИТО МУССОЛИНИ.</vt:lpstr>
      <vt:lpstr>Италия – социальное государство?</vt:lpstr>
      <vt:lpstr>ИСПАНИЯ. Становление РЕЖИМа Франсиса франко и его характерные черты.</vt:lpstr>
      <vt:lpstr>ИСПАНИЯ. СОЦИАЛЬНАЯ ПОЛИТИКА ФРАНСИСА ФРАНКО.</vt:lpstr>
      <vt:lpstr>ИСПАНИЯ – СОЦИАЛЬНОЕ ГОСУДАРСТВО?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2023-07-11T13:27:01Z</dcterms:created>
  <dcterms:modified xsi:type="dcterms:W3CDTF">2023-07-11T13:48:52Z</dcterms:modified>
</cp:coreProperties>
</file>