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  <p:sldMasterId id="2147484140" r:id="rId2"/>
    <p:sldMasterId id="2147484152" r:id="rId3"/>
    <p:sldMasterId id="2147484188" r:id="rId4"/>
    <p:sldMasterId id="2147484200" r:id="rId5"/>
  </p:sldMasterIdLst>
  <p:notesMasterIdLst>
    <p:notesMasterId r:id="rId64"/>
  </p:notesMasterIdLst>
  <p:handoutMasterIdLst>
    <p:handoutMasterId r:id="rId65"/>
  </p:handoutMasterIdLst>
  <p:sldIdLst>
    <p:sldId id="270" r:id="rId6"/>
    <p:sldId id="257" r:id="rId7"/>
    <p:sldId id="258" r:id="rId8"/>
    <p:sldId id="277" r:id="rId9"/>
    <p:sldId id="284" r:id="rId10"/>
    <p:sldId id="289" r:id="rId11"/>
    <p:sldId id="290" r:id="rId12"/>
    <p:sldId id="260" r:id="rId13"/>
    <p:sldId id="287" r:id="rId14"/>
    <p:sldId id="288" r:id="rId15"/>
    <p:sldId id="280" r:id="rId16"/>
    <p:sldId id="292" r:id="rId17"/>
    <p:sldId id="261" r:id="rId18"/>
    <p:sldId id="283" r:id="rId19"/>
    <p:sldId id="322" r:id="rId20"/>
    <p:sldId id="285" r:id="rId21"/>
    <p:sldId id="291" r:id="rId22"/>
    <p:sldId id="286" r:id="rId23"/>
    <p:sldId id="314" r:id="rId24"/>
    <p:sldId id="265" r:id="rId25"/>
    <p:sldId id="266" r:id="rId26"/>
    <p:sldId id="267" r:id="rId27"/>
    <p:sldId id="313" r:id="rId28"/>
    <p:sldId id="324" r:id="rId29"/>
    <p:sldId id="325" r:id="rId30"/>
    <p:sldId id="269" r:id="rId31"/>
    <p:sldId id="295" r:id="rId32"/>
    <p:sldId id="294" r:id="rId33"/>
    <p:sldId id="296" r:id="rId34"/>
    <p:sldId id="311" r:id="rId35"/>
    <p:sldId id="298" r:id="rId36"/>
    <p:sldId id="312" r:id="rId37"/>
    <p:sldId id="299" r:id="rId38"/>
    <p:sldId id="301" r:id="rId39"/>
    <p:sldId id="303" r:id="rId40"/>
    <p:sldId id="316" r:id="rId41"/>
    <p:sldId id="317" r:id="rId42"/>
    <p:sldId id="320" r:id="rId43"/>
    <p:sldId id="323" r:id="rId44"/>
    <p:sldId id="321" r:id="rId45"/>
    <p:sldId id="329" r:id="rId46"/>
    <p:sldId id="282" r:id="rId47"/>
    <p:sldId id="307" r:id="rId48"/>
    <p:sldId id="308" r:id="rId49"/>
    <p:sldId id="309" r:id="rId50"/>
    <p:sldId id="310" r:id="rId51"/>
    <p:sldId id="315" r:id="rId52"/>
    <p:sldId id="271" r:id="rId53"/>
    <p:sldId id="272" r:id="rId54"/>
    <p:sldId id="273" r:id="rId55"/>
    <p:sldId id="274" r:id="rId56"/>
    <p:sldId id="275" r:id="rId57"/>
    <p:sldId id="305" r:id="rId58"/>
    <p:sldId id="306" r:id="rId59"/>
    <p:sldId id="326" r:id="rId60"/>
    <p:sldId id="327" r:id="rId61"/>
    <p:sldId id="278" r:id="rId62"/>
    <p:sldId id="328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8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B385"/>
    <a:srgbClr val="FFE497"/>
    <a:srgbClr val="FF99FF"/>
    <a:srgbClr val="2503EF"/>
    <a:srgbClr val="FFCCFF"/>
    <a:srgbClr val="FE670A"/>
    <a:srgbClr val="A20278"/>
    <a:srgbClr val="FFA771"/>
    <a:srgbClr val="FFFF9F"/>
    <a:srgbClr val="8CCB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3" autoAdjust="0"/>
    <p:restoredTop sz="99692" autoAdjust="0"/>
  </p:normalViewPr>
  <p:slideViewPr>
    <p:cSldViewPr>
      <p:cViewPr>
        <p:scale>
          <a:sx n="70" d="100"/>
          <a:sy n="70" d="100"/>
        </p:scale>
        <p:origin x="-1722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0FE0-4FC9-412B-8B9C-DEE51741B8A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3EE15EF2-E240-4650-A4A0-A873B6CAC3DB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Зоны риска</a:t>
          </a:r>
        </a:p>
      </dgm:t>
    </dgm:pt>
    <dgm:pt modelId="{D136F12F-5591-47DE-82F8-FFA2543A82AF}" type="parTrans" cxnId="{32CD4968-FD3E-4383-915B-5C6290402516}">
      <dgm:prSet/>
      <dgm:spPr/>
      <dgm:t>
        <a:bodyPr/>
        <a:lstStyle/>
        <a:p>
          <a:endParaRPr lang="ru-RU"/>
        </a:p>
      </dgm:t>
    </dgm:pt>
    <dgm:pt modelId="{16FAA96F-E235-496A-9646-E27347EAAE7F}" type="sibTrans" cxnId="{32CD4968-FD3E-4383-915B-5C6290402516}">
      <dgm:prSet/>
      <dgm:spPr/>
      <dgm:t>
        <a:bodyPr/>
        <a:lstStyle/>
        <a:p>
          <a:endParaRPr lang="ru-RU"/>
        </a:p>
      </dgm:t>
    </dgm:pt>
    <dgm:pt modelId="{C27EA6E7-681F-4180-826A-EC2623B82EB9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улица</a:t>
          </a:r>
        </a:p>
      </dgm:t>
    </dgm:pt>
    <dgm:pt modelId="{DED2EDB1-A114-4BB1-BFAE-A66A0B4EBC54}" type="parTrans" cxnId="{6952C85D-C4B5-4546-B9E0-E149F0F2FEC3}">
      <dgm:prSet/>
      <dgm:spPr/>
      <dgm:t>
        <a:bodyPr/>
        <a:lstStyle/>
        <a:p>
          <a:endParaRPr lang="ru-RU"/>
        </a:p>
      </dgm:t>
    </dgm:pt>
    <dgm:pt modelId="{51FE6CD5-422A-407B-A66F-FC8C9AAFB6B8}" type="sibTrans" cxnId="{6952C85D-C4B5-4546-B9E0-E149F0F2FEC3}">
      <dgm:prSet/>
      <dgm:spPr/>
      <dgm:t>
        <a:bodyPr/>
        <a:lstStyle/>
        <a:p>
          <a:endParaRPr lang="ru-RU"/>
        </a:p>
      </dgm:t>
    </dgm:pt>
    <dgm:pt modelId="{2FF630F5-1E44-43D6-9F88-E916B6E906B6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рынок</a:t>
          </a:r>
        </a:p>
      </dgm:t>
    </dgm:pt>
    <dgm:pt modelId="{49D40FA0-818F-4FFD-B7F5-DC62F7A144E0}" type="parTrans" cxnId="{92B93DBF-54F2-4EA8-AFDB-E0C31ACE6F12}">
      <dgm:prSet/>
      <dgm:spPr/>
      <dgm:t>
        <a:bodyPr/>
        <a:lstStyle/>
        <a:p>
          <a:endParaRPr lang="ru-RU"/>
        </a:p>
      </dgm:t>
    </dgm:pt>
    <dgm:pt modelId="{ECB31854-060C-424C-8B9D-02EE4DC7423E}" type="sibTrans" cxnId="{92B93DBF-54F2-4EA8-AFDB-E0C31ACE6F12}">
      <dgm:prSet/>
      <dgm:spPr/>
      <dgm:t>
        <a:bodyPr/>
        <a:lstStyle/>
        <a:p>
          <a:endParaRPr lang="ru-RU"/>
        </a:p>
      </dgm:t>
    </dgm:pt>
    <dgm:pt modelId="{EDC0C187-36A6-49BE-93E0-127CB5D5D885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магазин</a:t>
          </a:r>
        </a:p>
      </dgm:t>
    </dgm:pt>
    <dgm:pt modelId="{E08762DA-F392-426B-965C-C7F272DF83FB}" type="parTrans" cxnId="{2C5773F8-E413-4251-A3BD-A512B5D056BC}">
      <dgm:prSet/>
      <dgm:spPr/>
      <dgm:t>
        <a:bodyPr/>
        <a:lstStyle/>
        <a:p>
          <a:endParaRPr lang="ru-RU"/>
        </a:p>
      </dgm:t>
    </dgm:pt>
    <dgm:pt modelId="{34920377-DCE4-49EC-8F81-3B9C6FE49619}" type="sibTrans" cxnId="{2C5773F8-E413-4251-A3BD-A512B5D056BC}">
      <dgm:prSet/>
      <dgm:spPr/>
      <dgm:t>
        <a:bodyPr/>
        <a:lstStyle/>
        <a:p>
          <a:endParaRPr lang="ru-RU"/>
        </a:p>
      </dgm:t>
    </dgm:pt>
    <dgm:pt modelId="{AC379729-DFD9-4012-A6E8-FD46023A7F3D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вокзал</a:t>
          </a:r>
        </a:p>
      </dgm:t>
    </dgm:pt>
    <dgm:pt modelId="{ACC2BC10-40A5-4317-A7CF-BCA2B8A866E1}" type="parTrans" cxnId="{5E8E7AC7-4FF2-4146-96E3-E55415712B90}">
      <dgm:prSet/>
      <dgm:spPr/>
      <dgm:t>
        <a:bodyPr/>
        <a:lstStyle/>
        <a:p>
          <a:endParaRPr lang="ru-RU"/>
        </a:p>
      </dgm:t>
    </dgm:pt>
    <dgm:pt modelId="{B2BDA953-369B-4FDC-A8A8-77F9162FEEF5}" type="sibTrans" cxnId="{5E8E7AC7-4FF2-4146-96E3-E55415712B90}">
      <dgm:prSet/>
      <dgm:spPr/>
      <dgm:t>
        <a:bodyPr/>
        <a:lstStyle/>
        <a:p>
          <a:endParaRPr lang="ru-RU"/>
        </a:p>
      </dgm:t>
    </dgm:pt>
    <dgm:pt modelId="{0AC717D9-D19A-40D0-86A9-522FE7C8005B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транспорт</a:t>
          </a:r>
        </a:p>
      </dgm:t>
    </dgm:pt>
    <dgm:pt modelId="{88944E6A-88F1-4E52-9EE9-CB6192B4599E}" type="parTrans" cxnId="{07E78101-D3BA-4F6F-9703-920CBB1A8610}">
      <dgm:prSet/>
      <dgm:spPr/>
      <dgm:t>
        <a:bodyPr/>
        <a:lstStyle/>
        <a:p>
          <a:endParaRPr lang="ru-RU"/>
        </a:p>
      </dgm:t>
    </dgm:pt>
    <dgm:pt modelId="{60C86ECA-CDDE-4E7F-9BDB-57E3F1210DC3}" type="sibTrans" cxnId="{07E78101-D3BA-4F6F-9703-920CBB1A8610}">
      <dgm:prSet/>
      <dgm:spPr/>
      <dgm:t>
        <a:bodyPr/>
        <a:lstStyle/>
        <a:p>
          <a:endParaRPr lang="ru-RU"/>
        </a:p>
      </dgm:t>
    </dgm:pt>
    <dgm:pt modelId="{A5963F3C-5DBB-4C49-98E2-9722F3228996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«Непрошенные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гости»</a:t>
          </a:r>
        </a:p>
      </dgm:t>
    </dgm:pt>
    <dgm:pt modelId="{364569C5-5278-47B8-A66D-B19E6EB98071}" type="parTrans" cxnId="{5F3ECFB8-DBBC-4E05-98FD-7DA377B6C1DA}">
      <dgm:prSet/>
      <dgm:spPr/>
      <dgm:t>
        <a:bodyPr/>
        <a:lstStyle/>
        <a:p>
          <a:endParaRPr lang="ru-RU"/>
        </a:p>
      </dgm:t>
    </dgm:pt>
    <dgm:pt modelId="{ECF15116-A94B-47E4-BF54-07D044FD6A82}" type="sibTrans" cxnId="{5F3ECFB8-DBBC-4E05-98FD-7DA377B6C1DA}">
      <dgm:prSet/>
      <dgm:spPr/>
      <dgm:t>
        <a:bodyPr/>
        <a:lstStyle/>
        <a:p>
          <a:endParaRPr lang="ru-RU"/>
        </a:p>
      </dgm:t>
    </dgm:pt>
    <dgm:pt modelId="{AAAC6015-63EC-4F14-A3D9-842BE1459EE1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Мобильный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телефон</a:t>
          </a:r>
        </a:p>
      </dgm:t>
    </dgm:pt>
    <dgm:pt modelId="{B7308B82-561D-4A2B-8E4E-8FEB17B7D2D0}" type="parTrans" cxnId="{17BDD306-6146-40E6-8E62-9097442C860D}">
      <dgm:prSet/>
      <dgm:spPr/>
      <dgm:t>
        <a:bodyPr/>
        <a:lstStyle/>
        <a:p>
          <a:endParaRPr lang="ru-RU"/>
        </a:p>
      </dgm:t>
    </dgm:pt>
    <dgm:pt modelId="{22F66609-47A3-4278-8D06-B4FDF9A3C3D9}" type="sibTrans" cxnId="{17BDD306-6146-40E6-8E62-9097442C860D}">
      <dgm:prSet/>
      <dgm:spPr/>
      <dgm:t>
        <a:bodyPr/>
        <a:lstStyle/>
        <a:p>
          <a:endParaRPr lang="ru-RU"/>
        </a:p>
      </dgm:t>
    </dgm:pt>
    <dgm:pt modelId="{6E9DBE78-A3FA-4F42-874D-E3935458AB47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Интернет</a:t>
          </a:r>
        </a:p>
      </dgm:t>
    </dgm:pt>
    <dgm:pt modelId="{601F11F3-28A1-410A-9E23-008935282D5F}" type="parTrans" cxnId="{67A35055-F538-46AA-8ADB-F5E84FE10C42}">
      <dgm:prSet/>
      <dgm:spPr/>
      <dgm:t>
        <a:bodyPr/>
        <a:lstStyle/>
        <a:p>
          <a:endParaRPr lang="ru-RU"/>
        </a:p>
      </dgm:t>
    </dgm:pt>
    <dgm:pt modelId="{5C5654DF-A467-4FF2-B097-2B890ECCB896}" type="sibTrans" cxnId="{67A35055-F538-46AA-8ADB-F5E84FE10C42}">
      <dgm:prSet/>
      <dgm:spPr/>
      <dgm:t>
        <a:bodyPr/>
        <a:lstStyle/>
        <a:p>
          <a:endParaRPr lang="ru-RU"/>
        </a:p>
      </dgm:t>
    </dgm:pt>
    <dgm:pt modelId="{7BC2BA98-E769-4385-9F55-4D390F8ABEDB}" type="pres">
      <dgm:prSet presAssocID="{081A0FE0-4FC9-412B-8B9C-DEE51741B8A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853DEF5-0D1D-49D2-B7A9-03D8053FADB8}" type="pres">
      <dgm:prSet presAssocID="{3EE15EF2-E240-4650-A4A0-A873B6CAC3DB}" presName="centerShape" presStyleLbl="node0" presStyleIdx="0" presStyleCnt="1" custScaleX="131807" custScaleY="109853" custLinFactNeighborX="943" custLinFactNeighborY="7456"/>
      <dgm:spPr/>
      <dgm:t>
        <a:bodyPr/>
        <a:lstStyle/>
        <a:p>
          <a:endParaRPr lang="ru-RU"/>
        </a:p>
      </dgm:t>
    </dgm:pt>
    <dgm:pt modelId="{826638BF-AC2D-4FA0-851C-453410742270}" type="pres">
      <dgm:prSet presAssocID="{DED2EDB1-A114-4BB1-BFAE-A66A0B4EBC54}" presName="Name9" presStyleLbl="parChTrans1D2" presStyleIdx="0" presStyleCnt="8"/>
      <dgm:spPr/>
      <dgm:t>
        <a:bodyPr/>
        <a:lstStyle/>
        <a:p>
          <a:endParaRPr lang="ru-RU"/>
        </a:p>
      </dgm:t>
    </dgm:pt>
    <dgm:pt modelId="{960BE9C2-1797-4AE5-A3BC-51C13A925E02}" type="pres">
      <dgm:prSet presAssocID="{DED2EDB1-A114-4BB1-BFAE-A66A0B4EBC54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9008002-1922-41FD-9052-38598B4E03B3}" type="pres">
      <dgm:prSet presAssocID="{C27EA6E7-681F-4180-826A-EC2623B82EB9}" presName="node" presStyleLbl="node1" presStyleIdx="0" presStyleCnt="8" custScaleX="131807" custScaleY="109853" custRadScaleRad="81159" custRadScaleInc="5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1FBEE-6259-418A-9989-2C0A2241BE0D}" type="pres">
      <dgm:prSet presAssocID="{49D40FA0-818F-4FFD-B7F5-DC62F7A144E0}" presName="Name9" presStyleLbl="parChTrans1D2" presStyleIdx="1" presStyleCnt="8"/>
      <dgm:spPr/>
      <dgm:t>
        <a:bodyPr/>
        <a:lstStyle/>
        <a:p>
          <a:endParaRPr lang="ru-RU"/>
        </a:p>
      </dgm:t>
    </dgm:pt>
    <dgm:pt modelId="{FBA057DE-AC4A-400C-8431-72C395B67A0E}" type="pres">
      <dgm:prSet presAssocID="{49D40FA0-818F-4FFD-B7F5-DC62F7A144E0}" presName="connTx" presStyleLbl="parChTrans1D2" presStyleIdx="1" presStyleCnt="8"/>
      <dgm:spPr/>
      <dgm:t>
        <a:bodyPr/>
        <a:lstStyle/>
        <a:p>
          <a:endParaRPr lang="ru-RU"/>
        </a:p>
      </dgm:t>
    </dgm:pt>
    <dgm:pt modelId="{ED9E522B-790D-4C2D-8318-9E22B8129455}" type="pres">
      <dgm:prSet presAssocID="{2FF630F5-1E44-43D6-9F88-E916B6E906B6}" presName="node" presStyleLbl="node1" presStyleIdx="1" presStyleCnt="8" custScaleX="131807" custScaleY="109853" custRadScaleRad="91563" custRadScaleInc="3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24C1E5-D68D-4029-B6D2-7BB888CEE238}" type="pres">
      <dgm:prSet presAssocID="{E08762DA-F392-426B-965C-C7F272DF83FB}" presName="Name9" presStyleLbl="parChTrans1D2" presStyleIdx="2" presStyleCnt="8"/>
      <dgm:spPr/>
      <dgm:t>
        <a:bodyPr/>
        <a:lstStyle/>
        <a:p>
          <a:endParaRPr lang="ru-RU"/>
        </a:p>
      </dgm:t>
    </dgm:pt>
    <dgm:pt modelId="{BDBD684B-B768-46C8-BB6D-97209EDBB1A0}" type="pres">
      <dgm:prSet presAssocID="{E08762DA-F392-426B-965C-C7F272DF83FB}" presName="connTx" presStyleLbl="parChTrans1D2" presStyleIdx="2" presStyleCnt="8"/>
      <dgm:spPr/>
      <dgm:t>
        <a:bodyPr/>
        <a:lstStyle/>
        <a:p>
          <a:endParaRPr lang="ru-RU"/>
        </a:p>
      </dgm:t>
    </dgm:pt>
    <dgm:pt modelId="{FFDB8604-BA9D-4B6F-9335-FF64162B34F4}" type="pres">
      <dgm:prSet presAssocID="{EDC0C187-36A6-49BE-93E0-127CB5D5D885}" presName="node" presStyleLbl="node1" presStyleIdx="2" presStyleCnt="8" custScaleX="131807" custScaleY="109853" custRadScaleRad="102972" custRadScaleInc="37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B0C2D-A866-4D2A-A175-5949B8D41886}" type="pres">
      <dgm:prSet presAssocID="{ACC2BC10-40A5-4317-A7CF-BCA2B8A866E1}" presName="Name9" presStyleLbl="parChTrans1D2" presStyleIdx="3" presStyleCnt="8"/>
      <dgm:spPr/>
      <dgm:t>
        <a:bodyPr/>
        <a:lstStyle/>
        <a:p>
          <a:endParaRPr lang="ru-RU"/>
        </a:p>
      </dgm:t>
    </dgm:pt>
    <dgm:pt modelId="{1C15D215-1C7B-4D7C-AFE5-EE3907CDD8CF}" type="pres">
      <dgm:prSet presAssocID="{ACC2BC10-40A5-4317-A7CF-BCA2B8A866E1}" presName="connTx" presStyleLbl="parChTrans1D2" presStyleIdx="3" presStyleCnt="8"/>
      <dgm:spPr/>
      <dgm:t>
        <a:bodyPr/>
        <a:lstStyle/>
        <a:p>
          <a:endParaRPr lang="ru-RU"/>
        </a:p>
      </dgm:t>
    </dgm:pt>
    <dgm:pt modelId="{09AA75E7-45B6-4BB0-9B74-433822846AF2}" type="pres">
      <dgm:prSet presAssocID="{AC379729-DFD9-4012-A6E8-FD46023A7F3D}" presName="node" presStyleLbl="node1" presStyleIdx="3" presStyleCnt="8" custScaleX="131807" custScaleY="109853" custRadScaleRad="116516" custRadScaleInc="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A6D07-7762-477C-9512-56FC10DDE222}" type="pres">
      <dgm:prSet presAssocID="{88944E6A-88F1-4E52-9EE9-CB6192B4599E}" presName="Name9" presStyleLbl="parChTrans1D2" presStyleIdx="4" presStyleCnt="8"/>
      <dgm:spPr/>
      <dgm:t>
        <a:bodyPr/>
        <a:lstStyle/>
        <a:p>
          <a:endParaRPr lang="ru-RU"/>
        </a:p>
      </dgm:t>
    </dgm:pt>
    <dgm:pt modelId="{7FB33908-446D-451B-ADAD-7D5D86707A2F}" type="pres">
      <dgm:prSet presAssocID="{88944E6A-88F1-4E52-9EE9-CB6192B4599E}" presName="connTx" presStyleLbl="parChTrans1D2" presStyleIdx="4" presStyleCnt="8"/>
      <dgm:spPr/>
      <dgm:t>
        <a:bodyPr/>
        <a:lstStyle/>
        <a:p>
          <a:endParaRPr lang="ru-RU"/>
        </a:p>
      </dgm:t>
    </dgm:pt>
    <dgm:pt modelId="{EE792D28-36DC-454B-9834-7A2335038D1F}" type="pres">
      <dgm:prSet presAssocID="{0AC717D9-D19A-40D0-86A9-522FE7C8005B}" presName="node" presStyleLbl="node1" presStyleIdx="4" presStyleCnt="8" custScaleX="131807" custScaleY="109853" custRadScaleRad="100908" custRadScaleInc="-4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4E561-96BF-4FC9-98DF-5CF9CA929CDA}" type="pres">
      <dgm:prSet presAssocID="{364569C5-5278-47B8-A66D-B19E6EB98071}" presName="Name9" presStyleLbl="parChTrans1D2" presStyleIdx="5" presStyleCnt="8"/>
      <dgm:spPr/>
      <dgm:t>
        <a:bodyPr/>
        <a:lstStyle/>
        <a:p>
          <a:endParaRPr lang="ru-RU"/>
        </a:p>
      </dgm:t>
    </dgm:pt>
    <dgm:pt modelId="{F860FC8C-E7B9-4A85-8229-5256BA3165A3}" type="pres">
      <dgm:prSet presAssocID="{364569C5-5278-47B8-A66D-B19E6EB98071}" presName="connTx" presStyleLbl="parChTrans1D2" presStyleIdx="5" presStyleCnt="8"/>
      <dgm:spPr/>
      <dgm:t>
        <a:bodyPr/>
        <a:lstStyle/>
        <a:p>
          <a:endParaRPr lang="ru-RU"/>
        </a:p>
      </dgm:t>
    </dgm:pt>
    <dgm:pt modelId="{B632A6D2-DDD5-4BD8-89B8-629AFB51CBFA}" type="pres">
      <dgm:prSet presAssocID="{A5963F3C-5DBB-4C49-98E2-9722F3228996}" presName="node" presStyleLbl="node1" presStyleIdx="5" presStyleCnt="8" custScaleX="131807" custScaleY="109853" custRadScaleRad="109770" custRadScaleInc="-5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A8B0DC-3EBB-413A-88A2-45FCAA097E45}" type="pres">
      <dgm:prSet presAssocID="{B7308B82-561D-4A2B-8E4E-8FEB17B7D2D0}" presName="Name9" presStyleLbl="parChTrans1D2" presStyleIdx="6" presStyleCnt="8"/>
      <dgm:spPr/>
      <dgm:t>
        <a:bodyPr/>
        <a:lstStyle/>
        <a:p>
          <a:endParaRPr lang="ru-RU"/>
        </a:p>
      </dgm:t>
    </dgm:pt>
    <dgm:pt modelId="{99208E9C-265B-42A0-B604-884E6F1AF289}" type="pres">
      <dgm:prSet presAssocID="{B7308B82-561D-4A2B-8E4E-8FEB17B7D2D0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30CE68E-B80E-4890-A1CF-9D3536FF9CD9}" type="pres">
      <dgm:prSet presAssocID="{AAAC6015-63EC-4F14-A3D9-842BE1459EE1}" presName="node" presStyleLbl="node1" presStyleIdx="6" presStyleCnt="8" custScaleX="131807" custScaleY="109853" custRadScaleRad="99240" custRadScaleInc="-38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7CEB8-9946-4717-B7D8-4F1F45E1EBC4}" type="pres">
      <dgm:prSet presAssocID="{601F11F3-28A1-410A-9E23-008935282D5F}" presName="Name9" presStyleLbl="parChTrans1D2" presStyleIdx="7" presStyleCnt="8"/>
      <dgm:spPr/>
      <dgm:t>
        <a:bodyPr/>
        <a:lstStyle/>
        <a:p>
          <a:endParaRPr lang="ru-RU"/>
        </a:p>
      </dgm:t>
    </dgm:pt>
    <dgm:pt modelId="{E1EFE2C2-1CED-45CE-88C3-ABAC843A5624}" type="pres">
      <dgm:prSet presAssocID="{601F11F3-28A1-410A-9E23-008935282D5F}" presName="connTx" presStyleLbl="parChTrans1D2" presStyleIdx="7" presStyleCnt="8"/>
      <dgm:spPr/>
      <dgm:t>
        <a:bodyPr/>
        <a:lstStyle/>
        <a:p>
          <a:endParaRPr lang="ru-RU"/>
        </a:p>
      </dgm:t>
    </dgm:pt>
    <dgm:pt modelId="{95B746F3-D224-4699-92DC-666FE1B59073}" type="pres">
      <dgm:prSet presAssocID="{6E9DBE78-A3FA-4F42-874D-E3935458AB47}" presName="node" presStyleLbl="node1" presStyleIdx="7" presStyleCnt="8" custScaleX="131807" custScaleY="109853" custRadScaleRad="88601" custRadScaleInc="-26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E78101-D3BA-4F6F-9703-920CBB1A8610}" srcId="{3EE15EF2-E240-4650-A4A0-A873B6CAC3DB}" destId="{0AC717D9-D19A-40D0-86A9-522FE7C8005B}" srcOrd="4" destOrd="0" parTransId="{88944E6A-88F1-4E52-9EE9-CB6192B4599E}" sibTransId="{60C86ECA-CDDE-4E7F-9BDB-57E3F1210DC3}"/>
    <dgm:cxn modelId="{32CD4968-FD3E-4383-915B-5C6290402516}" srcId="{081A0FE0-4FC9-412B-8B9C-DEE51741B8A1}" destId="{3EE15EF2-E240-4650-A4A0-A873B6CAC3DB}" srcOrd="0" destOrd="0" parTransId="{D136F12F-5591-47DE-82F8-FFA2543A82AF}" sibTransId="{16FAA96F-E235-496A-9646-E27347EAAE7F}"/>
    <dgm:cxn modelId="{4AA158E0-77EA-407A-9B57-E4D9131D879E}" type="presOf" srcId="{88944E6A-88F1-4E52-9EE9-CB6192B4599E}" destId="{15BA6D07-7762-477C-9512-56FC10DDE222}" srcOrd="0" destOrd="0" presId="urn:microsoft.com/office/officeart/2005/8/layout/radial1"/>
    <dgm:cxn modelId="{CF1E553F-88ED-4D94-A6C2-F77684AF8B09}" type="presOf" srcId="{49D40FA0-818F-4FFD-B7F5-DC62F7A144E0}" destId="{F941FBEE-6259-418A-9989-2C0A2241BE0D}" srcOrd="0" destOrd="0" presId="urn:microsoft.com/office/officeart/2005/8/layout/radial1"/>
    <dgm:cxn modelId="{990B6F07-A252-4086-8EF8-2EFB0FDF1651}" type="presOf" srcId="{601F11F3-28A1-410A-9E23-008935282D5F}" destId="{FFC7CEB8-9946-4717-B7D8-4F1F45E1EBC4}" srcOrd="0" destOrd="0" presId="urn:microsoft.com/office/officeart/2005/8/layout/radial1"/>
    <dgm:cxn modelId="{2C5773F8-E413-4251-A3BD-A512B5D056BC}" srcId="{3EE15EF2-E240-4650-A4A0-A873B6CAC3DB}" destId="{EDC0C187-36A6-49BE-93E0-127CB5D5D885}" srcOrd="2" destOrd="0" parTransId="{E08762DA-F392-426B-965C-C7F272DF83FB}" sibTransId="{34920377-DCE4-49EC-8F81-3B9C6FE49619}"/>
    <dgm:cxn modelId="{FB2E4D10-23D6-498D-9571-9CBC478F844A}" type="presOf" srcId="{3EE15EF2-E240-4650-A4A0-A873B6CAC3DB}" destId="{9853DEF5-0D1D-49D2-B7A9-03D8053FADB8}" srcOrd="0" destOrd="0" presId="urn:microsoft.com/office/officeart/2005/8/layout/radial1"/>
    <dgm:cxn modelId="{261859DB-17C7-4881-9D73-50BBDF59001D}" type="presOf" srcId="{DED2EDB1-A114-4BB1-BFAE-A66A0B4EBC54}" destId="{826638BF-AC2D-4FA0-851C-453410742270}" srcOrd="0" destOrd="0" presId="urn:microsoft.com/office/officeart/2005/8/layout/radial1"/>
    <dgm:cxn modelId="{3FFCECC5-2A5D-4632-AC29-BE3EF093F1A0}" type="presOf" srcId="{0AC717D9-D19A-40D0-86A9-522FE7C8005B}" destId="{EE792D28-36DC-454B-9834-7A2335038D1F}" srcOrd="0" destOrd="0" presId="urn:microsoft.com/office/officeart/2005/8/layout/radial1"/>
    <dgm:cxn modelId="{5E8E7AC7-4FF2-4146-96E3-E55415712B90}" srcId="{3EE15EF2-E240-4650-A4A0-A873B6CAC3DB}" destId="{AC379729-DFD9-4012-A6E8-FD46023A7F3D}" srcOrd="3" destOrd="0" parTransId="{ACC2BC10-40A5-4317-A7CF-BCA2B8A866E1}" sibTransId="{B2BDA953-369B-4FDC-A8A8-77F9162FEEF5}"/>
    <dgm:cxn modelId="{F9D9FEBE-5890-4108-A2E3-5D529FA8A946}" type="presOf" srcId="{EDC0C187-36A6-49BE-93E0-127CB5D5D885}" destId="{FFDB8604-BA9D-4B6F-9335-FF64162B34F4}" srcOrd="0" destOrd="0" presId="urn:microsoft.com/office/officeart/2005/8/layout/radial1"/>
    <dgm:cxn modelId="{BF716472-0EB0-4F97-A13A-FFFAD9013D1E}" type="presOf" srcId="{364569C5-5278-47B8-A66D-B19E6EB98071}" destId="{2C24E561-96BF-4FC9-98DF-5CF9CA929CDA}" srcOrd="0" destOrd="0" presId="urn:microsoft.com/office/officeart/2005/8/layout/radial1"/>
    <dgm:cxn modelId="{CC49F162-2875-45B1-BD8A-4B99A344719A}" type="presOf" srcId="{49D40FA0-818F-4FFD-B7F5-DC62F7A144E0}" destId="{FBA057DE-AC4A-400C-8431-72C395B67A0E}" srcOrd="1" destOrd="0" presId="urn:microsoft.com/office/officeart/2005/8/layout/radial1"/>
    <dgm:cxn modelId="{D3117336-7CF5-483A-8292-270702C39BDA}" type="presOf" srcId="{2FF630F5-1E44-43D6-9F88-E916B6E906B6}" destId="{ED9E522B-790D-4C2D-8318-9E22B8129455}" srcOrd="0" destOrd="0" presId="urn:microsoft.com/office/officeart/2005/8/layout/radial1"/>
    <dgm:cxn modelId="{5A3684F1-8448-418A-98BB-53C9D5B668E6}" type="presOf" srcId="{ACC2BC10-40A5-4317-A7CF-BCA2B8A866E1}" destId="{E4CB0C2D-A866-4D2A-A175-5949B8D41886}" srcOrd="0" destOrd="0" presId="urn:microsoft.com/office/officeart/2005/8/layout/radial1"/>
    <dgm:cxn modelId="{925B5D4B-CADA-4B51-BBFD-C54F448645CD}" type="presOf" srcId="{AAAC6015-63EC-4F14-A3D9-842BE1459EE1}" destId="{E30CE68E-B80E-4890-A1CF-9D3536FF9CD9}" srcOrd="0" destOrd="0" presId="urn:microsoft.com/office/officeart/2005/8/layout/radial1"/>
    <dgm:cxn modelId="{7B03E5CD-0209-4521-AF69-CB743595E05D}" type="presOf" srcId="{E08762DA-F392-426B-965C-C7F272DF83FB}" destId="{4124C1E5-D68D-4029-B6D2-7BB888CEE238}" srcOrd="0" destOrd="0" presId="urn:microsoft.com/office/officeart/2005/8/layout/radial1"/>
    <dgm:cxn modelId="{738231BF-4553-4D3F-9809-563E80563845}" type="presOf" srcId="{E08762DA-F392-426B-965C-C7F272DF83FB}" destId="{BDBD684B-B768-46C8-BB6D-97209EDBB1A0}" srcOrd="1" destOrd="0" presId="urn:microsoft.com/office/officeart/2005/8/layout/radial1"/>
    <dgm:cxn modelId="{E35FC02A-0B19-4178-AB4B-8C333564AE7A}" type="presOf" srcId="{081A0FE0-4FC9-412B-8B9C-DEE51741B8A1}" destId="{7BC2BA98-E769-4385-9F55-4D390F8ABEDB}" srcOrd="0" destOrd="0" presId="urn:microsoft.com/office/officeart/2005/8/layout/radial1"/>
    <dgm:cxn modelId="{62A4DB12-A9BF-48AE-8702-8318396C9B8C}" type="presOf" srcId="{601F11F3-28A1-410A-9E23-008935282D5F}" destId="{E1EFE2C2-1CED-45CE-88C3-ABAC843A5624}" srcOrd="1" destOrd="0" presId="urn:microsoft.com/office/officeart/2005/8/layout/radial1"/>
    <dgm:cxn modelId="{C5BED03F-0B42-497F-863B-F61AE92618E3}" type="presOf" srcId="{364569C5-5278-47B8-A66D-B19E6EB98071}" destId="{F860FC8C-E7B9-4A85-8229-5256BA3165A3}" srcOrd="1" destOrd="0" presId="urn:microsoft.com/office/officeart/2005/8/layout/radial1"/>
    <dgm:cxn modelId="{6952C85D-C4B5-4546-B9E0-E149F0F2FEC3}" srcId="{3EE15EF2-E240-4650-A4A0-A873B6CAC3DB}" destId="{C27EA6E7-681F-4180-826A-EC2623B82EB9}" srcOrd="0" destOrd="0" parTransId="{DED2EDB1-A114-4BB1-BFAE-A66A0B4EBC54}" sibTransId="{51FE6CD5-422A-407B-A66F-FC8C9AAFB6B8}"/>
    <dgm:cxn modelId="{FBCE2A34-D10B-498E-A042-A44E1958AE04}" type="presOf" srcId="{ACC2BC10-40A5-4317-A7CF-BCA2B8A866E1}" destId="{1C15D215-1C7B-4D7C-AFE5-EE3907CDD8CF}" srcOrd="1" destOrd="0" presId="urn:microsoft.com/office/officeart/2005/8/layout/radial1"/>
    <dgm:cxn modelId="{17BDD306-6146-40E6-8E62-9097442C860D}" srcId="{3EE15EF2-E240-4650-A4A0-A873B6CAC3DB}" destId="{AAAC6015-63EC-4F14-A3D9-842BE1459EE1}" srcOrd="6" destOrd="0" parTransId="{B7308B82-561D-4A2B-8E4E-8FEB17B7D2D0}" sibTransId="{22F66609-47A3-4278-8D06-B4FDF9A3C3D9}"/>
    <dgm:cxn modelId="{9BE24B3E-D25C-48B5-A609-B0FEA75B3A4C}" type="presOf" srcId="{B7308B82-561D-4A2B-8E4E-8FEB17B7D2D0}" destId="{73A8B0DC-3EBB-413A-88A2-45FCAA097E45}" srcOrd="0" destOrd="0" presId="urn:microsoft.com/office/officeart/2005/8/layout/radial1"/>
    <dgm:cxn modelId="{5576841D-BCCD-4667-8ECA-2137FA952D3F}" type="presOf" srcId="{88944E6A-88F1-4E52-9EE9-CB6192B4599E}" destId="{7FB33908-446D-451B-ADAD-7D5D86707A2F}" srcOrd="1" destOrd="0" presId="urn:microsoft.com/office/officeart/2005/8/layout/radial1"/>
    <dgm:cxn modelId="{2DBA8A0A-BD4D-40F0-AB10-932058D0F6F5}" type="presOf" srcId="{C27EA6E7-681F-4180-826A-EC2623B82EB9}" destId="{A9008002-1922-41FD-9052-38598B4E03B3}" srcOrd="0" destOrd="0" presId="urn:microsoft.com/office/officeart/2005/8/layout/radial1"/>
    <dgm:cxn modelId="{B938B921-36BF-41E3-971D-B7CAADC87BFC}" type="presOf" srcId="{A5963F3C-5DBB-4C49-98E2-9722F3228996}" destId="{B632A6D2-DDD5-4BD8-89B8-629AFB51CBFA}" srcOrd="0" destOrd="0" presId="urn:microsoft.com/office/officeart/2005/8/layout/radial1"/>
    <dgm:cxn modelId="{67A35055-F538-46AA-8ADB-F5E84FE10C42}" srcId="{3EE15EF2-E240-4650-A4A0-A873B6CAC3DB}" destId="{6E9DBE78-A3FA-4F42-874D-E3935458AB47}" srcOrd="7" destOrd="0" parTransId="{601F11F3-28A1-410A-9E23-008935282D5F}" sibTransId="{5C5654DF-A467-4FF2-B097-2B890ECCB896}"/>
    <dgm:cxn modelId="{02BB09A1-B7DF-4941-A2B3-8799470862BC}" type="presOf" srcId="{DED2EDB1-A114-4BB1-BFAE-A66A0B4EBC54}" destId="{960BE9C2-1797-4AE5-A3BC-51C13A925E02}" srcOrd="1" destOrd="0" presId="urn:microsoft.com/office/officeart/2005/8/layout/radial1"/>
    <dgm:cxn modelId="{92B93DBF-54F2-4EA8-AFDB-E0C31ACE6F12}" srcId="{3EE15EF2-E240-4650-A4A0-A873B6CAC3DB}" destId="{2FF630F5-1E44-43D6-9F88-E916B6E906B6}" srcOrd="1" destOrd="0" parTransId="{49D40FA0-818F-4FFD-B7F5-DC62F7A144E0}" sibTransId="{ECB31854-060C-424C-8B9D-02EE4DC7423E}"/>
    <dgm:cxn modelId="{F1A2684F-FFA4-4ED2-86A4-9B01CF3A21C3}" type="presOf" srcId="{B7308B82-561D-4A2B-8E4E-8FEB17B7D2D0}" destId="{99208E9C-265B-42A0-B604-884E6F1AF289}" srcOrd="1" destOrd="0" presId="urn:microsoft.com/office/officeart/2005/8/layout/radial1"/>
    <dgm:cxn modelId="{A81B8C69-1A96-4599-9272-062BE7A38C94}" type="presOf" srcId="{6E9DBE78-A3FA-4F42-874D-E3935458AB47}" destId="{95B746F3-D224-4699-92DC-666FE1B59073}" srcOrd="0" destOrd="0" presId="urn:microsoft.com/office/officeart/2005/8/layout/radial1"/>
    <dgm:cxn modelId="{C0AD8E78-98B5-45B8-96CA-67053218BFFF}" type="presOf" srcId="{AC379729-DFD9-4012-A6E8-FD46023A7F3D}" destId="{09AA75E7-45B6-4BB0-9B74-433822846AF2}" srcOrd="0" destOrd="0" presId="urn:microsoft.com/office/officeart/2005/8/layout/radial1"/>
    <dgm:cxn modelId="{5F3ECFB8-DBBC-4E05-98FD-7DA377B6C1DA}" srcId="{3EE15EF2-E240-4650-A4A0-A873B6CAC3DB}" destId="{A5963F3C-5DBB-4C49-98E2-9722F3228996}" srcOrd="5" destOrd="0" parTransId="{364569C5-5278-47B8-A66D-B19E6EB98071}" sibTransId="{ECF15116-A94B-47E4-BF54-07D044FD6A82}"/>
    <dgm:cxn modelId="{BEC691CD-FC39-4350-AB2E-FDE97B536D79}" type="presParOf" srcId="{7BC2BA98-E769-4385-9F55-4D390F8ABEDB}" destId="{9853DEF5-0D1D-49D2-B7A9-03D8053FADB8}" srcOrd="0" destOrd="0" presId="urn:microsoft.com/office/officeart/2005/8/layout/radial1"/>
    <dgm:cxn modelId="{8559A8F8-8697-4B41-BCC8-D0611060987B}" type="presParOf" srcId="{7BC2BA98-E769-4385-9F55-4D390F8ABEDB}" destId="{826638BF-AC2D-4FA0-851C-453410742270}" srcOrd="1" destOrd="0" presId="urn:microsoft.com/office/officeart/2005/8/layout/radial1"/>
    <dgm:cxn modelId="{97BD9663-C771-46AB-8B8E-7BCDAB2098E8}" type="presParOf" srcId="{826638BF-AC2D-4FA0-851C-453410742270}" destId="{960BE9C2-1797-4AE5-A3BC-51C13A925E02}" srcOrd="0" destOrd="0" presId="urn:microsoft.com/office/officeart/2005/8/layout/radial1"/>
    <dgm:cxn modelId="{188846CE-FF28-4A71-A0F3-8D6957DD58EF}" type="presParOf" srcId="{7BC2BA98-E769-4385-9F55-4D390F8ABEDB}" destId="{A9008002-1922-41FD-9052-38598B4E03B3}" srcOrd="2" destOrd="0" presId="urn:microsoft.com/office/officeart/2005/8/layout/radial1"/>
    <dgm:cxn modelId="{ED740E6D-D3B6-4812-8181-340112EF8FDF}" type="presParOf" srcId="{7BC2BA98-E769-4385-9F55-4D390F8ABEDB}" destId="{F941FBEE-6259-418A-9989-2C0A2241BE0D}" srcOrd="3" destOrd="0" presId="urn:microsoft.com/office/officeart/2005/8/layout/radial1"/>
    <dgm:cxn modelId="{5E7D11D9-5969-45E1-AE82-23B75DF9F0CF}" type="presParOf" srcId="{F941FBEE-6259-418A-9989-2C0A2241BE0D}" destId="{FBA057DE-AC4A-400C-8431-72C395B67A0E}" srcOrd="0" destOrd="0" presId="urn:microsoft.com/office/officeart/2005/8/layout/radial1"/>
    <dgm:cxn modelId="{B8E0E27E-2BD3-4F79-A668-105B593C3A2E}" type="presParOf" srcId="{7BC2BA98-E769-4385-9F55-4D390F8ABEDB}" destId="{ED9E522B-790D-4C2D-8318-9E22B8129455}" srcOrd="4" destOrd="0" presId="urn:microsoft.com/office/officeart/2005/8/layout/radial1"/>
    <dgm:cxn modelId="{E4F49AD4-E121-47E2-981E-B9F684E04DEE}" type="presParOf" srcId="{7BC2BA98-E769-4385-9F55-4D390F8ABEDB}" destId="{4124C1E5-D68D-4029-B6D2-7BB888CEE238}" srcOrd="5" destOrd="0" presId="urn:microsoft.com/office/officeart/2005/8/layout/radial1"/>
    <dgm:cxn modelId="{2796417E-0E78-447C-9A6E-8DBB345CDA17}" type="presParOf" srcId="{4124C1E5-D68D-4029-B6D2-7BB888CEE238}" destId="{BDBD684B-B768-46C8-BB6D-97209EDBB1A0}" srcOrd="0" destOrd="0" presId="urn:microsoft.com/office/officeart/2005/8/layout/radial1"/>
    <dgm:cxn modelId="{DBDA05A9-B482-4070-B813-60D3C253EF7A}" type="presParOf" srcId="{7BC2BA98-E769-4385-9F55-4D390F8ABEDB}" destId="{FFDB8604-BA9D-4B6F-9335-FF64162B34F4}" srcOrd="6" destOrd="0" presId="urn:microsoft.com/office/officeart/2005/8/layout/radial1"/>
    <dgm:cxn modelId="{351F24E8-3DFA-49E7-9816-07DC4459438E}" type="presParOf" srcId="{7BC2BA98-E769-4385-9F55-4D390F8ABEDB}" destId="{E4CB0C2D-A866-4D2A-A175-5949B8D41886}" srcOrd="7" destOrd="0" presId="urn:microsoft.com/office/officeart/2005/8/layout/radial1"/>
    <dgm:cxn modelId="{5EEDDA40-4EA5-40CF-8F7A-2048285CFB3D}" type="presParOf" srcId="{E4CB0C2D-A866-4D2A-A175-5949B8D41886}" destId="{1C15D215-1C7B-4D7C-AFE5-EE3907CDD8CF}" srcOrd="0" destOrd="0" presId="urn:microsoft.com/office/officeart/2005/8/layout/radial1"/>
    <dgm:cxn modelId="{9CFF7D37-B6EE-495D-A7C4-59572E67D549}" type="presParOf" srcId="{7BC2BA98-E769-4385-9F55-4D390F8ABEDB}" destId="{09AA75E7-45B6-4BB0-9B74-433822846AF2}" srcOrd="8" destOrd="0" presId="urn:microsoft.com/office/officeart/2005/8/layout/radial1"/>
    <dgm:cxn modelId="{08A47200-7A51-42AC-8A8E-79C6F38B9929}" type="presParOf" srcId="{7BC2BA98-E769-4385-9F55-4D390F8ABEDB}" destId="{15BA6D07-7762-477C-9512-56FC10DDE222}" srcOrd="9" destOrd="0" presId="urn:microsoft.com/office/officeart/2005/8/layout/radial1"/>
    <dgm:cxn modelId="{B2FAB89E-6271-4658-88CA-86F4D338B3C1}" type="presParOf" srcId="{15BA6D07-7762-477C-9512-56FC10DDE222}" destId="{7FB33908-446D-451B-ADAD-7D5D86707A2F}" srcOrd="0" destOrd="0" presId="urn:microsoft.com/office/officeart/2005/8/layout/radial1"/>
    <dgm:cxn modelId="{28F27804-6125-4FC7-9520-3F936654B3C1}" type="presParOf" srcId="{7BC2BA98-E769-4385-9F55-4D390F8ABEDB}" destId="{EE792D28-36DC-454B-9834-7A2335038D1F}" srcOrd="10" destOrd="0" presId="urn:microsoft.com/office/officeart/2005/8/layout/radial1"/>
    <dgm:cxn modelId="{9B38F171-CA31-48BF-AEA7-12FEA689279B}" type="presParOf" srcId="{7BC2BA98-E769-4385-9F55-4D390F8ABEDB}" destId="{2C24E561-96BF-4FC9-98DF-5CF9CA929CDA}" srcOrd="11" destOrd="0" presId="urn:microsoft.com/office/officeart/2005/8/layout/radial1"/>
    <dgm:cxn modelId="{C85EC86E-6AE8-4D99-8299-790109B1215B}" type="presParOf" srcId="{2C24E561-96BF-4FC9-98DF-5CF9CA929CDA}" destId="{F860FC8C-E7B9-4A85-8229-5256BA3165A3}" srcOrd="0" destOrd="0" presId="urn:microsoft.com/office/officeart/2005/8/layout/radial1"/>
    <dgm:cxn modelId="{3AAB5193-318F-4741-B957-5EDA56320ABE}" type="presParOf" srcId="{7BC2BA98-E769-4385-9F55-4D390F8ABEDB}" destId="{B632A6D2-DDD5-4BD8-89B8-629AFB51CBFA}" srcOrd="12" destOrd="0" presId="urn:microsoft.com/office/officeart/2005/8/layout/radial1"/>
    <dgm:cxn modelId="{71D6C806-CA13-49D5-BFF9-7E5668FC7D09}" type="presParOf" srcId="{7BC2BA98-E769-4385-9F55-4D390F8ABEDB}" destId="{73A8B0DC-3EBB-413A-88A2-45FCAA097E45}" srcOrd="13" destOrd="0" presId="urn:microsoft.com/office/officeart/2005/8/layout/radial1"/>
    <dgm:cxn modelId="{ABDFF7CC-7B9A-4166-852B-FF7F0EFDB3D0}" type="presParOf" srcId="{73A8B0DC-3EBB-413A-88A2-45FCAA097E45}" destId="{99208E9C-265B-42A0-B604-884E6F1AF289}" srcOrd="0" destOrd="0" presId="urn:microsoft.com/office/officeart/2005/8/layout/radial1"/>
    <dgm:cxn modelId="{BDFCAAE3-3030-4992-9EEE-20794EDCA006}" type="presParOf" srcId="{7BC2BA98-E769-4385-9F55-4D390F8ABEDB}" destId="{E30CE68E-B80E-4890-A1CF-9D3536FF9CD9}" srcOrd="14" destOrd="0" presId="urn:microsoft.com/office/officeart/2005/8/layout/radial1"/>
    <dgm:cxn modelId="{353F25F4-278B-4839-9705-A6D41626C4F1}" type="presParOf" srcId="{7BC2BA98-E769-4385-9F55-4D390F8ABEDB}" destId="{FFC7CEB8-9946-4717-B7D8-4F1F45E1EBC4}" srcOrd="15" destOrd="0" presId="urn:microsoft.com/office/officeart/2005/8/layout/radial1"/>
    <dgm:cxn modelId="{674F15F0-E124-4CC0-9123-202D7A239A4B}" type="presParOf" srcId="{FFC7CEB8-9946-4717-B7D8-4F1F45E1EBC4}" destId="{E1EFE2C2-1CED-45CE-88C3-ABAC843A5624}" srcOrd="0" destOrd="0" presId="urn:microsoft.com/office/officeart/2005/8/layout/radial1"/>
    <dgm:cxn modelId="{99ECD3C7-6BB1-4CBD-A4C0-30015A161419}" type="presParOf" srcId="{7BC2BA98-E769-4385-9F55-4D390F8ABEDB}" destId="{95B746F3-D224-4699-92DC-666FE1B59073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53DEF5-0D1D-49D2-B7A9-03D8053FADB8}">
      <dsp:nvSpPr>
        <dsp:cNvPr id="0" name=""/>
        <dsp:cNvSpPr/>
      </dsp:nvSpPr>
      <dsp:spPr>
        <a:xfrm>
          <a:off x="3132654" y="2519193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Зоны риска</a:t>
          </a:r>
        </a:p>
      </dsp:txBody>
      <dsp:txXfrm>
        <a:off x="3132654" y="2519193"/>
        <a:ext cx="1729259" cy="1441231"/>
      </dsp:txXfrm>
    </dsp:sp>
    <dsp:sp modelId="{826638BF-AC2D-4FA0-851C-453410742270}">
      <dsp:nvSpPr>
        <dsp:cNvPr id="0" name=""/>
        <dsp:cNvSpPr/>
      </dsp:nvSpPr>
      <dsp:spPr>
        <a:xfrm rot="16200021">
          <a:off x="3647714" y="2154691"/>
          <a:ext cx="699151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699151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21">
        <a:off x="3979811" y="2152139"/>
        <a:ext cx="34957" cy="34957"/>
      </dsp:txXfrm>
    </dsp:sp>
    <dsp:sp modelId="{A9008002-1922-41FD-9052-38598B4E03B3}">
      <dsp:nvSpPr>
        <dsp:cNvPr id="0" name=""/>
        <dsp:cNvSpPr/>
      </dsp:nvSpPr>
      <dsp:spPr>
        <a:xfrm>
          <a:off x="3132667" y="378811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улица</a:t>
          </a:r>
        </a:p>
      </dsp:txBody>
      <dsp:txXfrm>
        <a:off x="3132667" y="378811"/>
        <a:ext cx="1729259" cy="1441231"/>
      </dsp:txXfrm>
    </dsp:sp>
    <dsp:sp modelId="{F941FBEE-6259-418A-9989-2C0A2241BE0D}">
      <dsp:nvSpPr>
        <dsp:cNvPr id="0" name=""/>
        <dsp:cNvSpPr/>
      </dsp:nvSpPr>
      <dsp:spPr>
        <a:xfrm rot="18900031">
          <a:off x="4453804" y="2437022"/>
          <a:ext cx="662708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662708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900031">
        <a:off x="4768590" y="2435381"/>
        <a:ext cx="33135" cy="33135"/>
      </dsp:txXfrm>
    </dsp:sp>
    <dsp:sp modelId="{ED9E522B-790D-4C2D-8318-9E22B8129455}">
      <dsp:nvSpPr>
        <dsp:cNvPr id="0" name=""/>
        <dsp:cNvSpPr/>
      </dsp:nvSpPr>
      <dsp:spPr>
        <a:xfrm>
          <a:off x="4708403" y="943473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рынок</a:t>
          </a:r>
        </a:p>
      </dsp:txBody>
      <dsp:txXfrm>
        <a:off x="4708403" y="943473"/>
        <a:ext cx="1729259" cy="1441231"/>
      </dsp:txXfrm>
    </dsp:sp>
    <dsp:sp modelId="{4124C1E5-D68D-4029-B6D2-7BB888CEE238}">
      <dsp:nvSpPr>
        <dsp:cNvPr id="0" name=""/>
        <dsp:cNvSpPr/>
      </dsp:nvSpPr>
      <dsp:spPr>
        <a:xfrm rot="24">
          <a:off x="4861913" y="3224890"/>
          <a:ext cx="499176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499176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4">
        <a:off x="5099022" y="3227337"/>
        <a:ext cx="24958" cy="24958"/>
      </dsp:txXfrm>
    </dsp:sp>
    <dsp:sp modelId="{FFDB8604-BA9D-4B6F-9335-FF64162B34F4}">
      <dsp:nvSpPr>
        <dsp:cNvPr id="0" name=""/>
        <dsp:cNvSpPr/>
      </dsp:nvSpPr>
      <dsp:spPr>
        <a:xfrm>
          <a:off x="5361090" y="2519209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магазин</a:t>
          </a:r>
        </a:p>
      </dsp:txBody>
      <dsp:txXfrm>
        <a:off x="5361090" y="2519209"/>
        <a:ext cx="1729259" cy="1441231"/>
      </dsp:txXfrm>
    </dsp:sp>
    <dsp:sp modelId="{E4CB0C2D-A866-4D2A-A175-5949B8D41886}">
      <dsp:nvSpPr>
        <dsp:cNvPr id="0" name=""/>
        <dsp:cNvSpPr/>
      </dsp:nvSpPr>
      <dsp:spPr>
        <a:xfrm rot="2400497">
          <a:off x="4518750" y="3977285"/>
          <a:ext cx="749897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749897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400497">
        <a:off x="4874952" y="3973464"/>
        <a:ext cx="37494" cy="37494"/>
      </dsp:txXfrm>
    </dsp:sp>
    <dsp:sp modelId="{09AA75E7-45B6-4BB0-9B74-433822846AF2}">
      <dsp:nvSpPr>
        <dsp:cNvPr id="0" name=""/>
        <dsp:cNvSpPr/>
      </dsp:nvSpPr>
      <dsp:spPr>
        <a:xfrm>
          <a:off x="4925484" y="4023999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вокзал</a:t>
          </a:r>
        </a:p>
      </dsp:txBody>
      <dsp:txXfrm>
        <a:off x="4925484" y="4023999"/>
        <a:ext cx="1729259" cy="1441231"/>
      </dsp:txXfrm>
    </dsp:sp>
    <dsp:sp modelId="{15BA6D07-7762-477C-9512-56FC10DDE222}">
      <dsp:nvSpPr>
        <dsp:cNvPr id="0" name=""/>
        <dsp:cNvSpPr/>
      </dsp:nvSpPr>
      <dsp:spPr>
        <a:xfrm rot="5399980">
          <a:off x="3769843" y="4172944"/>
          <a:ext cx="454892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454892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399980">
        <a:off x="3985917" y="4176498"/>
        <a:ext cx="22744" cy="22744"/>
      </dsp:txXfrm>
    </dsp:sp>
    <dsp:sp modelId="{EE792D28-36DC-454B-9834-7A2335038D1F}">
      <dsp:nvSpPr>
        <dsp:cNvPr id="0" name=""/>
        <dsp:cNvSpPr/>
      </dsp:nvSpPr>
      <dsp:spPr>
        <a:xfrm>
          <a:off x="3132665" y="4415317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транспорт</a:t>
          </a:r>
        </a:p>
      </dsp:txBody>
      <dsp:txXfrm>
        <a:off x="3132665" y="4415317"/>
        <a:ext cx="1729259" cy="1441231"/>
      </dsp:txXfrm>
    </dsp:sp>
    <dsp:sp modelId="{2C24E561-96BF-4FC9-98DF-5CF9CA929CDA}">
      <dsp:nvSpPr>
        <dsp:cNvPr id="0" name=""/>
        <dsp:cNvSpPr/>
      </dsp:nvSpPr>
      <dsp:spPr>
        <a:xfrm rot="8427491">
          <a:off x="2800792" y="3941285"/>
          <a:ext cx="657434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657434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8427491">
        <a:off x="3113073" y="3939776"/>
        <a:ext cx="32871" cy="32871"/>
      </dsp:txXfrm>
    </dsp:sp>
    <dsp:sp modelId="{B632A6D2-DDD5-4BD8-89B8-629AFB51CBFA}">
      <dsp:nvSpPr>
        <dsp:cNvPr id="0" name=""/>
        <dsp:cNvSpPr/>
      </dsp:nvSpPr>
      <dsp:spPr>
        <a:xfrm>
          <a:off x="1397105" y="3951998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«Непрошенные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гости»</a:t>
          </a:r>
        </a:p>
      </dsp:txBody>
      <dsp:txXfrm>
        <a:off x="1397105" y="3951998"/>
        <a:ext cx="1729259" cy="1441231"/>
      </dsp:txXfrm>
    </dsp:sp>
    <dsp:sp modelId="{73A8B0DC-3EBB-413A-88A2-45FCAA097E45}">
      <dsp:nvSpPr>
        <dsp:cNvPr id="0" name=""/>
        <dsp:cNvSpPr/>
      </dsp:nvSpPr>
      <dsp:spPr>
        <a:xfrm rot="10799978">
          <a:off x="2633506" y="3224889"/>
          <a:ext cx="499147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499147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799978">
        <a:off x="2870601" y="3227337"/>
        <a:ext cx="24957" cy="24957"/>
      </dsp:txXfrm>
    </dsp:sp>
    <dsp:sp modelId="{E30CE68E-B80E-4890-A1CF-9D3536FF9CD9}">
      <dsp:nvSpPr>
        <dsp:cNvPr id="0" name=""/>
        <dsp:cNvSpPr/>
      </dsp:nvSpPr>
      <dsp:spPr>
        <a:xfrm>
          <a:off x="904246" y="2519207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Мобильный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телефон</a:t>
          </a:r>
        </a:p>
      </dsp:txBody>
      <dsp:txXfrm>
        <a:off x="904246" y="2519207"/>
        <a:ext cx="1729259" cy="1441231"/>
      </dsp:txXfrm>
    </dsp:sp>
    <dsp:sp modelId="{FFC7CEB8-9946-4717-B7D8-4F1F45E1EBC4}">
      <dsp:nvSpPr>
        <dsp:cNvPr id="0" name=""/>
        <dsp:cNvSpPr/>
      </dsp:nvSpPr>
      <dsp:spPr>
        <a:xfrm rot="13500007">
          <a:off x="2878082" y="2437022"/>
          <a:ext cx="662688" cy="29853"/>
        </a:xfrm>
        <a:custGeom>
          <a:avLst/>
          <a:gdLst/>
          <a:ahLst/>
          <a:cxnLst/>
          <a:rect l="0" t="0" r="0" b="0"/>
          <a:pathLst>
            <a:path>
              <a:moveTo>
                <a:pt x="0" y="14926"/>
              </a:moveTo>
              <a:lnTo>
                <a:pt x="662688" y="14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3500007">
        <a:off x="3192859" y="2435381"/>
        <a:ext cx="33134" cy="33134"/>
      </dsp:txXfrm>
    </dsp:sp>
    <dsp:sp modelId="{95B746F3-D224-4699-92DC-666FE1B59073}">
      <dsp:nvSpPr>
        <dsp:cNvPr id="0" name=""/>
        <dsp:cNvSpPr/>
      </dsp:nvSpPr>
      <dsp:spPr>
        <a:xfrm>
          <a:off x="1556938" y="943472"/>
          <a:ext cx="1729259" cy="144123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Интернет</a:t>
          </a:r>
        </a:p>
      </dsp:txBody>
      <dsp:txXfrm>
        <a:off x="1556938" y="943472"/>
        <a:ext cx="1729259" cy="1441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B6479-BF2B-48FC-A190-7D202CFE94F1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5D03B-BA09-4E0B-8238-621FDB0993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17259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53CCB-D008-4111-BD7C-215A5F0ED984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7C7F8-19D4-48A5-AECF-A435A93D95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651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7C7F8-19D4-48A5-AECF-A435A93D950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7C7F8-19D4-48A5-AECF-A435A93D950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82434-515B-4CF5-9088-070EC8B23821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5FDB1-7622-489E-AE65-43325731F3D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0346A-5352-402A-B912-A138BCC5053A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4D1EC-2357-48C5-9E8A-479BCDAE6BD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39646-7303-47EF-9062-FDDD1AE80452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249D2-C791-4DFD-A9B8-885693A50CF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D434C-9D37-4006-A7B0-38CFEFDC6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67626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AE332-67E0-4687-B2F7-51F32C5B63C7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4CFAE-D8C3-42B1-A400-DD6C30D39DF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74658-B272-40B5-A288-56F6336454A9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7DB04-2558-46E7-9E56-60D1449B7E3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C99F7-DB65-4232-83D5-CBA09D8C80B8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8F898-4C64-4CB7-B9CB-E6190DA04E9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BBD8-E3B8-4B9D-B8A8-678E5CD74CD2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58FA-E3AC-4834-96F6-9D100E32281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5B7A7-87AD-4BA6-B16F-02FAE44B605A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F1C8-3692-4F11-99E7-71EC1899C00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1D332-C9D8-42FE-8638-2C1AB6B639B0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7264C-314A-4B2F-8E32-83F23512798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2352F-3689-4FB6-93DF-0EEE9DCABE5C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77E3D-2014-473D-91AA-7D0A600EA31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BFEDF-ED26-4778-91E2-CD867A04A6CF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9CB1C-2F11-4E3A-B66D-E447EA3D37A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BF56B0-259C-4936-9C5C-1D2B25335EE8}" type="datetimeFigureOut">
              <a:rPr lang="fr-FR"/>
              <a:pPr>
                <a:defRPr/>
              </a:pPr>
              <a:t>24/01/2020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28D786-822D-4367-8B6D-94577CCFFBC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21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1/24/2020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106B4A3-4212-4E39-93DE-E053E8F69C28}" type="datetimeFigureOut">
              <a:rPr lang="en-US" smtClean="0"/>
              <a:pPr/>
              <a:t>1/24/2020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dsf dsfz fze ey ytkuilhk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A24FF404-1EAA-4E72-B1C3-CB0ACB096C43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1/24/2020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6.xml"/><Relationship Id="rId4" Type="http://schemas.openxmlformats.org/officeDocument/2006/relationships/hyperlink" Target="http://ru.wikipedia.org/wiki/IP-%D0%B0%D0%B4%D1%80%D0%B5%D1%81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1%D0%BC%D0%B0%D0%BD" TargetMode="External"/><Relationship Id="rId2" Type="http://schemas.openxmlformats.org/officeDocument/2006/relationships/hyperlink" Target="http://ru.wikipedia.org/wiki/%D0%A5%D0%B8%D1%89%D0%B5%D0%BD%D0%B8%D0%B5" TargetMode="Externa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if.ru/society/people/1214034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2%D0%B0%D0%BD%D1%82%D1%8E%D1%80%D0%B8%D1%81%D1%82" TargetMode="External"/><Relationship Id="rId2" Type="http://schemas.openxmlformats.org/officeDocument/2006/relationships/hyperlink" Target="http://ru.wikipedia.org/wiki/%D0%9C%D0%B8%D1%81%D1%82%D0%B8%D1%86%D0%B8%D0%B7%D0%BC" TargetMode="Externa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ru.wikipedia.org/wiki/%D0%90%D1%84%D0%B5%D1%80%D0%B0_%D0%91%D0%B5%D1%80%D0%BD%D0%B0%D1%80%D0%B4%D0%B0_%D0%9C%D0%B5%D0%B9%D0%B4%D0%BE%D1%84%D1%84%D0%B0" TargetMode="External"/><Relationship Id="rId5" Type="http://schemas.openxmlformats.org/officeDocument/2006/relationships/hyperlink" Target="http://ru.wikipedia.org/wiki/NASDAQ" TargetMode="External"/><Relationship Id="rId4" Type="http://schemas.openxmlformats.org/officeDocument/2006/relationships/hyperlink" Target="http://ru.wikipedia.org/wiki/%D0%A4%D0%BE%D0%BD%D0%B4%D0%BE%D0%B2%D0%B0%D1%8F_%D0%B1%D0%B8%D1%80%D0%B6%D0%B0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gif"/><Relationship Id="rId3" Type="http://schemas.openxmlformats.org/officeDocument/2006/relationships/image" Target="../media/image89.jpeg"/><Relationship Id="rId7" Type="http://schemas.openxmlformats.org/officeDocument/2006/relationships/image" Target="../media/image96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101.jpeg"/><Relationship Id="rId2" Type="http://schemas.openxmlformats.org/officeDocument/2006/relationships/hyperlink" Target="http://ru.wikipedia.org/wiki/%D0%9C%D0%9C%D0%9C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875651" y="5480490"/>
            <a:ext cx="7268349" cy="108108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«Бесплатный сыр бывает только в мышеловке!»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519363" y="185958"/>
            <a:ext cx="66246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 dirty="0">
                <a:solidFill>
                  <a:srgbClr val="7030A0"/>
                </a:solidFill>
                <a:latin typeface="Arial" charset="0"/>
              </a:rPr>
              <a:t>      «Слепое доверие открывает глаза обманам».</a:t>
            </a:r>
          </a:p>
          <a:p>
            <a:pPr algn="r">
              <a:spcBef>
                <a:spcPct val="50000"/>
              </a:spcBef>
            </a:pPr>
            <a:r>
              <a:rPr lang="ru-RU" sz="2000" b="1" i="1" dirty="0">
                <a:solidFill>
                  <a:srgbClr val="7030A0"/>
                </a:solidFill>
              </a:rPr>
              <a:t>С. Сухоруков</a:t>
            </a:r>
            <a:r>
              <a:rPr lang="ru-RU" dirty="0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9915" y="1412776"/>
            <a:ext cx="5277332" cy="351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B385"/>
                </a:solidFill>
              </a:rPr>
              <a:t>СПОСОБЫ МОШЕННИЧЕСТВА С КАРТАМИ</a:t>
            </a:r>
            <a:br>
              <a:rPr lang="ru-RU" b="1" dirty="0">
                <a:solidFill>
                  <a:srgbClr val="FFB385"/>
                </a:solidFill>
              </a:rPr>
            </a:br>
            <a:endParaRPr lang="ru-RU" dirty="0">
              <a:solidFill>
                <a:srgbClr val="FFB385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1124744"/>
            <a:ext cx="8229600" cy="706437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990033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9388" y="1127125"/>
            <a:ext cx="8856662" cy="57610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Использование потерянных либо украденных карт, когда банк вовремя не блокирует счёт пропавшей карточки, и мошенник его обнуляет.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Подделка карт, когда полученная незаконным путём информация о чужой карте копируется на пластик (белый пластик) или записывается на магнитную полосу подделки или подлинной карты.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Заказ по почте, телефону, интернету различных товаров и услуг с использованием данных платёжной карточки человеком, не являющимся владельцем этой карты.</a:t>
            </a:r>
          </a:p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Интернет-мошенничество – использование реквизитов карты, полученных незаконным путём, для операций в виртуальной среде. Номер карты мошенники получают различными путями, включая кражу из компьютерной системы торговой точки в сети Интернет, не имеющей необходимых средств безопасности для предотвращения несанкционированного доступа. Необходимо отметить, что самое трудное для мошенников – получить </a:t>
            </a:r>
            <a:r>
              <a:rPr lang="ru-RU" sz="2300" dirty="0" err="1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sz="23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-код карточки</a:t>
            </a:r>
            <a:r>
              <a:rPr lang="ru-RU" sz="2200" dirty="0" smtClean="0"/>
              <a:t>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196967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E497"/>
                </a:solidFill>
              </a:rPr>
              <a:t>Меры Защиты:</a:t>
            </a:r>
            <a:endParaRPr lang="ru-RU" dirty="0">
              <a:solidFill>
                <a:srgbClr val="FFE49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686800" cy="220083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Не 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передавать свою карту в чужие руки, следить за 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тем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, чтобы карта использовалась лишь по 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назначению;</a:t>
            </a:r>
            <a:endParaRPr lang="ru-RU" sz="1800" dirty="0">
              <a:solidFill>
                <a:schemeClr val="accent1">
                  <a:lumMod val="60000"/>
                  <a:lumOff val="40000"/>
                </a:schemeClr>
              </a:solidFill>
              <a:latin typeface="Century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Проявлять 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бдительность и 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внимательность при 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пользовании 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банкоматом;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Обращать 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внимание 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на </a:t>
            </a:r>
            <a:r>
              <a:rPr lang="ru-RU" sz="1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нестандартные элементы конструкции 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" pitchFamily="18" charset="0"/>
              </a:rPr>
              <a:t>(накладную клавиатуру)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entury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FFE497"/>
                </a:solidFill>
                <a:latin typeface="Century" pitchFamily="18" charset="0"/>
              </a:rPr>
              <a:t>Обращать </a:t>
            </a:r>
            <a:r>
              <a:rPr lang="ru-RU" sz="1800" dirty="0">
                <a:solidFill>
                  <a:srgbClr val="FFE497"/>
                </a:solidFill>
                <a:latin typeface="Century" pitchFamily="18" charset="0"/>
              </a:rPr>
              <a:t>внимание на установленные микро-видеокамеры на самом банкомате, которые могут быть смонтированы как в козырьке банкомата, </a:t>
            </a:r>
            <a:endParaRPr lang="ru-RU" sz="1800" dirty="0" smtClean="0">
              <a:solidFill>
                <a:schemeClr val="accent1">
                  <a:lumMod val="40000"/>
                  <a:lumOff val="60000"/>
                </a:schemeClr>
              </a:solidFill>
              <a:latin typeface="Century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Century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4" name="Рисунок 3" descr="05bankom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6663" y="3325577"/>
            <a:ext cx="3681433" cy="32717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3421" y="3573016"/>
            <a:ext cx="49746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E497"/>
                </a:solidFill>
                <a:latin typeface="Century" pitchFamily="18" charset="0"/>
              </a:rPr>
              <a:t>    Минимизировать </a:t>
            </a:r>
            <a:r>
              <a:rPr lang="ru-RU" dirty="0">
                <a:solidFill>
                  <a:srgbClr val="FFE497"/>
                </a:solidFill>
                <a:latin typeface="Century" pitchFamily="18" charset="0"/>
              </a:rPr>
              <a:t>случаи использования банковской карты в местах, вызывающих подозрение;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E497"/>
                </a:solidFill>
                <a:latin typeface="Century" pitchFamily="18" charset="0"/>
              </a:rPr>
              <a:t>    По </a:t>
            </a:r>
            <a:r>
              <a:rPr lang="ru-RU" dirty="0">
                <a:solidFill>
                  <a:srgbClr val="FFE497"/>
                </a:solidFill>
                <a:latin typeface="Century" pitchFamily="18" charset="0"/>
              </a:rPr>
              <a:t>возможности, набирать ПИН быстро, заученными движениями, желательно, используя несколько пальцев руки сразу, прикрывать набирающую ПИН руку другим предметом</a:t>
            </a:r>
            <a:r>
              <a:rPr lang="ru-RU" dirty="0" smtClean="0">
                <a:solidFill>
                  <a:srgbClr val="FFE497"/>
                </a:solidFill>
                <a:latin typeface="Century" pitchFamily="18" charset="0"/>
              </a:rPr>
              <a:t>;</a:t>
            </a:r>
            <a:endParaRPr lang="ru-RU" dirty="0">
              <a:solidFill>
                <a:srgbClr val="FFE497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96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1771"/>
            <a:ext cx="6117021" cy="4525963"/>
          </a:xfrm>
        </p:spPr>
        <p:txBody>
          <a:bodyPr>
            <a:noAutofit/>
          </a:bodyPr>
          <a:lstStyle/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стесняйтесь закрывать от посторонних клавиатуру банкомата, особо любопытных попросите отойти; лучше всего одной рукой закройте сверху клавиатуру (так как мошенники могут установить микрокамеру на банкомате), а другой введите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-код.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Снимать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деньги лучше стараться в банкоматах, которые расположены либо в офисах Банка, либо рядом с офисами банков (эта территория просматривается видеокамерами служб безопасности банков и мошенники стараются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туда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соваться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банке, который выдал вам карту,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подключить услугу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«смс-информирование». По любой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вашей карте из банка будет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смс-сообщение на ваш мобильный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это позволит вам контролировать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онлайне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5" name="Picture 4" descr="рис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56792"/>
            <a:ext cx="3276600" cy="31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331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03bb_2436cc0a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88640"/>
            <a:ext cx="7207819" cy="7072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5474080"/>
          </a:xfrm>
          <a:ln>
            <a:solidFill>
              <a:srgbClr val="8CCBD0">
                <a:alpha val="0"/>
              </a:srgbClr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entury" pitchFamily="18" charset="0"/>
              </a:rPr>
              <a:t>   </a:t>
            </a:r>
            <a:r>
              <a:rPr lang="ru-RU" sz="3600" b="1" dirty="0" smtClean="0">
                <a:solidFill>
                  <a:srgbClr val="FFE497"/>
                </a:solidFill>
                <a:latin typeface="Century" pitchFamily="18" charset="0"/>
              </a:rPr>
              <a:t>2. </a:t>
            </a:r>
            <a:r>
              <a:rPr lang="ru-RU" sz="2800" b="1" dirty="0" smtClean="0">
                <a:solidFill>
                  <a:srgbClr val="FFFF9F"/>
                </a:solidFill>
                <a:latin typeface="Century" pitchFamily="18" charset="0"/>
              </a:rPr>
              <a:t>Мошенничество с помощью служб знакомств</a:t>
            </a:r>
            <a:r>
              <a:rPr lang="ru-RU" sz="2400" b="1" dirty="0" smtClean="0">
                <a:solidFill>
                  <a:srgbClr val="FFFF9F"/>
                </a:solidFill>
                <a:latin typeface="Century" pitchFamily="18" charset="0"/>
              </a:rPr>
              <a:t> </a:t>
            </a:r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— вид мошенничества, осуществляющийся при помощи служб заочных знакомств, таких как каталоги невест или   дейтинг-сайты.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    Представившись  ищущему  романтических  отношений человеку  потенциальным  партнёром, злоумышленник сначала  входит  к  нему  в  доверие, а затем под вымышленными  предлогами  просит  его добровольно посылать  деньги, номера  банковских  счетов, кредитных карт,  либо  информацию, необходимую    для  кражи         </a:t>
            </a:r>
            <a:r>
              <a:rPr lang="ru-RU" sz="2400" b="1" dirty="0" smtClean="0">
                <a:solidFill>
                  <a:srgbClr val="FFB385"/>
                </a:solidFill>
                <a:latin typeface="Century" pitchFamily="18" charset="0"/>
              </a:rPr>
              <a:t>. </a:t>
            </a:r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                               идентичности   (номера  паспортов,                </a:t>
            </a:r>
            <a:r>
              <a:rPr lang="ru-RU" sz="2400" b="1" dirty="0" smtClean="0">
                <a:solidFill>
                  <a:srgbClr val="FFB385"/>
                </a:solidFill>
                <a:latin typeface="Century" pitchFamily="18" charset="0"/>
              </a:rPr>
              <a:t>.</a:t>
            </a:r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                                национальные   идентификационные             </a:t>
            </a:r>
            <a:r>
              <a:rPr lang="ru-RU" sz="2400" b="1" dirty="0" smtClean="0">
                <a:solidFill>
                  <a:srgbClr val="FFA771"/>
                </a:solidFill>
                <a:latin typeface="Century" pitchFamily="18" charset="0"/>
              </a:rPr>
              <a:t>. </a:t>
            </a:r>
            <a:r>
              <a:rPr lang="ru-RU" sz="2400" b="1" dirty="0" smtClean="0">
                <a:solidFill>
                  <a:schemeClr val="bg1"/>
                </a:solidFill>
                <a:latin typeface="Century" pitchFamily="18" charset="0"/>
              </a:rPr>
              <a:t>                               номера и т. д.).</a:t>
            </a:r>
            <a:endParaRPr lang="ru-RU" sz="2400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5" name="Рисунок 4" descr="28.03 jmhrfdjjwcvgglyd 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509120"/>
            <a:ext cx="2736304" cy="21419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Сердце 5"/>
          <p:cNvSpPr/>
          <p:nvPr/>
        </p:nvSpPr>
        <p:spPr>
          <a:xfrm>
            <a:off x="4788024" y="5877272"/>
            <a:ext cx="576064" cy="50405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>
            <a:off x="6156176" y="6525344"/>
            <a:ext cx="432048" cy="33265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7956376" y="332656"/>
            <a:ext cx="360040" cy="28803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ердце 8"/>
          <p:cNvSpPr/>
          <p:nvPr/>
        </p:nvSpPr>
        <p:spPr>
          <a:xfrm>
            <a:off x="8460432" y="6237312"/>
            <a:ext cx="504056" cy="44928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ердце 9"/>
          <p:cNvSpPr/>
          <p:nvPr/>
        </p:nvSpPr>
        <p:spPr>
          <a:xfrm>
            <a:off x="3059832" y="6381328"/>
            <a:ext cx="360040" cy="28803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4211960" y="6525344"/>
            <a:ext cx="216024" cy="14401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6191672" y="2132856"/>
            <a:ext cx="2952328" cy="4536504"/>
          </a:xfrm>
          <a:prstGeom prst="verticalScroll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dirty="0" smtClean="0">
                <a:solidFill>
                  <a:schemeClr val="bg1"/>
                </a:solidFill>
              </a:rPr>
              <a:t>Пример: Одна из схем — предложение раскрашивать чёрно-белые рисунки в графич. редакторе. Для того, чтобы начать работу, нужно заплатить за диск с нераскрашенными картинками. Диск жертва получит, но за сделанную работу  ей не заплатят — могут ответить, что у неё нет творческой мысли, что работа    сделана неправильно, или вообще не выйдут на связь</a:t>
            </a: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051720" y="404664"/>
            <a:ext cx="7092280" cy="1296144"/>
          </a:xfrm>
          <a:prstGeom prst="rect">
            <a:avLst/>
          </a:prstGeom>
        </p:spPr>
        <p:txBody>
          <a:bodyPr vert="horz" numCol="1" anchor="t">
            <a:normAutofit fontScale="85000" lnSpcReduction="20000"/>
          </a:bodyPr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" indent="0" algn="ctr">
              <a:buNone/>
            </a:pPr>
            <a:r>
              <a:rPr lang="ru-RU" sz="5200" b="1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52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Мошенничество с надомной работой</a:t>
            </a:r>
            <a:r>
              <a:rPr lang="ru-RU" sz="5200" dirty="0" smtClean="0">
                <a:solidFill>
                  <a:srgbClr val="FFB385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64008" indent="0" algn="ctr">
              <a:buNone/>
            </a:pPr>
            <a:endParaRPr lang="ru-RU" dirty="0" smtClean="0">
              <a:latin typeface="Century" pitchFamily="18" charset="0"/>
            </a:endParaRPr>
          </a:p>
        </p:txBody>
      </p:sp>
      <p:pic>
        <p:nvPicPr>
          <p:cNvPr id="6" name="Рисунок 5" descr="vor (1).jpg"/>
          <p:cNvPicPr>
            <a:picLocks noChangeAspect="1"/>
          </p:cNvPicPr>
          <p:nvPr/>
        </p:nvPicPr>
        <p:blipFill>
          <a:blip r:embed="rId3" cstate="print">
            <a:lum bright="45000" contrast="-28000"/>
          </a:blip>
          <a:stretch>
            <a:fillRect/>
          </a:stretch>
        </p:blipFill>
        <p:spPr>
          <a:xfrm>
            <a:off x="-252536" y="15583"/>
            <a:ext cx="2082693" cy="37444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9983" y="1584952"/>
            <a:ext cx="47524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быстрого обогащения, в которой жертва заманивается возможностью работать, не выходя из дома, делая лёгкую работу, и получать максимум денег за минимум потраченного времени.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26" y="4306162"/>
            <a:ext cx="65826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Настоящая цель преступника-работодателя - </a:t>
            </a:r>
            <a:r>
              <a:rPr lang="ru-RU" sz="2400" b="1" i="1" dirty="0">
                <a:solidFill>
                  <a:srgbClr val="A20278"/>
                </a:solidFill>
                <a:latin typeface="Times New Roman" pitchFamily="18" charset="0"/>
                <a:cs typeface="Times New Roman" pitchFamily="18" charset="0"/>
              </a:rPr>
              <a:t>вымогательство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денег  из  жертвы путём взимания  выплат  за возможность начать работу  или  принуждение  жертвы вкладывать  деньги  в продукты,  чья  стоимость преувеличена.</a:t>
            </a:r>
          </a:p>
        </p:txBody>
      </p:sp>
    </p:spTree>
    <p:extLst>
      <p:ext uri="{BB962C8B-B14F-4D97-AF65-F5344CB8AC3E}">
        <p14:creationId xmlns:p14="http://schemas.microsoft.com/office/powerpoint/2010/main" xmlns="" val="9887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571625" y="0"/>
            <a:ext cx="5500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Мошенничество в интернете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625" y="428625"/>
            <a:ext cx="85725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интернете.</a:t>
            </a:r>
          </a:p>
          <a:p>
            <a:pPr>
              <a:defRPr/>
            </a:pPr>
            <a:r>
              <a:rPr lang="ru-RU" dirty="0"/>
              <a:t>Распространенным мошенническим ходом является предложение огромных денег за легкую работу. Такие работодатели не только не заплатят вам ни копейки, но и обманным путем завладеют вашими деньгами. Будьте более внимательными и не сотрудничайте с подозрительными фирмами. Известным способом мошенничества в интернете является предложение купить диск с «ценными» обучающими материалами. Однако  </a:t>
            </a:r>
            <a:r>
              <a:rPr lang="ru-RU" dirty="0" smtClean="0"/>
              <a:t> </a:t>
            </a:r>
            <a:r>
              <a:rPr lang="ru-RU" dirty="0"/>
              <a:t>заплатив деньги, вы обнаружите  </a:t>
            </a:r>
            <a:r>
              <a:rPr lang="ru-RU" dirty="0" smtClean="0"/>
              <a:t>на </a:t>
            </a:r>
            <a:r>
              <a:rPr lang="ru-RU" dirty="0"/>
              <a:t>нем, не более чем пустую </a:t>
            </a:r>
            <a:r>
              <a:rPr lang="ru-RU" dirty="0" smtClean="0"/>
              <a:t>информацию</a:t>
            </a:r>
            <a:r>
              <a:rPr lang="ru-RU" dirty="0"/>
              <a:t>.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61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2863" r="8395" b="8151"/>
          <a:stretch>
            <a:fillRect/>
          </a:stretch>
        </p:blipFill>
        <p:spPr bwMode="auto">
          <a:xfrm>
            <a:off x="214313" y="3429000"/>
            <a:ext cx="44291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13815" t="14999" r="15132" b="13000"/>
          <a:stretch>
            <a:fillRect/>
          </a:stretch>
        </p:blipFill>
        <p:spPr bwMode="auto">
          <a:xfrm>
            <a:off x="5857875" y="4643438"/>
            <a:ext cx="3000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1242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¾Ð±Ð²ÐµÑ Ð² Ð¼Ð°Ð³Ð°Ð·Ð¸Ð½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640"/>
            <a:ext cx="3600400" cy="25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83671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008" indent="0">
              <a:buNone/>
            </a:pPr>
            <a:r>
              <a:rPr lang="ru-RU" sz="3600" dirty="0"/>
              <a:t>4. Обвес</a:t>
            </a:r>
          </a:p>
        </p:txBody>
      </p:sp>
      <p:sp>
        <p:nvSpPr>
          <p:cNvPr id="7" name="AutoShape 4" descr="ÐÐ°ÑÑÐ¸Ð½ÐºÐ¸ Ð¿Ð¾ Ð·Ð°Ð¿ÑÐ¾ÑÑ Ð¾Ð±Ð¼ÐµÑ ÐºÐ°Ðº Ð¼Ð¾ÑÐµÐ½Ð½Ð¸ÑÐµÑÑÐ²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ÐÐ°ÑÑÐ¸Ð½ÐºÐ¸ Ð¿Ð¾ Ð·Ð°Ð¿ÑÐ¾ÑÑ Ð¾Ð±Ð¼ÐµÑ ÐºÐ°Ðº Ð¼Ð¾ÑÐµÐ½Ð½Ð¸ÑÐµÑÑÐ²Ð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ÐÐ°ÑÑÐ¸Ð½ÐºÐ¸ Ð¿Ð¾ Ð·Ð°Ð¿ÑÐ¾ÑÑ Ð¾Ð±Ð¼ÐµÑ ÐºÐ°Ðº Ð¼Ð¾ÑÐµÐ¹Ð½Ð¸ÑÐµÑÑÐ²Ð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2332695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86556" y="3244334"/>
            <a:ext cx="2555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 </a:t>
            </a:r>
            <a:r>
              <a:rPr lang="ru-RU" sz="3600" dirty="0" smtClean="0"/>
              <a:t>5. </a:t>
            </a:r>
            <a:r>
              <a:rPr lang="ru-RU" sz="3600" dirty="0"/>
              <a:t>Обмер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2775" y="5517232"/>
            <a:ext cx="335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4008" lvl="0"/>
            <a:r>
              <a:rPr lang="ru-RU" sz="3600" dirty="0" smtClean="0">
                <a:solidFill>
                  <a:prstClr val="white"/>
                </a:solidFill>
              </a:rPr>
              <a:t>6. </a:t>
            </a:r>
            <a:r>
              <a:rPr lang="ru-RU" sz="3600" dirty="0">
                <a:solidFill>
                  <a:prstClr val="white"/>
                </a:solidFill>
              </a:rPr>
              <a:t>Обсчёт       </a:t>
            </a:r>
          </a:p>
        </p:txBody>
      </p:sp>
      <p:pic>
        <p:nvPicPr>
          <p:cNvPr id="2058" name="Picture 10" descr="ÐÐ°ÑÑÐ¸Ð½ÐºÐ¸ Ð¿Ð¾ Ð·Ð°Ð¿ÑÐ¾ÑÑ Ð¾Ð±ÑÑÐµÑ Ð¿Ð¾ÐºÑÐ¿Ð°ÑÐµÐ»Ñ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4918" y="4259932"/>
            <a:ext cx="32385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071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ÐÐ°ÑÑÐ¸Ð½ÐºÐ¸ Ð¿Ð¾ Ð·Ð°Ð¿ÑÐ¾ÑÑ Ð¾Ð±ÑÑÐµÑ Ð¿Ð¾ÐºÑÐ¿Ð°ÑÐµÐ»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2045035"/>
            <a:ext cx="12061512" cy="890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000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74" y="1124744"/>
            <a:ext cx="6390456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7. Азартные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игры: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Напёрстки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ото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Рулетка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Карты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Кости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Уличные лотереи</a:t>
            </a:r>
          </a:p>
          <a:p>
            <a:pPr marL="1028700" lvl="1" indent="-571500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анкоматы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ÐÐ°ÑÑÐ¸Ð½ÐºÐ¸ Ð¿Ð¾ Ð·Ð°Ð¿ÑÐ¾ÑÑ Ð°Ð·Ð°ÑÑÐ½ÑÐµ Ð¸Ð³ÑÑ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4644008" cy="44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750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357188" y="214313"/>
            <a:ext cx="878681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торонитесь приветливых и болтливых </a:t>
            </a:r>
          </a:p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незнакомцев</a:t>
            </a:r>
            <a:r>
              <a:rPr lang="ru-RU" dirty="0"/>
              <a:t>, пытающихся с порога заманить вас </a:t>
            </a:r>
          </a:p>
          <a:p>
            <a:pPr>
              <a:defRPr/>
            </a:pPr>
            <a:r>
              <a:rPr lang="ru-RU" dirty="0"/>
              <a:t>какой-нибудь выгодной сделкой или впихнуть товары </a:t>
            </a:r>
          </a:p>
          <a:p>
            <a:pPr>
              <a:defRPr/>
            </a:pPr>
            <a:r>
              <a:rPr lang="ru-RU" dirty="0"/>
              <a:t>по низкой цене - эти товары наверняка плохого качества, а может быть, и ворованные</a:t>
            </a:r>
            <a:r>
              <a:rPr lang="ru-RU" dirty="0" smtClean="0"/>
              <a:t>.</a:t>
            </a:r>
          </a:p>
          <a:p>
            <a:pPr>
              <a:defRPr/>
            </a:pPr>
            <a:r>
              <a:rPr lang="ru-RU" dirty="0" smtClean="0"/>
              <a:t> 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соглашайтесь на предложения сыграть в азартные игры</a:t>
            </a:r>
            <a:r>
              <a:rPr lang="ru-RU" dirty="0"/>
              <a:t>: карты, лотереи, наперстки. Не стоит забирать у мошенников якобы выигранные призы - разбудив ваш азарт и дав шанс на победу, в конечном итоге, они отберут у вас всё.</a:t>
            </a:r>
          </a:p>
        </p:txBody>
      </p:sp>
      <p:pic>
        <p:nvPicPr>
          <p:cNvPr id="14340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6248" t="3394" r="5026" b="6674"/>
          <a:stretch>
            <a:fillRect/>
          </a:stretch>
        </p:blipFill>
        <p:spPr bwMode="auto">
          <a:xfrm>
            <a:off x="4592638" y="3429000"/>
            <a:ext cx="43370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7278" t="5383" b="4904"/>
          <a:stretch>
            <a:fillRect/>
          </a:stretch>
        </p:blipFill>
        <p:spPr bwMode="auto">
          <a:xfrm>
            <a:off x="142875" y="3643313"/>
            <a:ext cx="422116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0232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267744" y="404664"/>
            <a:ext cx="7236296" cy="460851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Наиболее распространенными в современной преступности являются преступления 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  <a:cs typeface="Arial" pitchFamily="34" charset="0"/>
              </a:rPr>
              <a:t>против собственности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.</a:t>
            </a:r>
          </a:p>
          <a:p>
            <a:pPr marL="0" marR="0" lvl="0" indent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Одним из распространенных преступлений против собственности является 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  <a:cs typeface="Arial" pitchFamily="34" charset="0"/>
              </a:rPr>
              <a:t>мошенничество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. </a:t>
            </a:r>
          </a:p>
          <a:p>
            <a:pPr marL="0" marR="0" lvl="0" indent="0" defTabSz="914400" rtl="0" eaLnBrk="1" fontAlgn="base" latinLnBrk="0" hangingPunct="1">
              <a:spcBef>
                <a:spcPts val="1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 Antiqu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  <a:cs typeface="Arial" pitchFamily="34" charset="0"/>
              </a:rPr>
              <a:t>Мошенничество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 – один из видов                             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     воровства!!!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5" name="Рисунок 4" descr="70d0b5eab1bf742bd3d139faa11122adthumb519x3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4221088"/>
            <a:ext cx="2880320" cy="26369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412776"/>
            <a:ext cx="7236296" cy="4392488"/>
          </a:xfrm>
        </p:spPr>
        <p:txBody>
          <a:bodyPr numCol="2"/>
          <a:lstStyle/>
          <a:p>
            <a:pPr>
              <a:buNone/>
            </a:pPr>
            <a:r>
              <a:rPr lang="ru-RU" b="1" dirty="0" smtClean="0">
                <a:latin typeface="Century" pitchFamily="18" charset="0"/>
              </a:rPr>
              <a:t>   </a:t>
            </a:r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smtClean="0">
                <a:latin typeface="Segoe Print" pitchFamily="2" charset="0"/>
              </a:rPr>
              <a:t>  </a:t>
            </a:r>
            <a:r>
              <a:rPr lang="ru-RU" b="1" dirty="0" smtClean="0">
                <a:latin typeface="Segoe Print" pitchFamily="2" charset="0"/>
              </a:rPr>
              <a:t>8.</a:t>
            </a:r>
            <a:r>
              <a:rPr lang="ru-RU" sz="2800" b="1" dirty="0" smtClean="0">
                <a:latin typeface="Segoe Print" pitchFamily="2" charset="0"/>
              </a:rPr>
              <a:t>Мобильное мошенничество</a:t>
            </a:r>
            <a:endParaRPr lang="ru-RU" sz="2000" b="1" dirty="0" smtClean="0">
              <a:latin typeface="Century" pitchFamily="18" charset="0"/>
            </a:endParaRPr>
          </a:p>
          <a:p>
            <a:pPr>
              <a:buNone/>
            </a:pPr>
            <a:endParaRPr lang="ru-RU" sz="2000" b="1" dirty="0" smtClean="0">
              <a:latin typeface="Century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Century" pitchFamily="18" charset="0"/>
              </a:rPr>
              <a:t>     </a:t>
            </a:r>
            <a:r>
              <a:rPr lang="ru-RU" sz="2000" dirty="0" smtClean="0">
                <a:latin typeface="Segoe Print" pitchFamily="2" charset="0"/>
              </a:rPr>
              <a:t>мошенникам принадлежит большая часть рекламы в российском мобильном  интернете, мошен-нические предложения отправить SMS на короткий номер довольно часто встречаются в спа-</a:t>
            </a: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endParaRPr lang="ru-RU" sz="2000" dirty="0" smtClean="0">
              <a:latin typeface="Segoe Print" pitchFamily="2" charset="0"/>
            </a:endParaRPr>
          </a:p>
          <a:p>
            <a:pPr>
              <a:buNone/>
            </a:pPr>
            <a:r>
              <a:rPr lang="ru-RU" sz="2000" dirty="0" smtClean="0">
                <a:latin typeface="Segoe Print" pitchFamily="2" charset="0"/>
              </a:rPr>
              <a:t>  </a:t>
            </a:r>
          </a:p>
          <a:p>
            <a:pPr>
              <a:buNone/>
            </a:pPr>
            <a:r>
              <a:rPr lang="ru-RU" sz="2000" dirty="0" smtClean="0">
                <a:latin typeface="Segoe Print" pitchFamily="2" charset="0"/>
              </a:rPr>
              <a:t>   </a:t>
            </a:r>
          </a:p>
          <a:p>
            <a:pPr>
              <a:buNone/>
            </a:pPr>
            <a:r>
              <a:rPr lang="ru-RU" sz="2000" dirty="0" smtClean="0">
                <a:latin typeface="Segoe Print" pitchFamily="2" charset="0"/>
              </a:rPr>
              <a:t>    мерских  рассылках</a:t>
            </a:r>
          </a:p>
          <a:p>
            <a:pPr>
              <a:buNone/>
            </a:pPr>
            <a:r>
              <a:rPr lang="ru-RU" sz="2000" dirty="0" smtClean="0">
                <a:latin typeface="Segoe Print" pitchFamily="2" charset="0"/>
              </a:rPr>
              <a:t>   по электронной почте, в соц.сетях, сетях обмена мгновенными сообщениями.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4" name="Двойная волна 3"/>
          <p:cNvSpPr/>
          <p:nvPr/>
        </p:nvSpPr>
        <p:spPr>
          <a:xfrm>
            <a:off x="2771800" y="188640"/>
            <a:ext cx="5400600" cy="1584176"/>
          </a:xfrm>
          <a:prstGeom prst="doubleWave">
            <a:avLst/>
          </a:prstGeom>
          <a:gradFill flip="none" rotWithShape="1">
            <a:gsLst>
              <a:gs pos="0">
                <a:srgbClr val="FFF200"/>
              </a:gs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" pitchFamily="18" charset="0"/>
              </a:rPr>
              <a:t>Последние  5  лет  стало  очень распространено  мобильное мошенничество!!!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6b8a6ce3acc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276872"/>
            <a:ext cx="2664296" cy="1994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5617973_moshenstv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3165"/>
            <a:ext cx="9144000" cy="694116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000073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3286124" y="908720"/>
            <a:ext cx="5715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верьте, если вам позвонили и сказали</a:t>
            </a:r>
            <a:r>
              <a:rPr lang="ru-RU" sz="2000" dirty="0"/>
              <a:t>, что </a:t>
            </a:r>
          </a:p>
          <a:p>
            <a:pPr>
              <a:defRPr/>
            </a:pPr>
            <a:r>
              <a:rPr lang="ru-RU" sz="2000" dirty="0"/>
              <a:t>кто-то из близких попал в неприятную ситуацию. </a:t>
            </a:r>
          </a:p>
          <a:p>
            <a:pPr>
              <a:defRPr/>
            </a:pPr>
            <a:r>
              <a:rPr lang="ru-RU" sz="2000" dirty="0"/>
              <a:t>Сейчас очень популярным стал сценарий, согласно </a:t>
            </a:r>
          </a:p>
          <a:p>
            <a:pPr>
              <a:defRPr/>
            </a:pPr>
            <a:r>
              <a:rPr lang="ru-RU" sz="2000" dirty="0"/>
              <a:t>которому, на домашний телефон поступает звонок от человека, который сообщает, что ваш родственник попал в ДТП </a:t>
            </a:r>
            <a:r>
              <a:rPr lang="ru-RU" sz="2000" dirty="0" smtClean="0"/>
              <a:t>или подрался </a:t>
            </a:r>
            <a:r>
              <a:rPr lang="ru-RU" sz="2000" dirty="0"/>
              <a:t>с кем-то и теперь ему грозит 	 </a:t>
            </a:r>
            <a:r>
              <a:rPr lang="ru-RU" sz="2000" dirty="0" smtClean="0"/>
              <a:t>срок</a:t>
            </a:r>
            <a:r>
              <a:rPr lang="ru-RU" sz="2000" dirty="0"/>
              <a:t>. Вам предлагают встретиться в </a:t>
            </a:r>
            <a:r>
              <a:rPr lang="ru-RU" sz="2000" dirty="0" smtClean="0"/>
              <a:t>течение </a:t>
            </a:r>
            <a:r>
              <a:rPr lang="ru-RU" sz="2000" dirty="0"/>
              <a:t>нескольких часов и отдать </a:t>
            </a:r>
            <a:r>
              <a:rPr lang="ru-RU" sz="2000" dirty="0" smtClean="0"/>
              <a:t>немалую </a:t>
            </a:r>
            <a:r>
              <a:rPr lang="ru-RU" sz="2000" dirty="0"/>
              <a:t>сумму денег, чтобы решить все </a:t>
            </a:r>
            <a:r>
              <a:rPr lang="ru-RU" sz="2000" dirty="0" smtClean="0"/>
              <a:t>проблемы</a:t>
            </a:r>
            <a:r>
              <a:rPr lang="ru-RU" sz="2000" dirty="0"/>
              <a:t>. </a:t>
            </a:r>
            <a:endParaRPr lang="ru-RU" sz="2000" dirty="0" smtClean="0"/>
          </a:p>
          <a:p>
            <a:pPr>
              <a:defRPr/>
            </a:pPr>
            <a:r>
              <a:rPr lang="ru-RU" sz="2000" dirty="0" smtClean="0"/>
              <a:t>Первым </a:t>
            </a:r>
            <a:r>
              <a:rPr lang="ru-RU" sz="2000" dirty="0"/>
              <a:t>делом постарайтесь </a:t>
            </a:r>
            <a:r>
              <a:rPr lang="ru-RU" sz="2000" dirty="0" smtClean="0"/>
              <a:t>любыми возможными </a:t>
            </a:r>
            <a:r>
              <a:rPr lang="ru-RU" sz="2000" dirty="0"/>
              <a:t>способами связаться с </a:t>
            </a:r>
            <a:r>
              <a:rPr lang="ru-RU" sz="2000" dirty="0" smtClean="0"/>
              <a:t>родственником</a:t>
            </a:r>
            <a:r>
              <a:rPr lang="ru-RU" sz="2000" dirty="0"/>
              <a:t>, о котором идет речь. </a:t>
            </a:r>
            <a:r>
              <a:rPr lang="ru-RU" sz="2000" dirty="0" smtClean="0"/>
              <a:t>Если </a:t>
            </a:r>
            <a:r>
              <a:rPr lang="ru-RU" sz="2000" dirty="0"/>
              <a:t>он не доступен, свяжитесь с кем- 	 	                             </a:t>
            </a:r>
            <a:r>
              <a:rPr lang="ru-RU" sz="2000" dirty="0" err="1"/>
              <a:t>нибудь</a:t>
            </a:r>
            <a:r>
              <a:rPr lang="ru-RU" sz="2000" dirty="0"/>
              <a:t>, кто может знать о его </a:t>
            </a:r>
            <a:r>
              <a:rPr lang="ru-RU" sz="2000" dirty="0" smtClean="0"/>
              <a:t>местоположении</a:t>
            </a:r>
            <a:r>
              <a:rPr lang="ru-RU" sz="2000" dirty="0"/>
              <a:t>.</a:t>
            </a:r>
          </a:p>
        </p:txBody>
      </p:sp>
      <p:pic>
        <p:nvPicPr>
          <p:cNvPr id="13316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26060" r="22820"/>
          <a:stretch>
            <a:fillRect/>
          </a:stretch>
        </p:blipFill>
        <p:spPr bwMode="auto">
          <a:xfrm>
            <a:off x="-1" y="692696"/>
            <a:ext cx="3286125" cy="4545012"/>
          </a:xfrm>
          <a:prstGeom prst="rect">
            <a:avLst/>
          </a:prstGeom>
          <a:noFill/>
          <a:ln w="19050">
            <a:solidFill>
              <a:srgbClr val="99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437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28813" y="188640"/>
            <a:ext cx="721518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Злодеи гипнотизируют</a:t>
            </a:r>
          </a:p>
          <a:p>
            <a:pPr>
              <a:defRPr/>
            </a:pPr>
            <a:r>
              <a:rPr lang="ru-RU" sz="2200" dirty="0"/>
              <a:t>Преступники придумывают новые способы обмана. Так, </a:t>
            </a:r>
          </a:p>
          <a:p>
            <a:pPr>
              <a:defRPr/>
            </a:pPr>
            <a:r>
              <a:rPr lang="ru-RU" sz="2200" dirty="0"/>
              <a:t>например, стало модным приглашать для участия в мобильном мошенничестве специалистов по </a:t>
            </a:r>
            <a:r>
              <a:rPr lang="ru-RU" sz="2200" dirty="0" err="1"/>
              <a:t>нейро-лингвистическому</a:t>
            </a:r>
            <a:r>
              <a:rPr lang="ru-RU" sz="2200" dirty="0"/>
              <a:t> программированию (</a:t>
            </a:r>
            <a:r>
              <a:rPr lang="ru-RU" sz="2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НЛП</a:t>
            </a:r>
            <a:r>
              <a:rPr lang="ru-RU" sz="2200" dirty="0"/>
              <a:t>)!  Тех, кто с помощью гипноза, подбирая определенную комбинацию слов и интонаций, сможет воздействовать на подсознание абонента сотовой связи и убедить его перечислить денежную сумму на нужный счет. Голос по автоответчику сообщает вам, что вы выиграли приз от МТС, компании «</a:t>
            </a:r>
            <a:r>
              <a:rPr lang="ru-RU" sz="2200" dirty="0" err="1"/>
              <a:t>Евротелеком</a:t>
            </a:r>
            <a:r>
              <a:rPr lang="ru-RU" sz="2200" dirty="0"/>
              <a:t>» и официального представителя </a:t>
            </a:r>
            <a:r>
              <a:rPr lang="ru-RU" sz="2200" dirty="0" err="1"/>
              <a:t>Samsung</a:t>
            </a:r>
            <a:r>
              <a:rPr lang="ru-RU" sz="2200" dirty="0"/>
              <a:t> в России. Для того чтобы получить награду, нужно всего ничего – перезвонить по указанному номеру. Далее вы подвергаетесь психологической атаке. Вас убеждают заплатить некую сумму в качестве налога за </a:t>
            </a:r>
          </a:p>
          <a:p>
            <a:pPr>
              <a:defRPr/>
            </a:pPr>
            <a:r>
              <a:rPr lang="ru-RU" sz="2200" dirty="0"/>
              <a:t>получение приза.</a:t>
            </a:r>
            <a:endParaRPr lang="ru-RU" sz="22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7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10452" r="5923" b="23322"/>
          <a:stretch>
            <a:fillRect/>
          </a:stretch>
        </p:blipFill>
        <p:spPr bwMode="auto">
          <a:xfrm>
            <a:off x="214313" y="52149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Как действуют мобильные мошенники - мобильные мошенничества, мобильный лохотрон, мобильные жулики, телефоны конфиска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5236409"/>
            <a:ext cx="26193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 l="14999" t="7500" r="15999" b="7498"/>
          <a:stretch>
            <a:fillRect/>
          </a:stretch>
        </p:blipFill>
        <p:spPr bwMode="auto">
          <a:xfrm>
            <a:off x="6292176" y="5214938"/>
            <a:ext cx="3000375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1527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928813" y="0"/>
            <a:ext cx="3929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Мобильные мошенники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357188"/>
            <a:ext cx="8786812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Преступление в кредит</a:t>
            </a:r>
          </a:p>
          <a:p>
            <a:pPr>
              <a:defRPr/>
            </a:pPr>
            <a:r>
              <a:rPr lang="ru-RU" sz="2200" dirty="0"/>
              <a:t>К вам на ICQ-номер приходит сообщение о том, что «срочно </a:t>
            </a:r>
          </a:p>
          <a:p>
            <a:pPr>
              <a:defRPr/>
            </a:pPr>
            <a:r>
              <a:rPr lang="ru-RU" sz="2200" dirty="0"/>
              <a:t>требуется кровь» для несчастного ребенка или пострадавшего в аварии взрослого человека. Приводится номер телефона. Для тех, кто раньше сталкивался с подобными сообщениями, понятно, что это спам. Проникнувшись жалостью, вы звоните на указанный номер, и у вас снимается немалая сумма денег со счета. Тем не менее, на ваш вызов, скорее всего, никто не ответит.</a:t>
            </a:r>
            <a:br>
              <a:rPr lang="ru-RU" sz="2200" dirty="0"/>
            </a:br>
            <a:r>
              <a:rPr lang="ru-RU" sz="2200" dirty="0"/>
              <a:t>Мошенники также могут позвонить от имени судьи, якобы ведущего дело о невыплате вами кредитов банку, и потребовать немедленного перевода денег на счет аферистов либо </a:t>
            </a:r>
          </a:p>
          <a:p>
            <a:pPr>
              <a:defRPr/>
            </a:pPr>
            <a:r>
              <a:rPr lang="ru-RU" sz="2200" dirty="0"/>
              <a:t>предоставить </a:t>
            </a:r>
            <a:r>
              <a:rPr lang="ru-RU" sz="2200" dirty="0" err="1"/>
              <a:t>пин-коды</a:t>
            </a:r>
            <a:r>
              <a:rPr lang="ru-RU" sz="2200" dirty="0"/>
              <a:t> ваших </a:t>
            </a:r>
          </a:p>
          <a:p>
            <a:pPr>
              <a:defRPr/>
            </a:pPr>
            <a:r>
              <a:rPr lang="ru-RU" sz="2200" dirty="0"/>
              <a:t>платежных карт! </a:t>
            </a:r>
            <a:endParaRPr lang="ru-RU" sz="22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1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10452" r="5923" b="23322"/>
          <a:stretch>
            <a:fillRect/>
          </a:stretch>
        </p:blipFill>
        <p:spPr bwMode="auto">
          <a:xfrm>
            <a:off x="214313" y="52149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14676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rauda_on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56" y="4179324"/>
            <a:ext cx="3096344" cy="2550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 стрелкой 7"/>
          <p:cNvCxnSpPr/>
          <p:nvPr/>
        </p:nvCxnSpPr>
        <p:spPr>
          <a:xfrm>
            <a:off x="3257600" y="4972142"/>
            <a:ext cx="2304256" cy="648072"/>
          </a:xfrm>
          <a:prstGeom prst="straightConnector1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2052795914933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509120"/>
            <a:ext cx="3419870" cy="234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одержимое 2"/>
          <p:cNvSpPr txBox="1">
            <a:spLocks/>
          </p:cNvSpPr>
          <p:nvPr/>
        </p:nvSpPr>
        <p:spPr>
          <a:xfrm>
            <a:off x="827584" y="980728"/>
            <a:ext cx="7920880" cy="6453336"/>
          </a:xfrm>
          <a:prstGeom prst="rect">
            <a:avLst/>
          </a:prstGeom>
        </p:spPr>
        <p:txBody>
          <a:bodyPr numCol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Courier New" pitchFamily="49" charset="0"/>
              <a:ea typeface="FangSong" pitchFamily="49" charset="-122"/>
              <a:cs typeface="Courier New" pitchFamily="49" charset="0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1375520" y="-451048"/>
            <a:ext cx="7920880" cy="6453336"/>
          </a:xfrm>
          <a:prstGeom prst="rect">
            <a:avLst/>
          </a:prstGeom>
        </p:spPr>
        <p:txBody>
          <a:bodyPr numCol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Century" pitchFamily="18" charset="0"/>
                <a:ea typeface="+mn-ea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Segoe Print" pitchFamily="2" charset="0"/>
                <a:ea typeface="+mn-ea"/>
                <a:cs typeface="+mn-cs"/>
              </a:rPr>
              <a:t>  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</a:rPr>
              <a:t>8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</a:rPr>
              <a:t>.Фарминг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</a:rPr>
              <a:t> —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</a:rPr>
              <a:t>это процедура скрытного перенаправления жертвы на ложный 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  <a:hlinkClick r:id="rId4" tooltip="IP-адрес"/>
              </a:rPr>
              <a:t>IP-адрес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Courier New" pitchFamily="49" charset="0"/>
                <a:ea typeface="FangSong" pitchFamily="49" charset="-122"/>
                <a:cs typeface="Courier New" pitchFamily="49" charset="0"/>
              </a:rPr>
              <a:t>. Для этого может использоваться навигационная структура (система доменных имён).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Courier New" pitchFamily="49" charset="0"/>
              <a:ea typeface="FangSong" pitchFamily="49" charset="-122"/>
              <a:cs typeface="Courier New" pitchFamily="49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75520" y="1916832"/>
            <a:ext cx="776848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i="1" dirty="0" smtClean="0">
                <a:solidFill>
                  <a:srgbClr val="FF99FF"/>
                </a:solidFill>
              </a:rPr>
              <a:t>Злоумышленник распространяет на компьютеры пользователей специальные вредоносные программы, которые после запуска на компьютере перенаправляют обращения к заданным сайтам на поддельные сайты. Таким образом, обеспечивается высокая скрытность атаки, а участие пользователя сведено к минимуму – достаточно дождаться, когда пользователь решит посетить интересующие злоумышленника сайты</a:t>
            </a:r>
            <a:r>
              <a:rPr lang="ru-RU" sz="1600" i="1" dirty="0" smtClean="0">
                <a:solidFill>
                  <a:srgbClr val="FF99FF"/>
                </a:solidFill>
              </a:rPr>
              <a:t>.</a:t>
            </a:r>
            <a:endParaRPr lang="ru-RU" sz="1600" i="1" dirty="0">
              <a:solidFill>
                <a:srgbClr val="FF99FF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4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8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36" name="Picture 20" descr="ÐÐ°ÑÑÐ¸Ð½ÐºÐ¸ Ð¿Ð¾ Ð·Ð°Ð¿ÑÐ¾ÑÑ ÑÐ°ÑÐ¼Ð¸Ð½Ð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098" y="1844824"/>
            <a:ext cx="3619500" cy="34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965575" y="1628800"/>
            <a:ext cx="488694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>
              <a:solidFill>
                <a:srgbClr val="FFFF00"/>
              </a:solidFill>
              <a:latin typeface="Calibri" pitchFamily="34" charset="0"/>
              <a:ea typeface="FangSong" pitchFamily="49" charset="-122"/>
              <a:cs typeface="Arabic Typesetting" pitchFamily="66" charset="-78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Использовать </a:t>
            </a:r>
            <a:r>
              <a:rPr lang="ru-RU" sz="24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и регулярно обновлять лицензионное антивирусное программное </a:t>
            </a:r>
            <a:r>
              <a:rPr lang="ru-RU" sz="24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обеспечение.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Использовать </a:t>
            </a:r>
            <a:r>
              <a:rPr lang="ru-RU" sz="24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защиту электронного почтового ящика (отключить предварительный просмотр</a:t>
            </a:r>
            <a:r>
              <a:rPr lang="ru-RU" sz="24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).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Не </a:t>
            </a:r>
            <a:r>
              <a:rPr lang="ru-RU" sz="24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открывать и не загружать вложения электронных писем от незнакомых и сомнительных адресатов</a:t>
            </a:r>
            <a:r>
              <a:rPr lang="ru-RU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33617"/>
            <a:ext cx="63367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Способов абсолютной защиты от </a:t>
            </a:r>
            <a:r>
              <a:rPr lang="ru-RU" sz="2800" b="1" i="1" dirty="0" err="1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фарминг</a:t>
            </a:r>
            <a:r>
              <a:rPr lang="ru-RU" sz="28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-атак не </a:t>
            </a:r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существует</a:t>
            </a:r>
            <a:r>
              <a:rPr lang="ru-RU" sz="28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, поэтому </a:t>
            </a:r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 необходимо </a:t>
            </a:r>
            <a:r>
              <a:rPr lang="ru-RU" sz="2800" b="1" i="1" dirty="0">
                <a:solidFill>
                  <a:srgbClr val="FFFF00"/>
                </a:solidFill>
                <a:latin typeface="Calibri" pitchFamily="34" charset="0"/>
                <a:ea typeface="FangSong" pitchFamily="49" charset="-122"/>
                <a:cs typeface="Arabic Typesetting" pitchFamily="66" charset="-78"/>
              </a:rPr>
              <a:t>использовать профилактические меры:</a:t>
            </a:r>
          </a:p>
        </p:txBody>
      </p:sp>
    </p:spTree>
    <p:extLst>
      <p:ext uri="{BB962C8B-B14F-4D97-AF65-F5344CB8AC3E}">
        <p14:creationId xmlns:p14="http://schemas.microsoft.com/office/powerpoint/2010/main" xmlns="" val="424085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908720"/>
            <a:ext cx="5341938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9. «Фальсификаторы»</a:t>
            </a:r>
            <a:endParaRPr lang="ru-RU" dirty="0"/>
          </a:p>
        </p:txBody>
      </p:sp>
      <p:sp>
        <p:nvSpPr>
          <p:cNvPr id="4" name="AutoShape 2" descr="ÐÐ°ÑÑÐ¸Ð½ÐºÐ¸ Ð¿Ð¾ Ð·Ð°Ð¿ÑÐ¾ÑÑ ÑÐ°ÑÐ¼Ð¸Ð½Ð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Picture 4" descr="ÐÐ°ÑÑÐ¸Ð½ÐºÐ¸ Ð¿Ð¾ Ð·Ð°Ð¿ÑÐ¾ÑÑ ÑÐ°Ð»ÑÑÐ¸ÑÐ¸ÐºÐ°ÑÐ¾Ñ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6480720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ÐÐ°ÑÑÐ¸Ð½ÐºÐ¸ Ð¿Ð¾ Ð·Ð°Ð¿ÑÐ¾ÑÑ ÑÑÐ±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90731"/>
            <a:ext cx="3600400" cy="542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pp.userapi.com/c830109/v830109307/1c9505/ZdPNqAxtTE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768"/>
            <a:ext cx="771525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/>
          <a:lstStyle/>
          <a:p>
            <a:r>
              <a:rPr lang="ru-RU" dirty="0" smtClean="0"/>
              <a:t>10. «Непрошенные гости»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ÐÐ°ÑÑÐ¸Ð½ÐºÐ¸ Ð¿Ð¾ Ð·Ð°Ð¿ÑÐ¾ÑÑ Ð½ÐµÐ¿ÑÐ¾ÑÐµÐ½Ð½ÑÐµ Ð³Ð¾ÑÑÐ¸ Ð¼Ð¾ÑÐµÐ½Ð½Ð¸ÑÐµÑÑÐ²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Ð°ÑÑÐ¸Ð½ÐºÐ¸ Ð¿Ð¾ Ð·Ð°Ð¿ÑÐ¾ÑÑ Ð½ÐµÐ¿ÑÐ¾ÑÐµÐ½Ð½ÑÐµ Ð³Ð¾ÑÑÐ¸ Ð¼Ð¾ÑÐµÐ½Ð½Ð¸ÑÐµÑÑÐ²Ð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2" name="Picture 8" descr="ÐÐ°ÑÑÐ¸Ð½ÐºÐ¸ Ð¿Ð¾ Ð·Ð°Ð¿ÑÐ¾ÑÑ Ð½ÐµÐ¿ÑÐ¾ÑÐµÐ½Ð½ÑÐµ Ð³Ð¾ÑÑÐ¸ Ñ ÑÐ¸Ð»ÑÑÑÐ¾Ð¼ Ð´Ð»Ñ Ð²Ð¾Ð´Ñ Ð¼Ð¾ÑÐµÐ½Ð½Ð¸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48787"/>
            <a:ext cx="7288361" cy="485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227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32440" cy="114300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Book Antiqua" pitchFamily="18" charset="0"/>
              </a:rPr>
              <a:t>Понятие мошенничество</a:t>
            </a:r>
            <a:endParaRPr lang="ru-RU" sz="48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752" y="1412776"/>
            <a:ext cx="8172400" cy="16927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atin typeface="Book Antiqua" pitchFamily="18" charset="0"/>
              </a:rPr>
              <a:t>Мошенничество</a:t>
            </a:r>
            <a:r>
              <a:rPr lang="ru-RU" sz="2400" b="1" dirty="0" smtClean="0">
                <a:latin typeface="Book Antiqua" pitchFamily="18" charset="0"/>
              </a:rPr>
              <a:t> — </a:t>
            </a:r>
            <a:r>
              <a:rPr lang="ru-RU" sz="2800" b="1" dirty="0" smtClean="0">
                <a:latin typeface="Book Antiqua" pitchFamily="18" charset="0"/>
                <a:hlinkClick r:id="rId2" tooltip="Хищение"/>
              </a:rPr>
              <a:t>хищение</a:t>
            </a:r>
            <a:r>
              <a:rPr lang="ru-RU" sz="2800" b="1" dirty="0" smtClean="0">
                <a:latin typeface="Book Antiqua" pitchFamily="18" charset="0"/>
              </a:rPr>
              <a:t> </a:t>
            </a:r>
            <a:r>
              <a:rPr lang="ru-RU" sz="2400" b="1" dirty="0" smtClean="0">
                <a:latin typeface="Book Antiqua" pitchFamily="18" charset="0"/>
              </a:rPr>
              <a:t>чужого имущества или приобретение права на чужое имущество путем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</a:rPr>
              <a:t> </a:t>
            </a:r>
            <a:r>
              <a:rPr lang="ru-RU" sz="2800" b="1" dirty="0" smtClean="0">
                <a:solidFill>
                  <a:srgbClr val="FF0000"/>
                </a:solidFill>
                <a:latin typeface="Book Antiqua" pitchFamily="18" charset="0"/>
                <a:hlinkClick r:id="rId3" tooltip="Обман"/>
              </a:rPr>
              <a:t>обмана</a:t>
            </a:r>
            <a:r>
              <a:rPr lang="ru-RU" sz="2400" b="1" dirty="0" smtClean="0">
                <a:latin typeface="Book Antiqua" pitchFamily="18" charset="0"/>
              </a:rPr>
              <a:t> или злоупотребления доверием</a:t>
            </a:r>
            <a:r>
              <a:rPr lang="ru-RU" sz="2400" b="1" dirty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(ст.159 УКРФ)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 rot="717766">
            <a:off x="4370491" y="3332002"/>
            <a:ext cx="4708451" cy="3390254"/>
          </a:xfrm>
          <a:prstGeom prst="cloudCallout">
            <a:avLst>
              <a:gd name="adj1" fmla="val -79687"/>
              <a:gd name="adj2" fmla="val -35002"/>
            </a:avLst>
          </a:prstGeom>
          <a:ln>
            <a:solidFill>
              <a:srgbClr val="8CCB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732983">
            <a:off x="4841305" y="3681043"/>
            <a:ext cx="38552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3300"/>
                </a:solidFill>
              </a:rPr>
              <a:t>При этом под обманом понимается как сознательное искажение истины (активный обман), так и умолчание об истине (пассивный обман). В обоих случаях обманутая жертва сама передает свое имущество мошеннику</a:t>
            </a:r>
            <a:endParaRPr lang="ru-RU" sz="2000" dirty="0">
              <a:solidFill>
                <a:srgbClr val="0033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21024117">
            <a:off x="11040" y="4157557"/>
            <a:ext cx="4238343" cy="2653710"/>
          </a:xfrm>
          <a:prstGeom prst="cloudCallout">
            <a:avLst>
              <a:gd name="adj1" fmla="val 28427"/>
              <a:gd name="adj2" fmla="val -84299"/>
            </a:avLst>
          </a:prstGeom>
          <a:solidFill>
            <a:srgbClr val="FFFFC5"/>
          </a:solidFill>
          <a:ln>
            <a:solidFill>
              <a:srgbClr val="FFE4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60-е годы доля корыстных преступлений в СССР составляла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40-45%,в конце 80-х уже 75%, а в середине 90-х в России уже 80%.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339752" y="214313"/>
            <a:ext cx="680424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пускайте незнакомых людей в квартиру</a:t>
            </a:r>
            <a:r>
              <a:rPr lang="ru-RU" dirty="0"/>
              <a:t>, даже </a:t>
            </a:r>
            <a:r>
              <a:rPr lang="ru-RU" dirty="0" smtClean="0"/>
              <a:t>если </a:t>
            </a:r>
            <a:r>
              <a:rPr lang="ru-RU" dirty="0"/>
              <a:t>они представились социальными работниками </a:t>
            </a:r>
            <a:r>
              <a:rPr lang="ru-RU" dirty="0" smtClean="0"/>
              <a:t>или </a:t>
            </a:r>
            <a:r>
              <a:rPr lang="ru-RU" dirty="0"/>
              <a:t>представителями коммунальных служб. </a:t>
            </a:r>
          </a:p>
          <a:p>
            <a:pPr>
              <a:defRPr/>
            </a:pPr>
            <a:r>
              <a:rPr lang="ru-RU" dirty="0"/>
              <a:t>Попросите документы, подтверждающие слова нежданных гостей. Если вы не уверены в том, что сможете отличить подделку, то попросите предоставить вам номер телефона, по которому можно связаться с руководством и уточнить, те ли </a:t>
            </a:r>
            <a:r>
              <a:rPr lang="ru-RU" dirty="0" smtClean="0"/>
              <a:t>это </a:t>
            </a:r>
            <a:r>
              <a:rPr lang="ru-RU" dirty="0"/>
              <a:t>люди, за которых они себя выдают. </a:t>
            </a:r>
            <a:r>
              <a:rPr lang="ru-RU" dirty="0" smtClean="0"/>
              <a:t> </a:t>
            </a:r>
            <a:r>
              <a:rPr lang="ru-RU" dirty="0"/>
              <a:t>Как правило, в таких случаях </a:t>
            </a:r>
            <a:r>
              <a:rPr lang="ru-RU" dirty="0" smtClean="0"/>
              <a:t> мошенники </a:t>
            </a:r>
            <a:r>
              <a:rPr lang="ru-RU" dirty="0"/>
              <a:t>сразу </a:t>
            </a:r>
          </a:p>
          <a:p>
            <a:pPr>
              <a:defRPr/>
            </a:pPr>
            <a:r>
              <a:rPr lang="ru-RU" dirty="0" smtClean="0"/>
              <a:t>удаляются </a:t>
            </a:r>
            <a:r>
              <a:rPr lang="ru-RU" dirty="0"/>
              <a:t>под </a:t>
            </a:r>
            <a:r>
              <a:rPr lang="ru-RU" dirty="0" smtClean="0"/>
              <a:t>различными предлогами</a:t>
            </a:r>
            <a:r>
              <a:rPr lang="ru-RU" dirty="0"/>
              <a:t>.</a:t>
            </a:r>
          </a:p>
        </p:txBody>
      </p:sp>
      <p:pic>
        <p:nvPicPr>
          <p:cNvPr id="11268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0652" y="2836862"/>
            <a:ext cx="3714750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4945" t="3967" r="2747" b="3369"/>
          <a:stretch>
            <a:fillRect/>
          </a:stretch>
        </p:blipFill>
        <p:spPr bwMode="auto">
          <a:xfrm>
            <a:off x="6300192" y="3311525"/>
            <a:ext cx="31273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77264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dirty="0" smtClean="0"/>
              <a:t>11. Знахари и целители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ÐÐ°ÑÑÐ¸Ð½ÐºÐ¸ Ð¿Ð¾ Ð·Ð°Ð¿ÑÐ¾ÑÑ Ð·Ð½Ð°ÑÐ°ÑÐ¸ Ð¸ ÑÐµÐ»Ð¸ÑÐµÐ»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247" y="1484784"/>
            <a:ext cx="6181193" cy="4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230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123728" y="214313"/>
            <a:ext cx="702027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соглашайтесь на предложение рассказать вам </a:t>
            </a:r>
          </a:p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вашем будущем</a:t>
            </a:r>
            <a:r>
              <a:rPr lang="ru-RU" dirty="0"/>
              <a:t>. </a:t>
            </a:r>
          </a:p>
          <a:p>
            <a:pPr>
              <a:defRPr/>
            </a:pPr>
            <a:r>
              <a:rPr lang="ru-RU" dirty="0"/>
              <a:t>Старайтесь как можно быстрее отойти от человека, предоставляющего услуги данного вида. Чаще всего они используют гипноз. Вы даже не заметите, как отдадите все свои деньги и ценные вещи. Если уйти от мошенников не получается, </a:t>
            </a:r>
            <a:r>
              <a:rPr lang="ru-RU" dirty="0" smtClean="0"/>
              <a:t>не </a:t>
            </a:r>
            <a:r>
              <a:rPr lang="ru-RU" dirty="0"/>
              <a:t>отвечайте на их вопросы и не </a:t>
            </a:r>
            <a:r>
              <a:rPr lang="ru-RU" dirty="0" smtClean="0"/>
              <a:t>смотрите </a:t>
            </a:r>
            <a:r>
              <a:rPr lang="ru-RU" dirty="0"/>
              <a:t>в глаза. Постарайтесь </a:t>
            </a:r>
            <a:r>
              <a:rPr lang="ru-RU" dirty="0" smtClean="0"/>
              <a:t>привлечь внимание посторонних </a:t>
            </a:r>
            <a:r>
              <a:rPr lang="ru-RU" dirty="0"/>
              <a:t>людей, </a:t>
            </a:r>
            <a:r>
              <a:rPr lang="ru-RU" dirty="0" smtClean="0"/>
              <a:t>попросите </a:t>
            </a:r>
            <a:r>
              <a:rPr lang="ru-RU" dirty="0"/>
              <a:t>у них помощи.</a:t>
            </a:r>
          </a:p>
        </p:txBody>
      </p:sp>
      <p:pic>
        <p:nvPicPr>
          <p:cNvPr id="12292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5859"/>
          <a:stretch>
            <a:fillRect/>
          </a:stretch>
        </p:blipFill>
        <p:spPr bwMode="auto">
          <a:xfrm>
            <a:off x="1475656" y="2996952"/>
            <a:ext cx="5643563" cy="426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4643438"/>
            <a:ext cx="20193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1189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r>
              <a:rPr lang="ru-RU" dirty="0" smtClean="0"/>
              <a:t>12. Уличные гадалки и попрошайки</a:t>
            </a: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84784"/>
            <a:ext cx="3059113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90875" y="14847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u="sng" dirty="0" smtClean="0"/>
              <a:t>Цыганский гипноз:</a:t>
            </a:r>
          </a:p>
          <a:p>
            <a:pPr>
              <a:defRPr/>
            </a:pPr>
            <a:r>
              <a:rPr lang="ru-RU" dirty="0" smtClean="0"/>
              <a:t>Вхождение </a:t>
            </a:r>
            <a:r>
              <a:rPr lang="ru-RU" dirty="0"/>
              <a:t>в первичный контакт. </a:t>
            </a:r>
          </a:p>
          <a:p>
            <a:pPr>
              <a:defRPr/>
            </a:pPr>
            <a:r>
              <a:rPr lang="ru-RU" dirty="0" smtClean="0"/>
              <a:t>Вхождение </a:t>
            </a:r>
            <a:r>
              <a:rPr lang="ru-RU" dirty="0"/>
              <a:t>в личный контакт.  </a:t>
            </a:r>
          </a:p>
          <a:p>
            <a:pPr>
              <a:defRPr/>
            </a:pPr>
            <a:r>
              <a:rPr lang="ru-RU" dirty="0" smtClean="0"/>
              <a:t>Запугивание</a:t>
            </a:r>
            <a:r>
              <a:rPr lang="ru-RU" dirty="0"/>
              <a:t>.</a:t>
            </a:r>
          </a:p>
          <a:p>
            <a:pPr>
              <a:defRPr/>
            </a:pPr>
            <a:r>
              <a:rPr lang="ru-RU" dirty="0" smtClean="0"/>
              <a:t>Втягивание </a:t>
            </a:r>
            <a:r>
              <a:rPr lang="ru-RU" dirty="0"/>
              <a:t>в «обряд». </a:t>
            </a:r>
          </a:p>
          <a:p>
            <a:pPr>
              <a:defRPr/>
            </a:pPr>
            <a:r>
              <a:rPr lang="ru-RU" dirty="0" smtClean="0"/>
              <a:t>Манипуляции </a:t>
            </a:r>
            <a:r>
              <a:rPr lang="ru-RU" dirty="0"/>
              <a:t>с деньгами. </a:t>
            </a:r>
          </a:p>
          <a:p>
            <a:pPr>
              <a:defRPr/>
            </a:pPr>
            <a:r>
              <a:rPr lang="ru-RU" dirty="0"/>
              <a:t>Снабжение инструкциями.</a:t>
            </a:r>
          </a:p>
          <a:p>
            <a:pPr>
              <a:defRPr/>
            </a:pPr>
            <a:r>
              <a:rPr lang="ru-RU" dirty="0"/>
              <a:t>Удаление из поля видимости.</a:t>
            </a:r>
          </a:p>
        </p:txBody>
      </p:sp>
      <p:pic>
        <p:nvPicPr>
          <p:cNvPr id="14338" name="Picture 2" descr="ÐÐ°ÑÑÐ¸Ð½ÐºÐ¸ Ð¿Ð¾ Ð·Ð°Ð¿ÑÐ¾ÑÑ ÑÐ»Ð¸ÑÐ½ÑÐµ Ð¿Ð¾Ð¿ÑÐ¾ÑÐ°Ð¹ÐºÐ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05064"/>
            <a:ext cx="3312368" cy="253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68665" y="4149080"/>
            <a:ext cx="4403321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«Инвалиды </a:t>
            </a:r>
            <a:r>
              <a:rPr lang="ru-RU" b="1" dirty="0"/>
              <a:t>войны</a:t>
            </a:r>
            <a:r>
              <a:rPr lang="ru-RU" b="1" dirty="0" smtClean="0"/>
              <a:t>»</a:t>
            </a:r>
          </a:p>
          <a:p>
            <a:r>
              <a:rPr lang="ru-RU" b="1" dirty="0" smtClean="0"/>
              <a:t>«Молодые матери»</a:t>
            </a:r>
          </a:p>
          <a:p>
            <a:r>
              <a:rPr lang="ru-RU" b="1" dirty="0" smtClean="0"/>
              <a:t>«Ограбленные»</a:t>
            </a:r>
          </a:p>
          <a:p>
            <a:r>
              <a:rPr lang="ru-RU" b="1" dirty="0"/>
              <a:t>«Ради Христа</a:t>
            </a:r>
            <a:r>
              <a:rPr lang="ru-RU" b="1" dirty="0" smtClean="0"/>
              <a:t>»</a:t>
            </a:r>
          </a:p>
          <a:p>
            <a:r>
              <a:rPr lang="ru-RU" b="1" dirty="0" smtClean="0"/>
              <a:t>Искалеченные</a:t>
            </a:r>
          </a:p>
          <a:p>
            <a:r>
              <a:rPr lang="ru-RU" b="1" dirty="0"/>
              <a:t>«Родители больных детей»</a:t>
            </a:r>
            <a:endParaRPr lang="ru-RU" b="1" dirty="0" smtClean="0"/>
          </a:p>
          <a:p>
            <a:r>
              <a:rPr lang="ru-RU" b="1" dirty="0"/>
              <a:t>Защитники </a:t>
            </a:r>
            <a:r>
              <a:rPr lang="ru-RU" b="1" dirty="0" smtClean="0"/>
              <a:t>животных</a:t>
            </a:r>
          </a:p>
          <a:p>
            <a:r>
              <a:rPr lang="ru-RU" b="1" dirty="0"/>
              <a:t>«Тихие</a:t>
            </a:r>
            <a:r>
              <a:rPr lang="ru-RU" b="1" dirty="0" smtClean="0"/>
              <a:t>»</a:t>
            </a:r>
            <a:r>
              <a:rPr lang="ru-RU" b="1" dirty="0"/>
              <a:t> </a:t>
            </a:r>
            <a:r>
              <a:rPr lang="ru-RU" b="1" dirty="0" smtClean="0"/>
              <a:t>(на проезд)</a:t>
            </a:r>
          </a:p>
          <a:p>
            <a:r>
              <a:rPr lang="en-US" b="1" dirty="0">
                <a:hlinkClick r:id="rId4"/>
              </a:rPr>
              <a:t>http://</a:t>
            </a:r>
            <a:r>
              <a:rPr lang="en-US" b="1" dirty="0" smtClean="0">
                <a:hlinkClick r:id="rId4"/>
              </a:rPr>
              <a:t>www.aif.ru/society/people/1214034</a:t>
            </a:r>
            <a:r>
              <a:rPr lang="ru-RU" b="1" dirty="0" smtClean="0"/>
              <a:t>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476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13.Мобильный телефон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059832" y="1884362"/>
            <a:ext cx="5868268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Перезвони мне. </a:t>
            </a:r>
            <a:r>
              <a:rPr lang="en-US" dirty="0" smtClean="0"/>
              <a:t>W</a:t>
            </a:r>
            <a:r>
              <a:rPr lang="ru-RU" dirty="0" err="1" smtClean="0"/>
              <a:t>an-giri</a:t>
            </a:r>
            <a:r>
              <a:rPr lang="ru-RU" dirty="0" smtClean="0"/>
              <a:t> («один звонок»).</a:t>
            </a:r>
          </a:p>
          <a:p>
            <a:pPr eaLnBrk="1" hangingPunct="1">
              <a:defRPr/>
            </a:pPr>
            <a:r>
              <a:rPr lang="ru-RU" dirty="0" smtClean="0"/>
              <a:t>«Позвони на этот номер и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получи на свой счет $3». </a:t>
            </a:r>
          </a:p>
          <a:p>
            <a:pPr eaLnBrk="1" hangingPunct="1">
              <a:defRPr/>
            </a:pPr>
            <a:r>
              <a:rPr lang="en-US" dirty="0" smtClean="0"/>
              <a:t>SMS(</a:t>
            </a:r>
            <a:r>
              <a:rPr lang="ru-RU" dirty="0" smtClean="0"/>
              <a:t>четырехзначные номера</a:t>
            </a:r>
            <a:r>
              <a:rPr lang="en-US" dirty="0" smtClean="0"/>
              <a:t>)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Звонок с радио.</a:t>
            </a:r>
          </a:p>
          <a:p>
            <a:pPr eaLnBrk="1" hangingPunct="1">
              <a:defRPr/>
            </a:pPr>
            <a:r>
              <a:rPr lang="ru-RU" dirty="0" err="1" smtClean="0"/>
              <a:t>Телелохотрон</a:t>
            </a:r>
            <a:r>
              <a:rPr lang="ru-RU" dirty="0" smtClean="0"/>
              <a:t> 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31726"/>
            <a:ext cx="26273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1033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6192" y="274638"/>
            <a:ext cx="7128296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14.Интернет — мошенничество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419872" y="1600200"/>
            <a:ext cx="526692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«Волшебные» кошельки.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err="1" smtClean="0"/>
              <a:t>Фишинг</a:t>
            </a:r>
            <a:r>
              <a:rPr lang="ru-RU" dirty="0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Удалённая работа.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«Выгодный обмен».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Бизнес-пакеты.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Дешёвые распродажи.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«Выигрыш» в конкурсе, лотерее.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Слишком выгодные распродажи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2881313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646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23727" y="428625"/>
            <a:ext cx="687739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техники безопасности.</a:t>
            </a:r>
            <a:r>
              <a:rPr lang="ru-RU" dirty="0"/>
              <a:t> </a:t>
            </a:r>
          </a:p>
          <a:p>
            <a:pPr>
              <a:defRPr/>
            </a:pPr>
            <a:r>
              <a:rPr lang="ru-RU" dirty="0"/>
              <a:t>Ни для кого не секрет, что в интернете много </a:t>
            </a:r>
          </a:p>
          <a:p>
            <a:pPr>
              <a:defRPr/>
            </a:pPr>
            <a:r>
              <a:rPr lang="ru-RU" dirty="0"/>
              <a:t>мошенников, ведь речь идет о глобальной сети, охватывающей весь мир. Также для мошенников очень удобно то, что пользователи не видят друг друга (за исключением web-камер) и то, что очень просто составить поддельную личную информацию, которую никто не сможет проверить. </a:t>
            </a:r>
          </a:p>
          <a:p>
            <a:pPr>
              <a:defRPr/>
            </a:pPr>
            <a:r>
              <a:rPr lang="ru-RU" dirty="0"/>
              <a:t>С появлением мгновенных электронных платежей появилось  	 </a:t>
            </a:r>
            <a:r>
              <a:rPr lang="ru-RU" dirty="0" smtClean="0"/>
              <a:t>множество </a:t>
            </a:r>
            <a:r>
              <a:rPr lang="ru-RU" dirty="0"/>
              <a:t>новых видов мошенничества. </a:t>
            </a:r>
            <a:r>
              <a:rPr lang="ru-RU" dirty="0" smtClean="0"/>
              <a:t>Возникает </a:t>
            </a:r>
            <a:r>
              <a:rPr lang="ru-RU" dirty="0"/>
              <a:t>вопрос, как же обезопасить </a:t>
            </a:r>
            <a:r>
              <a:rPr lang="ru-RU" dirty="0" smtClean="0"/>
              <a:t>себя </a:t>
            </a:r>
            <a:r>
              <a:rPr lang="ru-RU" dirty="0"/>
              <a:t>от мошенников? Для этого нужно 	                                                знать некоторые правила.</a:t>
            </a:r>
          </a:p>
        </p:txBody>
      </p:sp>
      <p:pic>
        <p:nvPicPr>
          <p:cNvPr id="16389" name="Picture 9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2768" t="7692" r="1752"/>
          <a:stretch>
            <a:fillRect/>
          </a:stretch>
        </p:blipFill>
        <p:spPr bwMode="auto">
          <a:xfrm>
            <a:off x="2771800" y="3379788"/>
            <a:ext cx="500062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46905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22933" y="32840"/>
            <a:ext cx="686038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Покупка товаров в интернет – магазинах.</a:t>
            </a:r>
          </a:p>
          <a:p>
            <a:pPr>
              <a:defRPr/>
            </a:pPr>
            <a:r>
              <a:rPr lang="ru-RU" sz="2000" dirty="0"/>
              <a:t>Покупая товары через интернет, обратите внимание на </a:t>
            </a:r>
          </a:p>
          <a:p>
            <a:pPr>
              <a:defRPr/>
            </a:pPr>
            <a:r>
              <a:rPr lang="ru-RU" sz="2000" dirty="0"/>
              <a:t>данные продавца, посмотрите, есть ли среди них его Ф.И.О., электронная почта и адрес. Если вы заметите, что продавец указал минимум информации о себе и оставил только адрес своего электронного ящика, знайте, это может быть мошенник. Если рядом с фотографиями товаров на сайте имеются отзывы покупателей</a:t>
            </a:r>
            <a:r>
              <a:rPr lang="ru-RU" sz="2000" dirty="0" smtClean="0"/>
              <a:t>, </a:t>
            </a:r>
            <a:r>
              <a:rPr lang="ru-RU" sz="2000" dirty="0"/>
              <a:t>обязательно прочтите </a:t>
            </a:r>
            <a:r>
              <a:rPr lang="ru-RU" sz="2000" dirty="0" smtClean="0"/>
              <a:t>их</a:t>
            </a:r>
            <a:endParaRPr lang="ru-RU" sz="2000" dirty="0"/>
          </a:p>
        </p:txBody>
      </p:sp>
      <p:pic>
        <p:nvPicPr>
          <p:cNvPr id="17413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6692" y="2556608"/>
            <a:ext cx="3852862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1831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1" y="428625"/>
            <a:ext cx="7021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Лже-благотворительность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ru-RU" dirty="0"/>
              <a:t>Интернет пестрит объявлениями о людях, </a:t>
            </a:r>
            <a:r>
              <a:rPr lang="ru-RU" dirty="0" smtClean="0"/>
              <a:t>нуждающихся </a:t>
            </a:r>
            <a:r>
              <a:rPr lang="ru-RU" dirty="0"/>
              <a:t>в помощи, однако не спешите перечислять деньги, не проверив некоторую необходимую информацию. Мошенники создают сайты-дублеры, являющиеся точной копией настоящих страниц, при этом изменяют реквизиты, для того чтобы деньги шли в их кошелек. Будьте бдительны, и не перечисляйте деньги, не убедившись лично в том, что </a:t>
            </a:r>
            <a:r>
              <a:rPr lang="ru-RU" dirty="0" smtClean="0"/>
              <a:t>размещенная </a:t>
            </a:r>
            <a:r>
              <a:rPr lang="ru-RU" dirty="0"/>
              <a:t>информация является достоверной.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5" name="Picture 6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039876"/>
            <a:ext cx="32940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20526" r="16315"/>
          <a:stretch>
            <a:fillRect/>
          </a:stretch>
        </p:blipFill>
        <p:spPr bwMode="auto">
          <a:xfrm>
            <a:off x="6130102" y="3475644"/>
            <a:ext cx="22193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5507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02417" y="188640"/>
            <a:ext cx="702027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Обман с помощью социальных сетей</a:t>
            </a:r>
          </a:p>
          <a:p>
            <a:pPr>
              <a:defRPr/>
            </a:pPr>
            <a:r>
              <a:rPr lang="ru-RU" sz="2000" dirty="0"/>
              <a:t>Мобильные мошенники используют «социальные сети», </a:t>
            </a:r>
          </a:p>
          <a:p>
            <a:pPr>
              <a:defRPr/>
            </a:pPr>
            <a:r>
              <a:rPr lang="ru-RU" sz="2000" dirty="0"/>
              <a:t>такие, как, «Одноклассники» или «В контакте». Нередко посетители этих сайтов выкладывают информацию о себе: номера мобильного и домашнего телефона, место работы, </a:t>
            </a:r>
            <a:r>
              <a:rPr lang="en-US" sz="2000" dirty="0"/>
              <a:t>e</a:t>
            </a:r>
            <a:r>
              <a:rPr lang="ru-RU" sz="2000" dirty="0"/>
              <a:t>-</a:t>
            </a:r>
            <a:r>
              <a:rPr lang="en-US" sz="2000" dirty="0"/>
              <a:t>mail</a:t>
            </a:r>
            <a:r>
              <a:rPr lang="ru-RU" sz="2000" dirty="0"/>
              <a:t>. Вплоть до того, куда и когда пойдет человек на следующий день. Злодеи улучшают момент, пока незадачливый пользователь отсутствует дома, и начинают названивать его родным и близким. Преступники представляются сотрудниками милиции и рассказывают о том, что с человеком стряслась беда или случились серьезные проблемы, но дело можно решить, если перевести определенную сумму денег на телефонный счет. Или сбросить </a:t>
            </a:r>
            <a:r>
              <a:rPr lang="ru-RU" sz="2000" dirty="0" err="1"/>
              <a:t>пин-код</a:t>
            </a:r>
            <a:r>
              <a:rPr lang="ru-RU" sz="2000" dirty="0"/>
              <a:t> карты. При этом они приводят всю личную информацию о человеке, которую выудили </a:t>
            </a:r>
          </a:p>
          <a:p>
            <a:pPr>
              <a:defRPr/>
            </a:pPr>
            <a:r>
              <a:rPr lang="ru-RU" sz="2000" dirty="0"/>
              <a:t>из его странички на «Одноклассниках» или </a:t>
            </a:r>
          </a:p>
          <a:p>
            <a:pPr>
              <a:defRPr/>
            </a:pPr>
            <a:r>
              <a:rPr lang="ru-RU" sz="2000" dirty="0"/>
              <a:t>            «В контакте». Таким образом, </a:t>
            </a:r>
          </a:p>
          <a:p>
            <a:pPr>
              <a:defRPr/>
            </a:pPr>
            <a:r>
              <a:rPr lang="ru-RU" sz="2000" dirty="0"/>
              <a:t>                мошенники втираются в доверие </a:t>
            </a:r>
          </a:p>
          <a:p>
            <a:pPr>
              <a:defRPr/>
            </a:pPr>
            <a:r>
              <a:rPr lang="ru-RU" sz="2000" dirty="0"/>
              <a:t>                  и, как правило, получают </a:t>
            </a:r>
          </a:p>
          <a:p>
            <a:pPr>
              <a:defRPr/>
            </a:pPr>
            <a:r>
              <a:rPr lang="ru-RU" sz="2000" dirty="0"/>
              <a:t>                   требуемые деньги.</a:t>
            </a:r>
            <a:endParaRPr lang="ru-RU" sz="20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3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10452" r="5923" b="23322"/>
          <a:stretch>
            <a:fillRect/>
          </a:stretch>
        </p:blipFill>
        <p:spPr bwMode="auto">
          <a:xfrm>
            <a:off x="214313" y="52149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4352925"/>
            <a:ext cx="33337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8934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60939" y="0"/>
            <a:ext cx="7160035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Мошенничество, совершаемое должностным лицом по отношению к государству, называется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коррупция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уголовном жаргоне, мошенничество называется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кидалово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развод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фармазонство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 мошенник — кидала или фармазон.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 языке психологов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манипуляция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>
              <a:lnSpc>
                <a:spcPct val="80000"/>
              </a:lnSpc>
              <a:defRPr/>
            </a:pPr>
            <a:endParaRPr lang="ru-RU" sz="2800" dirty="0" smtClean="0"/>
          </a:p>
        </p:txBody>
      </p:sp>
      <p:pic>
        <p:nvPicPr>
          <p:cNvPr id="7" name="Picture 6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501008"/>
            <a:ext cx="3562747" cy="317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034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23727" y="500063"/>
            <a:ext cx="68773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Если вы хотите обезопасить себя от </a:t>
            </a:r>
          </a:p>
          <a:p>
            <a:pPr>
              <a:defRPr/>
            </a:pPr>
            <a:r>
              <a:rPr lang="ru-RU" dirty="0" err="1"/>
              <a:t>интернет-мошенников</a:t>
            </a:r>
            <a:r>
              <a:rPr lang="ru-RU" dirty="0"/>
              <a:t>, следуйте главным правилам – </a:t>
            </a:r>
          </a:p>
          <a:p>
            <a:pPr>
              <a:defRPr/>
            </a:pPr>
            <a:r>
              <a:rPr lang="ru-RU" dirty="0"/>
              <a:t>никогда не называйте подозрительным лицам ваш электронный ящик, все вызывающие недоверие письма отправляйте в папку «спам» и ни в коем случае никому не говорите ваши пароли и другие личные данные.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9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l="5267" r="16124" b="4601"/>
          <a:stretch>
            <a:fillRect/>
          </a:stretch>
        </p:blipFill>
        <p:spPr bwMode="auto">
          <a:xfrm>
            <a:off x="3929063" y="2582863"/>
            <a:ext cx="5072062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t="6757" r="3999"/>
          <a:stretch>
            <a:fillRect/>
          </a:stretch>
        </p:blipFill>
        <p:spPr bwMode="auto">
          <a:xfrm>
            <a:off x="0" y="2790825"/>
            <a:ext cx="31432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1934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571184" cy="1143000"/>
          </a:xfrm>
        </p:spPr>
        <p:txBody>
          <a:bodyPr/>
          <a:lstStyle/>
          <a:p>
            <a:r>
              <a:rPr lang="ru-RU" dirty="0" smtClean="0"/>
              <a:t>15.АВТОподставщики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Ð°ÑÑÐ¸Ð½ÐºÐ¸ Ð¿Ð¾ Ð·Ð°Ð¿ÑÐ¾ÑÑ Ð°Ð²ÑÐ¾Ð¿Ð¾Ð´ÑÑÐ°Ð²ÑÐ¸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6204" y="2060848"/>
            <a:ext cx="6115356" cy="409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°Ð²ÑÐ¾Ð¿Ð¾Ð´ÑÑÐ°Ð²ÑÐ¸ÐºÐ¸  ÑÑÑÐ°ÑÐ¾Ð²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2944" y="1665188"/>
            <a:ext cx="7381875" cy="439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°Ð²ÑÐ¾Ð¿Ð¾Ð´ÑÑÐ°Ð²ÑÐ¸ÐºÐ¸ Ð¿ÐµÑÐµÑÐ¾Ð´Ñ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629" y="1485478"/>
            <a:ext cx="734019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873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76672"/>
            <a:ext cx="5328592" cy="546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4994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0"/>
            <a:ext cx="702141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Защищайте личную информацию</a:t>
            </a:r>
            <a:r>
              <a:rPr lang="ru-RU" sz="2200" dirty="0"/>
              <a:t>. Проявляйте </a:t>
            </a:r>
          </a:p>
          <a:p>
            <a:pPr>
              <a:defRPr/>
            </a:pPr>
            <a:r>
              <a:rPr lang="ru-RU" sz="2200" dirty="0"/>
              <a:t>бдительность при обращении с личными </a:t>
            </a:r>
          </a:p>
          <a:p>
            <a:pPr>
              <a:defRPr/>
            </a:pPr>
            <a:r>
              <a:rPr lang="ru-RU" sz="2200" dirty="0"/>
              <a:t>документами, в том числе, с выписками из банков и </a:t>
            </a:r>
          </a:p>
          <a:p>
            <a:pPr>
              <a:defRPr/>
            </a:pPr>
            <a:r>
              <a:rPr lang="ru-RU" sz="2200" dirty="0"/>
              <a:t>чековыми книжками, водительскими удостоверениями, карточкой социального обеспечения, паспортами или удостоверением личности. Ни в коем случае не сообщайте информацию о себе, либо своем финансовом положении тем людям, у которых нет оснований располагать подобной информацией. В особенности это касается номеров кредитных карт и информации о банковских счетах. Единственный случай, когда вы в повседневной жизни можете предоставлять информацию о номере кредитной карты - это при совершении  	                                                                               покупок.</a:t>
            </a:r>
          </a:p>
          <a:p>
            <a:pPr>
              <a:defRPr/>
            </a:pPr>
            <a:endParaRPr lang="ru-RU" sz="2200" dirty="0"/>
          </a:p>
        </p:txBody>
      </p:sp>
      <p:pic>
        <p:nvPicPr>
          <p:cNvPr id="7172" name="Picture 4" descr="ПАСПОРТА, ДИПЛОМЫ - 2960658 - Газета бесплатных объявлений Ярмарка - Нижневартовс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4857750"/>
            <a:ext cx="12287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6250" r="6248"/>
          <a:stretch>
            <a:fillRect/>
          </a:stretch>
        </p:blipFill>
        <p:spPr bwMode="auto">
          <a:xfrm>
            <a:off x="3357563" y="4929188"/>
            <a:ext cx="2000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5643563"/>
            <a:ext cx="15335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8" descr="C:\Users\Татьяна\Desktop\Безымянный.png"/>
          <p:cNvPicPr>
            <a:picLocks noChangeAspect="1" noChangeArrowheads="1"/>
          </p:cNvPicPr>
          <p:nvPr/>
        </p:nvPicPr>
        <p:blipFill>
          <a:blip r:embed="rId5" cstate="print"/>
          <a:srcRect l="6673" t="9615" r="5247" b="11539"/>
          <a:stretch>
            <a:fillRect/>
          </a:stretch>
        </p:blipFill>
        <p:spPr bwMode="auto">
          <a:xfrm>
            <a:off x="6715125" y="4929188"/>
            <a:ext cx="2286000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3" descr="фокус со сберкнижками. - Народные новости - МОЁ. Online Воронеж"/>
          <p:cNvPicPr>
            <a:picLocks noChangeAspect="1" noChangeArrowheads="1"/>
          </p:cNvPicPr>
          <p:nvPr/>
        </p:nvPicPr>
        <p:blipFill>
          <a:blip r:embed="rId6" cstate="print"/>
          <a:srcRect l="4688" t="3000" r="3906" b="2499"/>
          <a:stretch>
            <a:fillRect/>
          </a:stretch>
        </p:blipFill>
        <p:spPr bwMode="auto">
          <a:xfrm>
            <a:off x="5072063" y="5072063"/>
            <a:ext cx="985837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7" cstate="print"/>
          <a:srcRect l="8321" r="6401"/>
          <a:stretch>
            <a:fillRect/>
          </a:stretch>
        </p:blipFill>
        <p:spPr bwMode="auto">
          <a:xfrm>
            <a:off x="142875" y="4357688"/>
            <a:ext cx="2538413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48886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1959661" y="476672"/>
            <a:ext cx="7093421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dirty="0"/>
              <a:t>омните, что в поисках личной информации </a:t>
            </a:r>
          </a:p>
          <a:p>
            <a:pPr>
              <a:defRPr/>
            </a:pPr>
            <a:r>
              <a:rPr lang="ru-RU" dirty="0"/>
              <a:t>многие мошенники не брезгуют порыться в мусоре. </a:t>
            </a:r>
          </a:p>
          <a:p>
            <a:pPr>
              <a:defRPr/>
            </a:pPr>
            <a:r>
              <a:rPr lang="ru-RU" dirty="0"/>
              <a:t>Поэтому не выбрасывайте документы с вашими </a:t>
            </a:r>
          </a:p>
          <a:p>
            <a:pPr>
              <a:defRPr/>
            </a:pPr>
            <a:r>
              <a:rPr lang="ru-RU" dirty="0"/>
              <a:t>личными данными, а сжигайте их либо рвите на мелкие кусочки. К таким документам относятся выписки из банковских счетов и брокерской документации, старые кредитные карты, водительское удостоверение и паспорт.</a:t>
            </a:r>
          </a:p>
        </p:txBody>
      </p:sp>
      <p:pic>
        <p:nvPicPr>
          <p:cNvPr id="8196" name="Picture 2" descr="Выписка со счета за февраль 2005 - АРХИВ форума Пес и Кот до 01.01.2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3071813"/>
            <a:ext cx="22987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 descr="Выписка из банка образец формы и бланки для всего"/>
          <p:cNvPicPr>
            <a:picLocks noChangeAspect="1" noChangeArrowheads="1"/>
          </p:cNvPicPr>
          <p:nvPr/>
        </p:nvPicPr>
        <p:blipFill>
          <a:blip r:embed="rId3" cstate="print"/>
          <a:srcRect t="17538"/>
          <a:stretch>
            <a:fillRect/>
          </a:stretch>
        </p:blipFill>
        <p:spPr bwMode="auto">
          <a:xfrm>
            <a:off x="357188" y="4857750"/>
            <a:ext cx="3252787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Курский Сертификационный Брокер т.54-33-33, Курск - Сертификация - Таможенные услу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020000">
            <a:off x="523875" y="3155950"/>
            <a:ext cx="176530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Система АвтоМагазин. Отчеты"/>
          <p:cNvPicPr>
            <a:picLocks noChangeAspect="1" noChangeArrowheads="1"/>
          </p:cNvPicPr>
          <p:nvPr/>
        </p:nvPicPr>
        <p:blipFill>
          <a:blip r:embed="rId5" cstate="print"/>
          <a:srcRect l="2179" t="8713" r="5196" b="4161"/>
          <a:stretch>
            <a:fillRect/>
          </a:stretch>
        </p:blipFill>
        <p:spPr bwMode="auto">
          <a:xfrm>
            <a:off x="3929063" y="4500563"/>
            <a:ext cx="30368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637631"/>
            <a:ext cx="33575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63" y="4857750"/>
            <a:ext cx="169068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950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2051719" y="214313"/>
            <a:ext cx="6949405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словия любой заключаемой вами сделки</a:t>
            </a:r>
            <a:r>
              <a:rPr lang="ru-RU" dirty="0"/>
              <a:t>, кроме </a:t>
            </a:r>
          </a:p>
          <a:p>
            <a:pPr algn="ctr">
              <a:defRPr/>
            </a:pPr>
            <a:r>
              <a:rPr lang="ru-RU" dirty="0"/>
              <a:t>мелких бытовых, должны быть зафиксированы в </a:t>
            </a:r>
          </a:p>
          <a:p>
            <a:pPr algn="ctr">
              <a:defRPr/>
            </a:pPr>
            <a:r>
              <a:rPr lang="ru-RU" dirty="0"/>
              <a:t>письменной форме.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Для </a:t>
            </a:r>
            <a:r>
              <a:rPr lang="ru-RU" dirty="0"/>
              <a:t>того чтобы защитить себя от мошенников и от любых неприятных последствий, изучайте детальные сведения об условиях любого договора, прежде чем ставить свою подпись. В любом договоре, который вы заключаете - будь это трудовой договор, договор купли-продажи недвижимости, договор займа и т.д., - должны быть отражены все условия, права и обязанности сторон. </a:t>
            </a:r>
          </a:p>
          <a:p>
            <a:pPr algn="ctr">
              <a:defRPr/>
            </a:pPr>
            <a:r>
              <a:rPr lang="ru-RU" dirty="0"/>
              <a:t>            Поэтому, совершая значительные вложения капиталов, </a:t>
            </a:r>
            <a:r>
              <a:rPr lang="ru-RU" dirty="0" smtClean="0"/>
              <a:t> </a:t>
            </a:r>
            <a:r>
              <a:rPr lang="ru-RU" dirty="0"/>
              <a:t>	      сделки с недвижимостью и так далее, лучше </a:t>
            </a:r>
            <a:r>
              <a:rPr lang="ru-RU" dirty="0" smtClean="0"/>
              <a:t>воспользоваться помощью квалифицированного юриста</a:t>
            </a:r>
            <a:r>
              <a:rPr lang="ru-RU" dirty="0"/>
              <a:t>.</a:t>
            </a:r>
          </a:p>
        </p:txBody>
      </p:sp>
      <p:pic>
        <p:nvPicPr>
          <p:cNvPr id="9220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0"/>
            <a:ext cx="38100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Квалифицированная юридическая помощь в разделе Услуги во Владивостоке Юридические, бухгалтерские Разное по теме"/>
          <p:cNvPicPr>
            <a:picLocks noChangeAspect="1" noChangeArrowheads="1"/>
          </p:cNvPicPr>
          <p:nvPr/>
        </p:nvPicPr>
        <p:blipFill>
          <a:blip r:embed="rId3" cstate="print"/>
          <a:srcRect t="12930" b="15228"/>
          <a:stretch>
            <a:fillRect/>
          </a:stretch>
        </p:blipFill>
        <p:spPr bwMode="auto">
          <a:xfrm>
            <a:off x="5410200" y="4786313"/>
            <a:ext cx="3614738" cy="1936750"/>
          </a:xfrm>
          <a:prstGeom prst="rect">
            <a:avLst/>
          </a:prstGeom>
          <a:noFill/>
          <a:ln w="19050">
            <a:solidFill>
              <a:srgbClr val="99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347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267744" y="214313"/>
            <a:ext cx="6876256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мейте дело только с проверенными людьми</a:t>
            </a:r>
            <a:r>
              <a:rPr lang="ru-RU" dirty="0"/>
              <a:t>. </a:t>
            </a:r>
          </a:p>
          <a:p>
            <a:pPr>
              <a:defRPr/>
            </a:pPr>
            <a:r>
              <a:rPr lang="ru-RU" dirty="0"/>
              <a:t>Будьте внимательны - мошенники знают, как </a:t>
            </a:r>
          </a:p>
          <a:p>
            <a:pPr>
              <a:defRPr/>
            </a:pPr>
            <a:r>
              <a:rPr lang="ru-RU" dirty="0"/>
              <a:t>втереться в доверие к любому человеку. </a:t>
            </a:r>
          </a:p>
          <a:p>
            <a:pPr>
              <a:defRPr/>
            </a:pPr>
            <a:r>
              <a:rPr lang="ru-RU" dirty="0"/>
              <a:t>Это не значит, что вы должны ко всем относиться с подозрением, но в разумной мере предосторожность никогда </a:t>
            </a:r>
            <a:r>
              <a:rPr lang="ru-RU" dirty="0" smtClean="0"/>
              <a:t>                                    </a:t>
            </a:r>
            <a:r>
              <a:rPr lang="ru-RU" dirty="0"/>
              <a:t>не повредит – по </a:t>
            </a:r>
            <a:r>
              <a:rPr lang="ru-RU" dirty="0" smtClean="0"/>
              <a:t>крайней </a:t>
            </a:r>
            <a:r>
              <a:rPr lang="ru-RU" dirty="0"/>
              <a:t>мере, поможет </a:t>
            </a:r>
            <a:r>
              <a:rPr lang="ru-RU" dirty="0" smtClean="0"/>
              <a:t>  </a:t>
            </a:r>
            <a:r>
              <a:rPr lang="ru-RU" dirty="0"/>
              <a:t>вам не стать очередной </a:t>
            </a:r>
            <a:r>
              <a:rPr lang="ru-RU" dirty="0" smtClean="0"/>
              <a:t>жертвой</a:t>
            </a:r>
            <a:r>
              <a:rPr lang="ru-RU" dirty="0"/>
              <a:t>	</a:t>
            </a:r>
            <a:r>
              <a:rPr lang="ru-RU" dirty="0" smtClean="0"/>
              <a:t> </a:t>
            </a:r>
            <a:r>
              <a:rPr lang="ru-RU" dirty="0"/>
              <a:t>мошенничества.</a:t>
            </a:r>
          </a:p>
        </p:txBody>
      </p:sp>
      <p:pic>
        <p:nvPicPr>
          <p:cNvPr id="10244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99527"/>
            <a:ext cx="5500687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7692" t="15385" r="7692"/>
          <a:stretch>
            <a:fillRect/>
          </a:stretch>
        </p:blipFill>
        <p:spPr bwMode="auto">
          <a:xfrm>
            <a:off x="7072312" y="2262622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7598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979712" y="214313"/>
            <a:ext cx="71642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забывайте о существовании воров-карманников </a:t>
            </a:r>
          </a:p>
          <a:p>
            <a:pPr>
              <a:defRPr/>
            </a:pPr>
            <a:r>
              <a:rPr lang="ru-RU" sz="2000" dirty="0"/>
              <a:t>в общественном транспорте, в местах массового </a:t>
            </a:r>
          </a:p>
          <a:p>
            <a:pPr>
              <a:defRPr/>
            </a:pPr>
            <a:r>
              <a:rPr lang="ru-RU" sz="2000" dirty="0"/>
              <a:t>скопления людей. Если вы почувствовали, что в ваш </a:t>
            </a:r>
          </a:p>
          <a:p>
            <a:pPr>
              <a:defRPr/>
            </a:pPr>
            <a:r>
              <a:rPr lang="ru-RU" sz="2000" dirty="0"/>
              <a:t>карман или сумочку предпринимаются попытки залезть, не бойтесь и не паникуйте. Просто дайте вору понять, что вы знаете о его намерениях и следите за ним. Это отпугнет его.</a:t>
            </a:r>
          </a:p>
        </p:txBody>
      </p:sp>
      <p:pic>
        <p:nvPicPr>
          <p:cNvPr id="15364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t="2824" r="16125"/>
          <a:stretch>
            <a:fillRect/>
          </a:stretch>
        </p:blipFill>
        <p:spPr bwMode="auto">
          <a:xfrm>
            <a:off x="5000625" y="2714625"/>
            <a:ext cx="4000500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l="3749" t="3288" r="3777" b="2960"/>
          <a:stretch>
            <a:fillRect/>
          </a:stretch>
        </p:blipFill>
        <p:spPr bwMode="auto">
          <a:xfrm>
            <a:off x="0" y="3281363"/>
            <a:ext cx="4643438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9885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      </a:t>
            </a:r>
            <a:r>
              <a:rPr lang="vi-VN" dirty="0" smtClean="0"/>
              <a:t>Граф Алесса́ндро Калио́стро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 известный </a:t>
            </a:r>
            <a:r>
              <a:rPr lang="ru-RU" dirty="0" smtClean="0">
                <a:hlinkClick r:id="rId2" tooltip="Мистицизм"/>
              </a:rPr>
              <a:t>мистик</a:t>
            </a:r>
            <a:endParaRPr lang="ru-RU" dirty="0" smtClean="0"/>
          </a:p>
          <a:p>
            <a:r>
              <a:rPr lang="ru-RU" dirty="0" smtClean="0"/>
              <a:t>    и </a:t>
            </a:r>
            <a:r>
              <a:rPr lang="ru-RU" dirty="0" smtClean="0">
                <a:hlinkClick r:id="rId3" tooltip="Авантюрист"/>
              </a:rPr>
              <a:t>авантюрист</a:t>
            </a:r>
            <a:r>
              <a:rPr lang="ru-RU" dirty="0" smtClean="0"/>
              <a:t>,</a:t>
            </a:r>
          </a:p>
          <a:p>
            <a:r>
              <a:rPr lang="ru-RU" dirty="0" smtClean="0"/>
              <a:t>    называвший</a:t>
            </a:r>
          </a:p>
          <a:p>
            <a:r>
              <a:rPr lang="ru-RU" dirty="0" smtClean="0"/>
              <a:t>    себя разными</a:t>
            </a:r>
          </a:p>
          <a:p>
            <a:r>
              <a:rPr lang="ru-RU" dirty="0" smtClean="0"/>
              <a:t>    именами.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4664"/>
            <a:ext cx="75963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" pitchFamily="18" charset="0"/>
              </a:rPr>
              <a:t>Знаменитые</a:t>
            </a:r>
            <a:r>
              <a:rPr lang="ru-RU" sz="4800" b="1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entury" pitchFamily="18" charset="0"/>
              </a:rPr>
              <a:t> 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" pitchFamily="18" charset="0"/>
              </a:rPr>
              <a:t>мошенники</a:t>
            </a:r>
            <a:endParaRPr lang="ru-RU" sz="4800" b="1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58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7" name="Рисунок 6" descr="605px-Alessandro_Cagliostro.jpg"/>
          <p:cNvPicPr>
            <a:picLocks noChangeAspect="1"/>
          </p:cNvPicPr>
          <p:nvPr/>
        </p:nvPicPr>
        <p:blipFill>
          <a:blip r:embed="rId4" cstate="print">
            <a:lum bright="2000" contrast="23000"/>
          </a:blip>
          <a:stretch>
            <a:fillRect/>
          </a:stretch>
        </p:blipFill>
        <p:spPr>
          <a:xfrm>
            <a:off x="4103440" y="1859098"/>
            <a:ext cx="5040560" cy="49989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agliostro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845741"/>
            <a:ext cx="1043608" cy="10256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ount_Alessandro_di_Cagliostro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03648" y="4319786"/>
            <a:ext cx="1940625" cy="2538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0"/>
            <a:ext cx="4536504" cy="1440160"/>
          </a:xfrm>
          <a:ln>
            <a:noFill/>
          </a:ln>
        </p:spPr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Cambria" pitchFamily="18" charset="0"/>
              </a:rPr>
              <a:t>Виктор Люстиг</a:t>
            </a:r>
            <a:r>
              <a:rPr lang="ru-RU" sz="2400" dirty="0" smtClean="0">
                <a:latin typeface="Cambria" pitchFamily="18" charset="0"/>
              </a:rPr>
              <a:t> 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/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человек, который дважды продал </a:t>
            </a:r>
            <a:r>
              <a:rPr lang="ru-RU" sz="2400" i="1" u="sng" dirty="0" smtClean="0">
                <a:solidFill>
                  <a:srgbClr val="2503EF"/>
                </a:solidFill>
                <a:latin typeface="Century" pitchFamily="18" charset="0"/>
              </a:rPr>
              <a:t>Э</a:t>
            </a:r>
            <a:r>
              <a:rPr lang="ru-RU" sz="2800" i="1" u="sng" dirty="0" smtClean="0">
                <a:solidFill>
                  <a:srgbClr val="2503EF"/>
                </a:solidFill>
                <a:latin typeface="Century" pitchFamily="18" charset="0"/>
              </a:rPr>
              <a:t>йфелеву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 башню</a:t>
            </a:r>
            <a:r>
              <a:rPr lang="ru-RU" sz="2400" dirty="0" smtClean="0">
                <a:latin typeface="Century" pitchFamily="18" charset="0"/>
              </a:rPr>
              <a:t/>
            </a:r>
            <a:br>
              <a:rPr lang="ru-RU" sz="2400" dirty="0" smtClean="0">
                <a:latin typeface="Century" pitchFamily="18" charset="0"/>
              </a:rPr>
            </a:br>
            <a:endParaRPr lang="ru-RU" dirty="0"/>
          </a:p>
        </p:txBody>
      </p:sp>
      <p:pic>
        <p:nvPicPr>
          <p:cNvPr id="3" name="Рисунок 2" descr="1-Lust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998" y="1547999"/>
            <a:ext cx="3795225" cy="49773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63"/>
            <a:ext cx="395536" cy="6855637"/>
          </a:xfrm>
          <a:prstGeom prst="rect">
            <a:avLst/>
          </a:prstGeom>
        </p:spPr>
      </p:pic>
      <p:pic>
        <p:nvPicPr>
          <p:cNvPr id="6" name="Рисунок 5" descr="0_1c221_92c96e95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916832"/>
            <a:ext cx="4606189" cy="2694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Victor-Lustig-20657385-2-4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365104"/>
            <a:ext cx="223224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539750" y="1341438"/>
          <a:ext cx="8399463" cy="4248150"/>
        </p:xfrm>
        <a:graphic>
          <a:graphicData uri="http://schemas.openxmlformats.org/presentationml/2006/ole">
            <p:oleObj spid="_x0000_s1032" name="Диаграмма" r:id="rId3" imgW="6172200" imgH="3124200" progId="Excel.Sheet.8">
              <p:embed/>
            </p:oleObj>
          </a:graphicData>
        </a:graphic>
      </p:graphicFrame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266950" y="5589588"/>
            <a:ext cx="68770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Потерпевшими по делам о мошенничестве в 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76.53% случаев были мужчины, в 33.47% женщины.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50825" y="188913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Род занятий жертв мошенников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238017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2059" y="6237312"/>
            <a:ext cx="1351941" cy="620688"/>
          </a:xfrm>
          <a:prstGeom prst="rect">
            <a:avLst/>
          </a:prstGeom>
        </p:spPr>
      </p:pic>
      <p:pic>
        <p:nvPicPr>
          <p:cNvPr id="6" name="Рисунок 5" descr="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63"/>
            <a:ext cx="6912768" cy="68556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92688" cy="335699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Cambria" pitchFamily="18" charset="0"/>
              </a:rPr>
              <a:t>Бернард Мейдофф</a:t>
            </a:r>
            <a:r>
              <a:rPr lang="ru-RU" sz="3600" b="1" dirty="0" smtClean="0">
                <a:latin typeface="Cambria" pitchFamily="18" charset="0"/>
              </a:rPr>
              <a:t> </a:t>
            </a:r>
            <a:r>
              <a:rPr lang="ru-RU" sz="2400" b="1" dirty="0" smtClean="0">
                <a:latin typeface="Century" pitchFamily="18" charset="0"/>
              </a:rPr>
              <a:t> </a:t>
            </a:r>
            <a:br>
              <a:rPr lang="ru-RU" sz="2400" b="1" dirty="0" smtClean="0">
                <a:latin typeface="Century" pitchFamily="18" charset="0"/>
              </a:rPr>
            </a:br>
            <a:r>
              <a:rPr lang="ru-RU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один из создателей американской </a:t>
            </a: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  <a:hlinkClick r:id="rId4" tooltip="Фондовая биржа"/>
              </a:rPr>
              <a:t>фондовой биржи</a:t>
            </a: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 </a:t>
            </a: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  <a:hlinkClick r:id="rId5" tooltip="NASDAQ"/>
              </a:rPr>
              <a:t>NASDAQ</a:t>
            </a:r>
            <a:r>
              <a:rPr lang="ru-RU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. Проделанная </a:t>
            </a:r>
            <a:r>
              <a:rPr lang="ru-RU" sz="24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  <a:hlinkClick r:id="rId6" tooltip="Афера Бернарда Мейдоффа"/>
              </a:rPr>
              <a:t>им афера</a:t>
            </a:r>
            <a:r>
              <a:rPr lang="ru-RU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, по подсчётам некоторых специалистов, является крупнейшей в мире.</a:t>
            </a:r>
            <a:r>
              <a:rPr lang="ru-RU" dirty="0" smtClean="0">
                <a:latin typeface="Century" pitchFamily="18" charset="0"/>
              </a:rPr>
              <a:t/>
            </a:r>
            <a:br>
              <a:rPr lang="ru-RU" dirty="0" smtClean="0">
                <a:latin typeface="Century" pitchFamily="18" charset="0"/>
              </a:rPr>
            </a:br>
            <a:r>
              <a:rPr lang="ru-RU" i="1" dirty="0" smtClean="0">
                <a:latin typeface="Century" pitchFamily="18" charset="0"/>
              </a:rPr>
              <a:t/>
            </a:r>
            <a:br>
              <a:rPr lang="ru-RU" i="1" dirty="0" smtClean="0">
                <a:latin typeface="Century" pitchFamily="18" charset="0"/>
              </a:rPr>
            </a:br>
            <a:endParaRPr lang="ru-RU" dirty="0"/>
          </a:p>
        </p:txBody>
      </p:sp>
      <p:pic>
        <p:nvPicPr>
          <p:cNvPr id="4" name="Рисунок 3" descr="madoff_20090714125557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936556">
            <a:off x="59698" y="2400478"/>
            <a:ext cx="4062654" cy="34128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article-0-0000093F00000CB2-298_233x38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817510">
            <a:off x="5024708" y="2161583"/>
            <a:ext cx="3509383" cy="46777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nakladka_na_klaviaturu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2160240" cy="6858000"/>
          </a:xfrm>
          <a:prstGeom prst="rect">
            <a:avLst/>
          </a:prstGeom>
        </p:spPr>
      </p:pic>
      <p:pic>
        <p:nvPicPr>
          <p:cNvPr id="4" name="Рисунок 3" descr="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2059" y="6237312"/>
            <a:ext cx="1351941" cy="620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88640"/>
            <a:ext cx="4618856" cy="2722314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Cambria" pitchFamily="18" charset="0"/>
              </a:rPr>
              <a:t>Григорий Грабовой</a:t>
            </a:r>
            <a:r>
              <a:rPr lang="ru-RU" sz="3200" b="1" i="1" dirty="0" smtClean="0">
                <a:solidFill>
                  <a:srgbClr val="FF0000"/>
                </a:solidFill>
                <a:latin typeface="Cambria" pitchFamily="18" charset="0"/>
              </a:rPr>
              <a:t> </a:t>
            </a:r>
            <a:r>
              <a:rPr lang="ru-RU" sz="2400" dirty="0" smtClean="0">
                <a:latin typeface="Century" pitchFamily="18" charset="0"/>
              </a:rPr>
              <a:t/>
            </a:r>
            <a:br>
              <a:rPr lang="ru-RU" sz="2400" dirty="0" smtClean="0">
                <a:latin typeface="Century" pitchFamily="18" charset="0"/>
              </a:rPr>
            </a:br>
            <a:r>
              <a:rPr lang="ru-RU" sz="2400" dirty="0" smtClean="0">
                <a:latin typeface="Century" pitchFamily="18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заявлял, что обладает магическими способностями, в частности, способностью воскрешать мёртвых.</a:t>
            </a:r>
            <a:r>
              <a:rPr lang="ru-RU" dirty="0" smtClean="0">
                <a:latin typeface="Century" pitchFamily="18" charset="0"/>
              </a:rPr>
              <a:t/>
            </a:r>
            <a:br>
              <a:rPr lang="ru-RU" dirty="0" smtClean="0">
                <a:latin typeface="Century" pitchFamily="18" charset="0"/>
              </a:rPr>
            </a:br>
            <a:endParaRPr lang="ru-RU" dirty="0"/>
          </a:p>
        </p:txBody>
      </p:sp>
      <p:pic>
        <p:nvPicPr>
          <p:cNvPr id="3" name="Рисунок 2" descr="128273635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2636912"/>
            <a:ext cx="4896544" cy="3672408"/>
          </a:xfrm>
          <a:prstGeom prst="roundRect">
            <a:avLst>
              <a:gd name="adj" fmla="val 6743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 descr="1-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0"/>
            <a:ext cx="1872208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rigor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2420888"/>
            <a:ext cx="1683049" cy="2332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pics.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4639002"/>
            <a:ext cx="1728192" cy="221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Program Files\Microsoft Office\MEDIA\OFFICE12\Lines\BD14710_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-326107" y="3358555"/>
            <a:ext cx="5715000" cy="95250"/>
          </a:xfrm>
          <a:prstGeom prst="rect">
            <a:avLst/>
          </a:prstGeom>
          <a:noFill/>
        </p:spPr>
      </p:pic>
      <p:pic>
        <p:nvPicPr>
          <p:cNvPr id="11" name="Picture 2" descr="C:\Program Files\Microsoft Office\MEDIA\OFFICE12\Lines\BD14710_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-2558355" y="3358555"/>
            <a:ext cx="5715000" cy="952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332656"/>
            <a:ext cx="4968552" cy="1368152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Century" pitchFamily="18" charset="0"/>
              </a:rPr>
              <a:t>Сергей Мавроди</a:t>
            </a:r>
            <a:r>
              <a:rPr lang="ru-RU" sz="2400" dirty="0" smtClean="0">
                <a:latin typeface="Century" pitchFamily="18" charset="0"/>
              </a:rPr>
              <a:t/>
            </a:r>
            <a:br>
              <a:rPr lang="ru-RU" sz="2400" dirty="0" smtClean="0">
                <a:latin typeface="Century" pitchFamily="18" charset="0"/>
              </a:rPr>
            </a:b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ury" pitchFamily="18" charset="0"/>
              </a:rPr>
              <a:t>создатель финансовой пирамиды</a:t>
            </a:r>
            <a:r>
              <a:rPr lang="ru-RU" sz="3600" dirty="0" smtClean="0">
                <a:latin typeface="Century" pitchFamily="18" charset="0"/>
              </a:rPr>
              <a:t> </a:t>
            </a:r>
            <a:r>
              <a:rPr lang="ru-RU" sz="3600" i="1" dirty="0" smtClean="0">
                <a:latin typeface="Century" pitchFamily="18" charset="0"/>
                <a:hlinkClick r:id="rId2" tooltip="МММ"/>
              </a:rPr>
              <a:t>МММ</a:t>
            </a:r>
            <a:endParaRPr lang="ru-RU" sz="2400" dirty="0"/>
          </a:p>
        </p:txBody>
      </p:sp>
      <p:pic>
        <p:nvPicPr>
          <p:cNvPr id="3" name="Рисунок 2" descr="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2059" y="6237312"/>
            <a:ext cx="1351941" cy="620688"/>
          </a:xfrm>
          <a:prstGeom prst="rect">
            <a:avLst/>
          </a:prstGeom>
        </p:spPr>
      </p:pic>
      <p:pic>
        <p:nvPicPr>
          <p:cNvPr id="4" name="Рисунок 3" descr="element-756285-misc-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212976"/>
            <a:ext cx="4711409" cy="338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751712ea6d29acabfca391595aafcb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2132856"/>
            <a:ext cx="249627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ictur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4128" y="4221088"/>
            <a:ext cx="2937338" cy="2323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315240512_b_5bcc380d-4916-ab0a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404664"/>
            <a:ext cx="3482901" cy="2545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404664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Общие советы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0808"/>
            <a:ext cx="8964612" cy="551723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Повышать информированность о действиях мошенников.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Знать свои слабости.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/>
              <a:t> Относись критически к просьбам материального порядка, исходящим от незнакомых людей</a:t>
            </a:r>
            <a:endParaRPr lang="ru-RU" sz="24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Не теряйся и проси  предъявить документы, удостоверяющие личность и служебное либо общественное положение, а также телефон представляемой  организации. Ищи  независимого подтверждения информации.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Просчитывать последствия своего решения и действия.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Будь внимателен, ставь под вопрос, исследуй, думай, делай вывод, оценивай</a:t>
            </a:r>
            <a:r>
              <a:rPr lang="ru-RU" sz="2000" b="1" dirty="0" smtClean="0"/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00" dirty="0" smtClean="0"/>
              <a:t>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3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3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300" dirty="0" smtClean="0"/>
          </a:p>
        </p:txBody>
      </p:sp>
    </p:spTree>
    <p:extLst>
      <p:ext uri="{BB962C8B-B14F-4D97-AF65-F5344CB8AC3E}">
        <p14:creationId xmlns:p14="http://schemas.microsoft.com/office/powerpoint/2010/main" xmlns="" val="38459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92696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/>
              <a:t>Советы по защите  себя от мошенников, если ты вступил     с ними  в контакт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0" y="2132856"/>
            <a:ext cx="9144000" cy="50847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Прикинуться безразличным, упертым и даже слегка придурковатым человеком.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«Дайте мне подумать, я потом подойду».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«Мне срочно надо позвонить».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Не давать к себе прикасаться.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Не смотреть им в глаза.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Подождать 10 минут.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Прекратить общение с мошенником и уйти (не обращая внимания на обвинения в «слабости» или призывы «заработать легкие деньги»).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Неординарно повести себя.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44240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t="1117" b="3969"/>
          <a:stretch>
            <a:fillRect/>
          </a:stretch>
        </p:blipFill>
        <p:spPr bwMode="auto">
          <a:xfrm>
            <a:off x="-6350" y="785813"/>
            <a:ext cx="91503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0762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3" y="214313"/>
            <a:ext cx="8501062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dirty="0"/>
              <a:t>апомните, способы обмана доверчивых граждан </a:t>
            </a:r>
          </a:p>
          <a:p>
            <a:pPr algn="ctr">
              <a:defRPr/>
            </a:pPr>
            <a:r>
              <a:rPr lang="ru-RU" dirty="0"/>
              <a:t>постоянно совершенствуются, поэтому главное – </a:t>
            </a:r>
          </a:p>
          <a:p>
            <a:pPr algn="ctr">
              <a:defRPr/>
            </a:pPr>
            <a:r>
              <a:rPr lang="ru-RU" dirty="0"/>
              <a:t>в любой жизненной ситуации сохранять бдительность </a:t>
            </a:r>
          </a:p>
          <a:p>
            <a:pPr algn="ctr">
              <a:defRPr/>
            </a:pPr>
            <a:r>
              <a:rPr lang="ru-RU" dirty="0"/>
              <a:t>и не поддаваться на провокации.</a:t>
            </a:r>
          </a:p>
        </p:txBody>
      </p:sp>
      <p:pic>
        <p:nvPicPr>
          <p:cNvPr id="27652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479550"/>
            <a:ext cx="5857875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4589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t="27419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11760" y="335127"/>
            <a:ext cx="5500687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rgbClr val="990000"/>
                </a:solidFill>
                <a:effectLst>
                  <a:outerShdw blurRad="38100" dist="38100" dir="2700000" algn="tl">
                    <a:srgbClr val="666633"/>
                  </a:outerShdw>
                </a:effectLst>
              </a:rPr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634503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документальный спецпроект </a:t>
            </a:r>
            <a:r>
              <a:rPr lang="ru-RU" dirty="0" err="1"/>
              <a:t>рен</a:t>
            </a:r>
            <a:r>
              <a:rPr lang="ru-RU" dirty="0"/>
              <a:t> </a:t>
            </a:r>
            <a:r>
              <a:rPr lang="ru-RU" dirty="0" err="1"/>
              <a:t>тв</a:t>
            </a:r>
            <a:r>
              <a:rPr lang="ru-RU" dirty="0"/>
              <a:t> держи вора 2.11.2018</a:t>
            </a:r>
          </a:p>
        </p:txBody>
      </p:sp>
    </p:spTree>
    <p:extLst>
      <p:ext uri="{BB962C8B-B14F-4D97-AF65-F5344CB8AC3E}">
        <p14:creationId xmlns:p14="http://schemas.microsoft.com/office/powerpoint/2010/main" xmlns="" val="12046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ÐÐ°ÑÑÐ¸Ð½ÐºÐ¸ Ð¿Ð¾ Ð·Ð°Ð¿ÑÐ¾ÑÑ ÑÐ´Ð¾ÑÐºÐ° Ñ ÑÐµÑÐ²ÑÐºÐ¾Ð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-261126"/>
            <a:ext cx="46767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8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74403403"/>
              </p:ext>
            </p:extLst>
          </p:nvPr>
        </p:nvGraphicFramePr>
        <p:xfrm>
          <a:off x="1115616" y="260648"/>
          <a:ext cx="7910512" cy="5815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/>
          <p:cNvSpPr/>
          <p:nvPr/>
        </p:nvSpPr>
        <p:spPr>
          <a:xfrm>
            <a:off x="6084168" y="1556792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884640" y="3212976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97731" y="4653136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83968" y="5157192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99792" y="4605316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95736" y="3212976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988188" y="1556792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72000" y="908720"/>
            <a:ext cx="1296144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66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6800" cy="6027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 мошенничеств: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6660232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CCFF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     </a:t>
            </a:r>
            <a:r>
              <a:rPr lang="ru-RU" b="1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1.</a:t>
            </a:r>
            <a:r>
              <a:rPr lang="ru-RU" sz="2800" b="1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Кардинг</a:t>
            </a:r>
            <a:r>
              <a:rPr lang="ru-RU" sz="2000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  </a:t>
            </a:r>
            <a:r>
              <a:rPr lang="ru-RU" sz="1600" b="1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-</a:t>
            </a:r>
            <a:r>
              <a:rPr lang="ru-RU" sz="2000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мошенничество с платежными картами</a:t>
            </a:r>
            <a:r>
              <a:rPr lang="ru-RU" sz="2000" dirty="0" smtClean="0">
                <a:solidFill>
                  <a:srgbClr val="FFFF00"/>
                </a:solidFill>
                <a:latin typeface="Century" pitchFamily="18" charset="0"/>
                <a:ea typeface="Batang" pitchFamily="18" charset="-127"/>
                <a:cs typeface="Aparajita" pitchFamily="34" charset="0"/>
              </a:rPr>
              <a:t>.</a:t>
            </a:r>
            <a:r>
              <a:rPr lang="ru-RU" sz="2000" dirty="0" smtClean="0">
                <a:solidFill>
                  <a:srgbClr val="FFFF00"/>
                </a:solidFill>
                <a:latin typeface="Century" pitchFamily="18" charset="0"/>
              </a:rPr>
              <a:t> </a:t>
            </a:r>
          </a:p>
          <a:p>
            <a:pPr>
              <a:buNone/>
            </a:pPr>
            <a:r>
              <a:rPr lang="ru-RU" sz="25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мошенничества, при котором производится операция с использованием платёжной карты или её реквизитов, не инициированная или не подтвержденная ее держателем. </a:t>
            </a:r>
          </a:p>
          <a:p>
            <a:pPr>
              <a:buNone/>
            </a:pPr>
            <a:r>
              <a:rPr lang="ru-RU" sz="25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Частным случаем кардинга является </a:t>
            </a:r>
            <a:r>
              <a:rPr lang="ru-RU" sz="25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скимминг. </a:t>
            </a:r>
            <a:r>
              <a:rPr lang="ru-RU" sz="25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котором используется </a:t>
            </a:r>
            <a:r>
              <a:rPr lang="ru-RU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скиммер</a:t>
            </a:r>
            <a:r>
              <a:rPr lang="ru-RU" sz="25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инструмент злоумышленника для считывания, например, магнитной дорожки платёжной карты.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</a:t>
            </a:r>
            <a:endParaRPr lang="ru-RU" sz="1800" b="1" dirty="0" smtClean="0"/>
          </a:p>
        </p:txBody>
      </p:sp>
      <p:pic>
        <p:nvPicPr>
          <p:cNvPr id="33" name="Рисунок 32" descr="nakladka_na_klaviatu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2204864"/>
            <a:ext cx="2771775" cy="2676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32" y="980728"/>
            <a:ext cx="8280400" cy="496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73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7">
  <a:themeElements>
    <a:clrScheme name="Другая 3">
      <a:dk1>
        <a:sysClr val="windowText" lastClr="000000"/>
      </a:dk1>
      <a:lt1>
        <a:srgbClr val="FFFFFF"/>
      </a:lt1>
      <a:dk2>
        <a:srgbClr val="1F497D"/>
      </a:dk2>
      <a:lt2>
        <a:srgbClr val="FEE6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Другая 8">
      <a:dk1>
        <a:srgbClr val="0C0C0C"/>
      </a:dk1>
      <a:lt1>
        <a:srgbClr val="0C0C0C"/>
      </a:lt1>
      <a:dk2>
        <a:srgbClr val="0C0C0C"/>
      </a:dk2>
      <a:lt2>
        <a:srgbClr val="0C0C0C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6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1337</TotalTime>
  <Words>2350</Words>
  <Application>Microsoft Office PowerPoint</Application>
  <PresentationFormat>Экран (4:3)</PresentationFormat>
  <Paragraphs>243</Paragraphs>
  <Slides>58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4" baseType="lpstr">
      <vt:lpstr>Тема7</vt:lpstr>
      <vt:lpstr>Трек</vt:lpstr>
      <vt:lpstr>Яркая</vt:lpstr>
      <vt:lpstr>Тема6</vt:lpstr>
      <vt:lpstr>Метро</vt:lpstr>
      <vt:lpstr>Диаграмма</vt:lpstr>
      <vt:lpstr>Слайд 1</vt:lpstr>
      <vt:lpstr>Слайд 2</vt:lpstr>
      <vt:lpstr>Понятие мошенничество</vt:lpstr>
      <vt:lpstr>Слайд 4</vt:lpstr>
      <vt:lpstr>Слайд 5</vt:lpstr>
      <vt:lpstr>Слайд 6</vt:lpstr>
      <vt:lpstr>Слайд 7</vt:lpstr>
      <vt:lpstr>           Виды  мошенничеств: </vt:lpstr>
      <vt:lpstr>Слайд 9</vt:lpstr>
      <vt:lpstr>СПОСОБЫ МОШЕННИЧЕСТВА С КАРТАМИ </vt:lpstr>
      <vt:lpstr>Меры Защиты: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9. «Фальсификаторы»</vt:lpstr>
      <vt:lpstr>10. «Непрошенные гости»</vt:lpstr>
      <vt:lpstr>Слайд 30</vt:lpstr>
      <vt:lpstr>11. Знахари и целители</vt:lpstr>
      <vt:lpstr>Слайд 32</vt:lpstr>
      <vt:lpstr>12. Уличные гадалки и попрошайки</vt:lpstr>
      <vt:lpstr>13.Мобильный телефон</vt:lpstr>
      <vt:lpstr>14.Интернет — мошенничество</vt:lpstr>
      <vt:lpstr>Слайд 36</vt:lpstr>
      <vt:lpstr>Слайд 37</vt:lpstr>
      <vt:lpstr>Слайд 38</vt:lpstr>
      <vt:lpstr>Слайд 39</vt:lpstr>
      <vt:lpstr>Слайд 40</vt:lpstr>
      <vt:lpstr>15.АВТОподставщики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Виктор Люстиг   человек, который дважды продал Эйфелеву башню </vt:lpstr>
      <vt:lpstr>Бернард Мейдофф   один из создателей американской фондовой биржи NASDAQ. Проделанная им афера, по подсчётам некоторых специалистов, является крупнейшей в мире.  </vt:lpstr>
      <vt:lpstr>Григорий Грабовой   заявлял, что обладает магическими способностями, в частности, способностью воскрешать мёртвых. </vt:lpstr>
      <vt:lpstr>Сергей Мавроди создатель финансовой пирамиды МММ</vt:lpstr>
      <vt:lpstr>Общие советы </vt:lpstr>
      <vt:lpstr>Советы по защите  себя от мошенников, если ты вступил     с ними  в контакт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Мошенничество</dc:title>
  <dc:creator>www.MRMARKER.ru</dc:creator>
  <cp:lastModifiedBy>315</cp:lastModifiedBy>
  <cp:revision>109</cp:revision>
  <dcterms:created xsi:type="dcterms:W3CDTF">2012-11-12T18:29:56Z</dcterms:created>
  <dcterms:modified xsi:type="dcterms:W3CDTF">2020-01-24T16:17:19Z</dcterms:modified>
</cp:coreProperties>
</file>