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71" r:id="rId6"/>
    <p:sldId id="270" r:id="rId7"/>
    <p:sldId id="273" r:id="rId8"/>
    <p:sldId id="274" r:id="rId9"/>
    <p:sldId id="275" r:id="rId10"/>
    <p:sldId id="276" r:id="rId11"/>
    <p:sldId id="277" r:id="rId12"/>
    <p:sldId id="279" r:id="rId13"/>
    <p:sldId id="278" r:id="rId14"/>
    <p:sldId id="280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82" r:id="rId28"/>
    <p:sldId id="281" r:id="rId29"/>
    <p:sldId id="295" r:id="rId30"/>
    <p:sldId id="296" r:id="rId31"/>
    <p:sldId id="297" r:id="rId32"/>
    <p:sldId id="298" r:id="rId33"/>
    <p:sldId id="299" r:id="rId34"/>
    <p:sldId id="301" r:id="rId35"/>
    <p:sldId id="300" r:id="rId36"/>
    <p:sldId id="302" r:id="rId37"/>
    <p:sldId id="303" r:id="rId38"/>
    <p:sldId id="304" r:id="rId39"/>
    <p:sldId id="305" r:id="rId40"/>
    <p:sldId id="306" r:id="rId41"/>
    <p:sldId id="259" r:id="rId42"/>
    <p:sldId id="262" r:id="rId43"/>
    <p:sldId id="272" r:id="rId44"/>
    <p:sldId id="263" r:id="rId45"/>
    <p:sldId id="309" r:id="rId46"/>
    <p:sldId id="310" r:id="rId47"/>
    <p:sldId id="264" r:id="rId48"/>
    <p:sldId id="307" r:id="rId49"/>
    <p:sldId id="308" r:id="rId50"/>
    <p:sldId id="265" r:id="rId51"/>
    <p:sldId id="266" r:id="rId52"/>
    <p:sldId id="267" r:id="rId53"/>
    <p:sldId id="311" r:id="rId54"/>
    <p:sldId id="312" r:id="rId55"/>
    <p:sldId id="269" r:id="rId5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19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201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949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339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748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42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432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80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527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493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3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0C1A2-C29D-4AA9-8A28-BE784B15017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A6B2C-3B57-42E7-9819-64F023B675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5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ru.wikipedia.org/wiki/1_%D0%BC%D0%B0%D1%8F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ru.wikipedia.org/wiki/1_%D0%BC%D0%B0%D1%8F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ru.wikipedia.org/wiki/%D0%A8%D0%B5%D0%BF%D0%B5%D1%82%D0%BE%D0%B2%D0%BA%D0%B0" TargetMode="Externa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1%80%D0%B0%D1%81%D0%BD%D0%BE%D0%B4%D0%BE%D0%BD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42" TargetMode="External"/><Relationship Id="rId2" Type="http://schemas.openxmlformats.org/officeDocument/2006/relationships/hyperlink" Target="https://ru.wikipedia.org/wiki/5_%D0%B8%D1%8E%D0%BB%D1%8F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rusmuseumvrm.ru/reference/classifier/author/shubin_fedot_ivanovich/index.php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8%D1%81%D1%82%D0%BE%D1%80%D0%B8%D0%BE%D0%B3%D1%80%D0%B0%D1%84%D0%B8%D1%8F" TargetMode="External"/><Relationship Id="rId7" Type="http://schemas.openxmlformats.org/officeDocument/2006/relationships/hyperlink" Target="https://ru.wikipedia.org/wiki/%D0%A0%D0%B8%D1%81%D0%BE%D1%80%D0%B4%D0%B6%D0%B8%D0%BC%D0%B5%D0%BD%D1%82%D0%BE#cite_note-2" TargetMode="External"/><Relationship Id="rId2" Type="http://schemas.openxmlformats.org/officeDocument/2006/relationships/hyperlink" Target="https://ru.wikipedia.org/wiki/%D0%98%D1%82%D0%B0%D0%BB%D1%8C%D1%8F%D0%BD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A%D0%BE%D1%80%D0%BE%D0%BB%D0%B5%D0%B2%D1%81%D1%82%D0%B2%D0%BE_%D0%98%D1%82%D0%B0%D0%BB%D0%B8%D1%8F_(1861%E2%80%941946)" TargetMode="External"/><Relationship Id="rId5" Type="http://schemas.openxmlformats.org/officeDocument/2006/relationships/hyperlink" Target="https://ru.wikipedia.org/wiki/%D0%A0%D0%B8%D0%BC" TargetMode="External"/><Relationship Id="rId4" Type="http://schemas.openxmlformats.org/officeDocument/2006/relationships/hyperlink" Target="https://ru.wikipedia.org/wiki/%D0%98%D1%82%D0%B0%D0%BB%D0%B8%D1%8F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Артасов</a:t>
            </a:r>
            <a:r>
              <a:rPr lang="ru-RU" dirty="0" smtClean="0"/>
              <a:t> 2023</a:t>
            </a:r>
            <a:br>
              <a:rPr lang="ru-RU" dirty="0" smtClean="0"/>
            </a:br>
            <a:r>
              <a:rPr lang="ru-RU" dirty="0" smtClean="0"/>
              <a:t>вариант 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79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8"/>
          <a:stretch/>
        </p:blipFill>
        <p:spPr>
          <a:xfrm>
            <a:off x="838200" y="130927"/>
            <a:ext cx="10332720" cy="6653921"/>
          </a:xfrm>
        </p:spPr>
      </p:pic>
    </p:spTree>
    <p:extLst>
      <p:ext uri="{BB962C8B-B14F-4D97-AF65-F5344CB8AC3E}">
        <p14:creationId xmlns:p14="http://schemas.microsoft.com/office/powerpoint/2010/main" val="337913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100" t="30346" r="11899" b="16338"/>
          <a:stretch/>
        </p:blipFill>
        <p:spPr>
          <a:xfrm>
            <a:off x="90058" y="0"/>
            <a:ext cx="11263742" cy="67369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8175" t="31646" r="26149" b="60683"/>
          <a:stretch/>
        </p:blipFill>
        <p:spPr>
          <a:xfrm>
            <a:off x="6163056" y="3511297"/>
            <a:ext cx="4809744" cy="51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63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615" t="15204" r="36602" b="13137"/>
          <a:stretch/>
        </p:blipFill>
        <p:spPr>
          <a:xfrm>
            <a:off x="838200" y="106051"/>
            <a:ext cx="10262615" cy="675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60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086" t="15833" r="38140" b="20073"/>
          <a:stretch/>
        </p:blipFill>
        <p:spPr>
          <a:xfrm>
            <a:off x="776043" y="155448"/>
            <a:ext cx="9625299" cy="670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6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5634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155" t="19405" r="8707" b="48653"/>
          <a:stretch/>
        </p:blipFill>
        <p:spPr>
          <a:xfrm>
            <a:off x="118871" y="1690688"/>
            <a:ext cx="11795252" cy="391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9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78098"/>
          </a:xfrm>
        </p:spPr>
        <p:txBody>
          <a:bodyPr/>
          <a:lstStyle/>
          <a:p>
            <a:r>
              <a:rPr lang="ru-RU" b="1" dirty="0" err="1" smtClean="0"/>
              <a:t>Ви́ктор</a:t>
            </a:r>
            <a:r>
              <a:rPr lang="ru-RU" b="1" dirty="0" smtClean="0"/>
              <a:t> </a:t>
            </a:r>
            <a:r>
              <a:rPr lang="ru-RU" b="1" dirty="0" err="1" smtClean="0"/>
              <a:t>Васи́льевич</a:t>
            </a:r>
            <a:r>
              <a:rPr lang="ru-RU" b="1" dirty="0" smtClean="0"/>
              <a:t> </a:t>
            </a:r>
            <a:r>
              <a:rPr lang="ru-RU" b="1" dirty="0" err="1" smtClean="0"/>
              <a:t>Талали́хин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6216" y="1124744"/>
            <a:ext cx="5128200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Военный лётчик, заместитель командира эскадрильи 177-го истребительного авиационного полка 6-го истребительного авиационного корпуса ПВО, младший лейтенант, одержавший шесть воздушных побед в воздушных боях, </a:t>
            </a:r>
            <a:r>
              <a:rPr lang="ru-RU" b="1" dirty="0" smtClean="0"/>
              <a:t>первый применивший ночной таран</a:t>
            </a:r>
            <a:r>
              <a:rPr lang="ru-RU" dirty="0" smtClean="0"/>
              <a:t>, Герой Советского Союза.</a:t>
            </a:r>
            <a:endParaRPr lang="ru-RU" dirty="0"/>
          </a:p>
        </p:txBody>
      </p:sp>
      <p:pic>
        <p:nvPicPr>
          <p:cNvPr id="57346" name="Picture 2" descr="C:\Users\Алёна\Downloads\200px-Victor_Talalihki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2065" y="1124744"/>
            <a:ext cx="3461923" cy="540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227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ru-RU" b="1" dirty="0" err="1" smtClean="0"/>
              <a:t>Ива́н</a:t>
            </a:r>
            <a:r>
              <a:rPr lang="ru-RU" b="1" dirty="0" smtClean="0"/>
              <a:t> </a:t>
            </a:r>
            <a:r>
              <a:rPr lang="ru-RU" b="1" dirty="0" err="1" smtClean="0"/>
              <a:t>Ники́тович</a:t>
            </a:r>
            <a:r>
              <a:rPr lang="ru-RU" b="1" dirty="0" smtClean="0"/>
              <a:t> </a:t>
            </a:r>
            <a:r>
              <a:rPr lang="ru-RU" b="1" dirty="0" err="1" smtClean="0"/>
              <a:t>Кожеду́б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72200" y="908720"/>
            <a:ext cx="5422392" cy="561662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Советский военный деятель, лётчик-ас времён Великой Отечественной войны, наиболее результативный лётчик-истребитель в авиации союзников (64 победы). Трижды Герой Советского Союза. Маршал авиации (6 мая 1985).</a:t>
            </a:r>
          </a:p>
          <a:p>
            <a:r>
              <a:rPr lang="ru-RU" dirty="0" smtClean="0"/>
              <a:t>Псевдоним во время боевых действий в составе Группы советских военных специалистов в Корее — Крылов.(1945-1948)</a:t>
            </a:r>
          </a:p>
          <a:p>
            <a:r>
              <a:rPr lang="ru-RU" dirty="0" smtClean="0"/>
              <a:t>К концу войны совершил 330 боевых вылетов, в 120 воздушных боях . За всю войну </a:t>
            </a:r>
            <a:r>
              <a:rPr lang="ru-RU" dirty="0" err="1" smtClean="0"/>
              <a:t>Кожедуб</a:t>
            </a:r>
            <a:r>
              <a:rPr lang="ru-RU" dirty="0" smtClean="0"/>
              <a:t> ни разу не был сбит.</a:t>
            </a:r>
          </a:p>
          <a:p>
            <a:endParaRPr lang="ru-RU" dirty="0"/>
          </a:p>
        </p:txBody>
      </p:sp>
      <p:pic>
        <p:nvPicPr>
          <p:cNvPr id="44034" name="Picture 2" descr="C:\Users\Алёна\Downloads\KozhedubI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488" y="1028132"/>
            <a:ext cx="4316985" cy="56120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788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ru-RU" b="1" dirty="0" err="1" smtClean="0"/>
              <a:t>Михаи́л</a:t>
            </a:r>
            <a:r>
              <a:rPr lang="ru-RU" b="1" dirty="0" smtClean="0"/>
              <a:t> </a:t>
            </a:r>
            <a:r>
              <a:rPr lang="ru-RU" b="1" dirty="0" err="1" smtClean="0"/>
              <a:t>Алексе́евич</a:t>
            </a:r>
            <a:r>
              <a:rPr lang="ru-RU" b="1" dirty="0" smtClean="0"/>
              <a:t> </a:t>
            </a:r>
            <a:r>
              <a:rPr lang="ru-RU" b="1" dirty="0" err="1" smtClean="0"/>
              <a:t>Его́ров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050792" y="1825625"/>
            <a:ext cx="7303008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Герой Советского Союза, сержант Красной Армии, вместе с младшим сержантом М. В. </a:t>
            </a:r>
            <a:r>
              <a:rPr lang="ru-RU" dirty="0" err="1" smtClean="0"/>
              <a:t>Кантария</a:t>
            </a:r>
            <a:r>
              <a:rPr lang="ru-RU" dirty="0" smtClean="0"/>
              <a:t> под руководством лейтенанта А. П. Береста водрузивший Знамя Победы на крыше немецкого Рейхстага</a:t>
            </a:r>
            <a:r>
              <a:rPr lang="ru-RU" dirty="0"/>
              <a:t> </a:t>
            </a:r>
            <a:r>
              <a:rPr lang="ru-RU" dirty="0" smtClean="0"/>
              <a:t>рано утром </a:t>
            </a:r>
            <a:r>
              <a:rPr lang="ru-RU" dirty="0" smtClean="0">
                <a:hlinkClick r:id="rId2" tooltip="1 мая"/>
              </a:rPr>
              <a:t>1 мая</a:t>
            </a:r>
            <a:r>
              <a:rPr lang="ru-RU" dirty="0" smtClean="0"/>
              <a:t> 1945 </a:t>
            </a:r>
            <a:r>
              <a:rPr lang="ru-RU" dirty="0" err="1" smtClean="0"/>
              <a:t>годаю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11267" name="Picture 3" descr="C:\Users\Алёна\Downloads\image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488" y="1143000"/>
            <a:ext cx="2952328" cy="54704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105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Мелитон</a:t>
            </a:r>
            <a:r>
              <a:rPr lang="ru-RU" b="1" dirty="0" smtClean="0"/>
              <a:t> </a:t>
            </a:r>
            <a:r>
              <a:rPr lang="ru-RU" b="1" dirty="0" err="1" smtClean="0"/>
              <a:t>Варламович</a:t>
            </a:r>
            <a:r>
              <a:rPr lang="ru-RU" b="1" dirty="0" smtClean="0"/>
              <a:t> </a:t>
            </a:r>
            <a:r>
              <a:rPr lang="ru-RU" b="1" dirty="0" err="1" smtClean="0"/>
              <a:t>Канта́рия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89788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Младший сержант Красной Армии, вместе с сержантом М. А. Егоровым водрузивший Знамя Победы на крыше здания рейхстага рано утром </a:t>
            </a:r>
            <a:r>
              <a:rPr lang="ru-RU" dirty="0" smtClean="0">
                <a:hlinkClick r:id="rId2" tooltip="1 мая"/>
              </a:rPr>
              <a:t>1 мая</a:t>
            </a:r>
            <a:r>
              <a:rPr lang="ru-RU" dirty="0" smtClean="0"/>
              <a:t> 1945 года. Герой Советского Союза.</a:t>
            </a:r>
            <a:endParaRPr lang="ru-RU" dirty="0"/>
          </a:p>
        </p:txBody>
      </p:sp>
      <p:pic>
        <p:nvPicPr>
          <p:cNvPr id="12290" name="Picture 2" descr="C:\Users\Алёна\Downloads\200px-Кантари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712" y="1490015"/>
            <a:ext cx="4464496" cy="50225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766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ru-RU" b="1" dirty="0" err="1" smtClean="0"/>
              <a:t>Ри́хард</a:t>
            </a:r>
            <a:r>
              <a:rPr lang="ru-RU" b="1" dirty="0" smtClean="0"/>
              <a:t> </a:t>
            </a:r>
            <a:r>
              <a:rPr lang="ru-RU" b="1" dirty="0" err="1" smtClean="0"/>
              <a:t>Зо́рге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6371456" cy="594928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Агентурный псевдоним </a:t>
            </a:r>
            <a:r>
              <a:rPr lang="ru-RU" b="1" dirty="0" err="1" smtClean="0"/>
              <a:t>Рамза́й</a:t>
            </a:r>
            <a:r>
              <a:rPr lang="ru-RU" dirty="0" smtClean="0"/>
              <a:t>, «</a:t>
            </a:r>
            <a:r>
              <a:rPr lang="ru-RU" dirty="0" err="1" smtClean="0"/>
              <a:t>Инсон</a:t>
            </a:r>
            <a:r>
              <a:rPr lang="ru-RU" dirty="0" smtClean="0"/>
              <a:t>» — советский разведчик времён Второй мировой войны, Герой Советского Союза (1964, посмертно). Один из выдающихся разведчиков столетия.</a:t>
            </a:r>
          </a:p>
          <a:p>
            <a:r>
              <a:rPr lang="ru-RU" dirty="0" smtClean="0"/>
              <a:t>С ноября 1929 года</a:t>
            </a:r>
            <a:r>
              <a:rPr lang="ru-RU" dirty="0"/>
              <a:t> </a:t>
            </a:r>
            <a:r>
              <a:rPr lang="ru-RU" dirty="0" smtClean="0"/>
              <a:t>перешёл на работу в </a:t>
            </a:r>
            <a:r>
              <a:rPr lang="ru-RU" dirty="0" err="1" smtClean="0"/>
              <a:t>Разведупр</a:t>
            </a:r>
            <a:r>
              <a:rPr lang="ru-RU" dirty="0" smtClean="0"/>
              <a:t> РККА</a:t>
            </a:r>
            <a:r>
              <a:rPr lang="ru-RU" baseline="30000" dirty="0" smtClean="0"/>
              <a:t>.</a:t>
            </a:r>
            <a:r>
              <a:rPr lang="ru-RU" dirty="0" smtClean="0"/>
              <a:t>  </a:t>
            </a:r>
          </a:p>
          <a:p>
            <a:r>
              <a:rPr lang="ru-RU" dirty="0" smtClean="0"/>
              <a:t>С 1930 г.— в Шанхае. Здесь он познакомился с американской журналисткой и шпионкой </a:t>
            </a:r>
            <a:r>
              <a:rPr lang="ru-RU" dirty="0" err="1" smtClean="0"/>
              <a:t>Агнес</a:t>
            </a:r>
            <a:r>
              <a:rPr lang="ru-RU" dirty="0" smtClean="0"/>
              <a:t> </a:t>
            </a:r>
            <a:r>
              <a:rPr lang="ru-RU" dirty="0" err="1" smtClean="0"/>
              <a:t>Смедли</a:t>
            </a:r>
            <a:r>
              <a:rPr lang="ru-RU" dirty="0" smtClean="0"/>
              <a:t> и японским журналистом, коммунистом </a:t>
            </a:r>
            <a:r>
              <a:rPr lang="ru-RU" dirty="0" err="1" smtClean="0"/>
              <a:t>Хоцуми</a:t>
            </a:r>
            <a:r>
              <a:rPr lang="ru-RU" dirty="0" smtClean="0"/>
              <a:t> </a:t>
            </a:r>
            <a:r>
              <a:rPr lang="ru-RU" dirty="0" err="1" smtClean="0"/>
              <a:t>Одзаки</a:t>
            </a:r>
            <a:r>
              <a:rPr lang="ru-RU" dirty="0" smtClean="0"/>
              <a:t>,  который впоследствии стал важным информатором </a:t>
            </a:r>
            <a:r>
              <a:rPr lang="ru-RU" dirty="0" err="1" smtClean="0"/>
              <a:t>Зорге</a:t>
            </a:r>
            <a:r>
              <a:rPr lang="ru-RU" dirty="0" smtClean="0"/>
              <a:t>. Работая в Китае, </a:t>
            </a:r>
            <a:r>
              <a:rPr lang="ru-RU" dirty="0" err="1" smtClean="0"/>
              <a:t>Зорге</a:t>
            </a:r>
            <a:r>
              <a:rPr lang="ru-RU" dirty="0" smtClean="0"/>
              <a:t> пришёл к выводу об усилении роли Соединенных Штатов в международных делах.</a:t>
            </a:r>
          </a:p>
          <a:p>
            <a:r>
              <a:rPr lang="ru-RU" dirty="0" smtClean="0"/>
              <a:t>В 1933 году</a:t>
            </a:r>
            <a:r>
              <a:rPr lang="ru-RU" dirty="0"/>
              <a:t> </a:t>
            </a:r>
            <a:r>
              <a:rPr lang="ru-RU" dirty="0" smtClean="0"/>
              <a:t>было принято решение о направлении </a:t>
            </a:r>
            <a:r>
              <a:rPr lang="ru-RU" dirty="0" err="1" smtClean="0"/>
              <a:t>Зорге</a:t>
            </a:r>
            <a:r>
              <a:rPr lang="ru-RU" dirty="0" smtClean="0"/>
              <a:t> в Японию, куда он прибыл  в качестве корреспондента влиятельных немецких газет «</a:t>
            </a:r>
            <a:r>
              <a:rPr lang="ru-RU" dirty="0" err="1" smtClean="0"/>
              <a:t>Бёрзен</a:t>
            </a:r>
            <a:r>
              <a:rPr lang="ru-RU" dirty="0" smtClean="0"/>
              <a:t> курьер» и «</a:t>
            </a:r>
            <a:r>
              <a:rPr lang="ru-RU" dirty="0" err="1" smtClean="0"/>
              <a:t>Франкфуртер</a:t>
            </a:r>
            <a:r>
              <a:rPr lang="ru-RU" dirty="0" smtClean="0"/>
              <a:t> </a:t>
            </a:r>
            <a:r>
              <a:rPr lang="ru-RU" dirty="0" err="1" smtClean="0"/>
              <a:t>цайтунг</a:t>
            </a:r>
            <a:r>
              <a:rPr lang="ru-RU" dirty="0" smtClean="0"/>
              <a:t>». Перед этим он посетил США, где как немецкий корреспондент сумел получить от японского посольства рекомендательное письмо в министерство иностранных дел Японии Казнен в Японии 1944г.</a:t>
            </a:r>
            <a:endParaRPr lang="ru-RU" dirty="0"/>
          </a:p>
        </p:txBody>
      </p:sp>
      <p:pic>
        <p:nvPicPr>
          <p:cNvPr id="15362" name="Picture 2" descr="C:\Users\Алёна\Downloads\167px-Bundesarchiv_Bild_183-1985-1003-020,_Richard_Sorg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60" y="178436"/>
            <a:ext cx="4739640" cy="67263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025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А-5 б -1 в-4   г-3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816" t="18145" r="8471" b="37959"/>
          <a:stretch/>
        </p:blipFill>
        <p:spPr>
          <a:xfrm>
            <a:off x="100416" y="1424802"/>
            <a:ext cx="11991168" cy="531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95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-243408"/>
            <a:ext cx="9144000" cy="1143000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К</a:t>
            </a:r>
            <a:r>
              <a:rPr lang="ru-RU" dirty="0" err="1" smtClean="0"/>
              <a:t>азей</a:t>
            </a:r>
            <a:r>
              <a:rPr lang="ru-RU" dirty="0" smtClean="0"/>
              <a:t> Марат Иванович (Марат </a:t>
            </a:r>
            <a:r>
              <a:rPr lang="ru-RU" dirty="0" err="1" smtClean="0"/>
              <a:t>Казей</a:t>
            </a:r>
            <a:r>
              <a:rPr lang="ru-RU" dirty="0" smtClean="0"/>
              <a:t>)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81144" y="812713"/>
            <a:ext cx="7147560" cy="550547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Годы жизни 1929 -11 мая 1944</a:t>
            </a:r>
          </a:p>
          <a:p>
            <a:r>
              <a:rPr lang="ru-RU" dirty="0" smtClean="0"/>
              <a:t>Юный партизан партизанского отряда имени 25-летия Октября; разведчик штаба 200-й партизанской бригады имени К.К.Рокоссовского на временно оккупированной территории Белорусской ССР.</a:t>
            </a:r>
          </a:p>
          <a:p>
            <a:r>
              <a:rPr lang="ru-RU" dirty="0" smtClean="0"/>
              <a:t>Кроме разведок, участвовал в рейдах и диверсиях. За смелость и отвагу в боях награждён орденом Отечественной войны 1-й степени, медалями «За Отвагу» (раненый, поднял партизан в атаку) и «За боевые заслуги». Возвращаясь из разведки и окружённый немцами, Марат </a:t>
            </a:r>
            <a:r>
              <a:rPr lang="ru-RU" dirty="0" err="1" smtClean="0"/>
              <a:t>Казей</a:t>
            </a:r>
            <a:r>
              <a:rPr lang="ru-RU" dirty="0" smtClean="0"/>
              <a:t> подорвал себя гранатой.</a:t>
            </a:r>
            <a:endParaRPr lang="ru-RU" dirty="0"/>
          </a:p>
        </p:txBody>
      </p:sp>
      <p:pic>
        <p:nvPicPr>
          <p:cNvPr id="16386" name="Picture 2" descr="C:\Users\Алёна\Downloads\KazeyMara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687" y="899591"/>
            <a:ext cx="4090417" cy="56811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279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C:\Users\Алёна\Downloads\240px-KAM_Karbysh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5958" y="0"/>
            <a:ext cx="2282042" cy="34325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0"/>
            <a:ext cx="7092280" cy="1143000"/>
          </a:xfrm>
        </p:spPr>
        <p:txBody>
          <a:bodyPr>
            <a:normAutofit/>
          </a:bodyPr>
          <a:lstStyle/>
          <a:p>
            <a:r>
              <a:rPr lang="ru-RU" sz="3600" b="1" dirty="0" err="1"/>
              <a:t>Дми́трий</a:t>
            </a:r>
            <a:r>
              <a:rPr lang="ru-RU" sz="3600" b="1" dirty="0"/>
              <a:t> </a:t>
            </a:r>
            <a:r>
              <a:rPr lang="ru-RU" sz="3600" b="1" dirty="0" err="1"/>
              <a:t>Миха́йлович</a:t>
            </a:r>
            <a:r>
              <a:rPr lang="ru-RU" sz="3600" b="1" dirty="0"/>
              <a:t> </a:t>
            </a:r>
            <a:r>
              <a:rPr lang="ru-RU" sz="3600" b="1" dirty="0" err="1"/>
              <a:t>Ка́рбышев</a:t>
            </a:r>
            <a:r>
              <a:rPr lang="ru-RU" sz="3600" dirty="0"/>
              <a:t>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46888" y="980728"/>
            <a:ext cx="8009352" cy="5877272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Г</a:t>
            </a:r>
            <a:r>
              <a:rPr lang="ru-RU" dirty="0" smtClean="0"/>
              <a:t>енерал-лейтенант инженерных войск, профессор Военной академии Генерального штаба, доктор военных наук, Герой Советского Союза.</a:t>
            </a:r>
          </a:p>
          <a:p>
            <a:r>
              <a:rPr lang="ru-RU" dirty="0" smtClean="0"/>
              <a:t>В начале июня 1941 г.  Д. М. </a:t>
            </a:r>
            <a:r>
              <a:rPr lang="ru-RU" dirty="0" err="1" smtClean="0"/>
              <a:t>Карбышев</a:t>
            </a:r>
            <a:r>
              <a:rPr lang="ru-RU" dirty="0" smtClean="0"/>
              <a:t> был командирован в Западный Особый военный округ. ВОВ застала его в штабе 3-й армии в Гродно. Через 2 дня он перешёл в штаб 10-й армии. 27 июня штаб армии оказался в окружении. 8 августа 1941 года при попытке выйти из окружения генерал </a:t>
            </a:r>
            <a:r>
              <a:rPr lang="ru-RU" dirty="0" err="1" smtClean="0"/>
              <a:t>Карбышев</a:t>
            </a:r>
            <a:r>
              <a:rPr lang="ru-RU" dirty="0" smtClean="0"/>
              <a:t> был тяжело контужен в бою в районе Днепра Белорусской ССР</a:t>
            </a:r>
            <a:r>
              <a:rPr lang="ru-RU" dirty="0"/>
              <a:t>.</a:t>
            </a:r>
            <a:r>
              <a:rPr lang="ru-RU" dirty="0" smtClean="0"/>
              <a:t> В бессознательном состоянии был захвачен в плен.</a:t>
            </a:r>
          </a:p>
          <a:p>
            <a:r>
              <a:rPr lang="ru-RU" dirty="0" err="1" smtClean="0"/>
              <a:t>Карбышев</a:t>
            </a:r>
            <a:r>
              <a:rPr lang="ru-RU" dirty="0" smtClean="0"/>
              <a:t> содержался в немецких концентрационных лагерях: </a:t>
            </a:r>
            <a:r>
              <a:rPr lang="ru-RU" dirty="0" err="1" smtClean="0"/>
              <a:t>Замосць</a:t>
            </a:r>
            <a:r>
              <a:rPr lang="ru-RU" dirty="0" smtClean="0"/>
              <a:t>, </a:t>
            </a:r>
            <a:r>
              <a:rPr lang="ru-RU" dirty="0" err="1" smtClean="0"/>
              <a:t>Хаммельбург</a:t>
            </a:r>
            <a:r>
              <a:rPr lang="ru-RU" dirty="0" smtClean="0"/>
              <a:t>, </a:t>
            </a:r>
            <a:r>
              <a:rPr lang="ru-RU" dirty="0" err="1" smtClean="0"/>
              <a:t>Флоссенбюрг</a:t>
            </a:r>
            <a:r>
              <a:rPr lang="ru-RU" dirty="0" smtClean="0"/>
              <a:t>, Майданек, </a:t>
            </a:r>
            <a:r>
              <a:rPr lang="ru-RU" dirty="0" err="1" smtClean="0"/>
              <a:t>Аушвиц</a:t>
            </a:r>
            <a:r>
              <a:rPr lang="ru-RU" dirty="0" smtClean="0"/>
              <a:t>, Заксенхаузен</a:t>
            </a:r>
            <a:r>
              <a:rPr lang="ru-RU" dirty="0"/>
              <a:t> </a:t>
            </a:r>
            <a:r>
              <a:rPr lang="ru-RU" dirty="0" smtClean="0"/>
              <a:t>и Маутхаузен. Неоднократно от администрации лагерей получал предложения сотрудничать. Несмотря на свой возраст, был одним из активных руководителей лагерного движения сопротивления. В ночь на 18 февраля</a:t>
            </a:r>
            <a:r>
              <a:rPr lang="ru-RU" dirty="0"/>
              <a:t> </a:t>
            </a:r>
            <a:r>
              <a:rPr lang="ru-RU" dirty="0" smtClean="0"/>
              <a:t>1945 года в концлагере Маутхаузен (Австрия), в числе других заключённых (около 500 человек), был после зверских пыток облит водой на морозе и погиб. Тело Д. М. </a:t>
            </a:r>
            <a:r>
              <a:rPr lang="ru-RU" dirty="0" err="1" smtClean="0"/>
              <a:t>Карбышева</a:t>
            </a:r>
            <a:r>
              <a:rPr lang="ru-RU" dirty="0" smtClean="0"/>
              <a:t> было сожжено в печах Маутхаузена.</a:t>
            </a:r>
          </a:p>
          <a:p>
            <a:endParaRPr lang="ru-RU" dirty="0"/>
          </a:p>
        </p:txBody>
      </p:sp>
      <p:pic>
        <p:nvPicPr>
          <p:cNvPr id="17410" name="Picture 2" descr="C:\Users\Алёна\Downloads\Dmitry_Mikhaylovich_Karbyshe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3501008"/>
            <a:ext cx="2267744" cy="3442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283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-171400"/>
            <a:ext cx="9144000" cy="1143000"/>
          </a:xfrm>
        </p:spPr>
        <p:txBody>
          <a:bodyPr>
            <a:normAutofit/>
          </a:bodyPr>
          <a:lstStyle/>
          <a:p>
            <a:r>
              <a:rPr lang="ru-RU" sz="3200" b="1" dirty="0"/>
              <a:t>Клочков (</a:t>
            </a:r>
            <a:r>
              <a:rPr lang="ru-RU" sz="3200" b="1" dirty="0" err="1"/>
              <a:t>Диев</a:t>
            </a:r>
            <a:r>
              <a:rPr lang="ru-RU" sz="3200" b="1" dirty="0"/>
              <a:t>, или Деев) Василий Георгиевич</a:t>
            </a:r>
            <a:r>
              <a:rPr lang="ru-RU" sz="3200" dirty="0"/>
              <a:t>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8016" y="692696"/>
            <a:ext cx="7120112" cy="616530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Годы жизни(1911—1941) — военный комиссар 4-й роты 2-го батальона 1075-го стрелкового полка 316-й стрелковой дивизии 16-й армии Западного фронта, политрук, Герой Советского Союза (посмертно). </a:t>
            </a:r>
          </a:p>
          <a:p>
            <a:r>
              <a:rPr lang="ru-RU" dirty="0" smtClean="0"/>
              <a:t>16 ноября 1941 года у разъезда </a:t>
            </a:r>
            <a:r>
              <a:rPr lang="ru-RU" dirty="0" err="1" smtClean="0"/>
              <a:t>Дубосеково</a:t>
            </a:r>
            <a:r>
              <a:rPr lang="ru-RU" dirty="0" smtClean="0"/>
              <a:t> Волоколамского района Московской области во </a:t>
            </a:r>
            <a:r>
              <a:rPr lang="ru-RU" b="1" dirty="0" smtClean="0"/>
              <a:t>главе группы истребителей танков </a:t>
            </a:r>
            <a:r>
              <a:rPr lang="ru-RU" dirty="0" smtClean="0"/>
              <a:t>участвовал в отражении многочисленных атак противника. Было уничтожено 18 вражеских танков (однако, согласно донесению командира полка полковника - 15 танков, а в немецких военных архивах значатся 13 танков). </a:t>
            </a:r>
            <a:r>
              <a:rPr lang="ru-RU" b="1" dirty="0" smtClean="0"/>
              <a:t>Слова, обращённые к бойцам: «Велика Россия, а отступать некуда — позади Москва!» — приписываемые ему,</a:t>
            </a:r>
            <a:r>
              <a:rPr lang="ru-RU" dirty="0" smtClean="0"/>
              <a:t> стали известны на всю страну. Во время боя Василий Клочков погиб, бросившись под вражеский танк со связкой гранат. Был похоронен на месте сражения, затем перезахоронен в двух километрах от места боя в деревне Нелидово.</a:t>
            </a:r>
            <a:endParaRPr lang="ru-RU" dirty="0"/>
          </a:p>
        </p:txBody>
      </p:sp>
      <p:pic>
        <p:nvPicPr>
          <p:cNvPr id="41986" name="Picture 2" descr="C:\Users\Алёна\Downloads\Клочков_Василий_Георгиевич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8538" y="1052737"/>
            <a:ext cx="4602670" cy="57208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496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9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Зо́я</a:t>
            </a:r>
            <a:r>
              <a:rPr lang="ru-RU" b="1" dirty="0" smtClean="0"/>
              <a:t> </a:t>
            </a:r>
            <a:r>
              <a:rPr lang="ru-RU" b="1" dirty="0" err="1" smtClean="0"/>
              <a:t>Анато́льевна</a:t>
            </a:r>
            <a:r>
              <a:rPr lang="ru-RU" b="1" dirty="0" smtClean="0"/>
              <a:t> </a:t>
            </a:r>
            <a:r>
              <a:rPr lang="ru-RU" b="1" dirty="0" err="1" smtClean="0"/>
              <a:t>Космодемья́нская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" y="1052736"/>
            <a:ext cx="5928360" cy="580526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(</a:t>
            </a:r>
            <a:r>
              <a:rPr lang="ru-RU" dirty="0" smtClean="0"/>
              <a:t> 1923—1941) — красноармеец диверсионно-разведывательной группы штаба Западного фронта, заброшенная в 1941 году в немецкий тыл. Согласно официальной советской версии — партизанка.</a:t>
            </a:r>
          </a:p>
          <a:p>
            <a:r>
              <a:rPr lang="ru-RU" dirty="0" smtClean="0"/>
              <a:t>Первая женщина, удостоенная звания Герой Советского Союза (посмертно) во время Великой Отечественной войны. Стала символом героизма советских людей в Великой Отечественной войне. Её образ отражён в художественной литературе, публицистике, кинематографе, живописи, монументальном искусстве, музейных экспозициях.</a:t>
            </a:r>
          </a:p>
          <a:p>
            <a:endParaRPr lang="ru-RU" dirty="0"/>
          </a:p>
        </p:txBody>
      </p:sp>
      <p:pic>
        <p:nvPicPr>
          <p:cNvPr id="46082" name="Picture 2" descr="C:\Users\Алёна\Downloads\Космодемьянская_Зоя_Анатольевн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8354" y="1143000"/>
            <a:ext cx="4140461" cy="4968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830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0"/>
            <a:ext cx="10427208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Ва́ля</a:t>
            </a:r>
            <a:r>
              <a:rPr lang="ru-RU" b="1" dirty="0" smtClean="0"/>
              <a:t> </a:t>
            </a:r>
            <a:r>
              <a:rPr lang="ru-RU" b="1" dirty="0" err="1" smtClean="0"/>
              <a:t>Ко́тик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b="1" dirty="0" err="1" smtClean="0"/>
              <a:t>Валенти́н</a:t>
            </a:r>
            <a:r>
              <a:rPr lang="ru-RU" b="1" dirty="0" smtClean="0"/>
              <a:t> </a:t>
            </a:r>
            <a:r>
              <a:rPr lang="ru-RU" b="1" dirty="0" err="1" smtClean="0"/>
              <a:t>Алекса́ндрович</a:t>
            </a:r>
            <a:r>
              <a:rPr lang="ru-RU" b="1" dirty="0" smtClean="0"/>
              <a:t> </a:t>
            </a:r>
            <a:r>
              <a:rPr lang="ru-RU" b="1" dirty="0" err="1" smtClean="0"/>
              <a:t>Ко́тик</a:t>
            </a:r>
            <a:r>
              <a:rPr lang="ru-RU" b="1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" y="1196752"/>
            <a:ext cx="7228696" cy="566124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К началу войны он только перешёл в шестой класс, но с первых дней войны начал бороться с немецкими оккупантами. Осенью 1941 года вместе с товарищами убил главу полевой жандармерии близ города </a:t>
            </a:r>
            <a:r>
              <a:rPr lang="ru-RU" dirty="0" smtClean="0">
                <a:hlinkClick r:id="rId2" tooltip="Шепетовка"/>
              </a:rPr>
              <a:t>Шепетовки</a:t>
            </a:r>
            <a:r>
              <a:rPr lang="ru-RU" dirty="0" smtClean="0"/>
              <a:t>, швырнув гранату в машину, в которой тот ехал. С 1942 года принимал активное участие в партизанском движении на территории Украины. Сначала был связным </a:t>
            </a:r>
            <a:r>
              <a:rPr lang="ru-RU" dirty="0" err="1" smtClean="0"/>
              <a:t>шепетовской</a:t>
            </a:r>
            <a:r>
              <a:rPr lang="ru-RU" dirty="0" smtClean="0"/>
              <a:t> подпольной организации, затем участвовал в боях. С августа 1943 года — в партизанском отряде, был дважды ранен. В октябре 1943 года он обнаружил подземный телефонный кабель, который вскоре был подорван, и связь захватчиков со ставкой Гитлера в Варшаве прекратилась. Также внёс свой вклад в подрыв шести железнодорожных эшелонов и склада.</a:t>
            </a:r>
          </a:p>
          <a:p>
            <a:r>
              <a:rPr lang="ru-RU" dirty="0" smtClean="0"/>
              <a:t>29 октября 1943 года, будучи в дозоре, заметил карателей, собиравшихся устроить облаву на отряд. Убив офицера, он поднял тревогу; благодаря его действиям, партизаны успели дать отпор врагу.</a:t>
            </a:r>
          </a:p>
          <a:p>
            <a:r>
              <a:rPr lang="ru-RU" dirty="0" smtClean="0"/>
              <a:t>В бою за город Изяслав 16 февраля 1944 года был смертельно ранен и на следующий день скончался.</a:t>
            </a:r>
          </a:p>
          <a:p>
            <a:endParaRPr lang="ru-RU" dirty="0"/>
          </a:p>
        </p:txBody>
      </p:sp>
      <p:pic>
        <p:nvPicPr>
          <p:cNvPr id="47106" name="Picture 2" descr="C:\Users\Алёна\Downloads\200px-ValaKotyk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8168" y="1268760"/>
            <a:ext cx="2699792" cy="33072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392144" y="4797152"/>
            <a:ext cx="3275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463">
              <a:spcBef>
                <a:spcPct val="20000"/>
              </a:spcBef>
            </a:pPr>
            <a:r>
              <a:rPr lang="ru-RU" dirty="0">
                <a:solidFill>
                  <a:prstClr val="black"/>
                </a:solidFill>
              </a:rPr>
              <a:t>Пионер-герой</a:t>
            </a:r>
            <a:r>
              <a:rPr lang="ru-RU" dirty="0">
                <a:solidFill>
                  <a:prstClr val="black"/>
                </a:solidFill>
              </a:rPr>
              <a:t>, юный партизан-разведчик, самый молодой Герой Советского Союза. На момент гибели ему было 14 лет. Звание Героя Советского Союза присвоено посмертно.</a:t>
            </a:r>
          </a:p>
        </p:txBody>
      </p:sp>
    </p:spTree>
    <p:extLst>
      <p:ext uri="{BB962C8B-B14F-4D97-AF65-F5344CB8AC3E}">
        <p14:creationId xmlns:p14="http://schemas.microsoft.com/office/powerpoint/2010/main" val="63236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9536" y="0"/>
            <a:ext cx="8229600" cy="980728"/>
          </a:xfrm>
        </p:spPr>
        <p:txBody>
          <a:bodyPr/>
          <a:lstStyle/>
          <a:p>
            <a:r>
              <a:rPr lang="ru-RU" b="1" dirty="0" err="1" smtClean="0"/>
              <a:t>Оле́г</a:t>
            </a:r>
            <a:r>
              <a:rPr lang="ru-RU" b="1" dirty="0" smtClean="0"/>
              <a:t> </a:t>
            </a:r>
            <a:r>
              <a:rPr lang="ru-RU" b="1" dirty="0" err="1" smtClean="0"/>
              <a:t>Васи́льевич</a:t>
            </a:r>
            <a:r>
              <a:rPr lang="ru-RU" b="1" dirty="0" smtClean="0"/>
              <a:t> </a:t>
            </a:r>
            <a:r>
              <a:rPr lang="ru-RU" b="1" dirty="0" err="1" smtClean="0"/>
              <a:t>Кошево́й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75520" y="5085184"/>
            <a:ext cx="2736304" cy="5760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( 1926</a:t>
            </a:r>
            <a:r>
              <a:rPr lang="ru-RU" dirty="0"/>
              <a:t> </a:t>
            </a:r>
            <a:r>
              <a:rPr lang="ru-RU" dirty="0" smtClean="0"/>
              <a:t>-1943)</a:t>
            </a:r>
            <a:endParaRPr lang="ru-RU" dirty="0"/>
          </a:p>
        </p:txBody>
      </p:sp>
      <p:pic>
        <p:nvPicPr>
          <p:cNvPr id="48130" name="Picture 2" descr="C:\Users\Алёна\Downloads\Олег_Кошево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968" y="1096851"/>
            <a:ext cx="2650182" cy="387221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99856" y="908721"/>
            <a:ext cx="7078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Участник и один из организаторов подпольной комсомольской организации «Молодая гвардия» (по роману А. А. Фадеева «Молодая гвардия» - её комиссар) в годы ВОВ. Член ВЛКСМ</a:t>
            </a:r>
            <a:r>
              <a:rPr lang="ru-RU" sz="2000" b="1" dirty="0"/>
              <a:t> (Всесоюзный ленинский коммунистический союз молодёжи)</a:t>
            </a:r>
            <a:r>
              <a:rPr lang="ru-RU" sz="2000" dirty="0"/>
              <a:t> с 1942 года. После оккупации </a:t>
            </a:r>
            <a:r>
              <a:rPr lang="ru-RU" sz="2000" dirty="0">
                <a:hlinkClick r:id="rId3" tooltip="Краснодон"/>
              </a:rPr>
              <a:t>Краснодона</a:t>
            </a:r>
            <a:r>
              <a:rPr lang="ru-RU" sz="2000" dirty="0"/>
              <a:t> немецкими войсками (июль 1942) под руководством партийного подполья участвовал в создании комсомольской подпольной организации, член её штаба.</a:t>
            </a:r>
          </a:p>
          <a:p>
            <a:r>
              <a:rPr lang="ru-RU" sz="2000" dirty="0"/>
              <a:t>В январе 1943 года организация была раскрыта немецкой службой безопасности; Кошевой пытался перейти линию фронта, но был схвачен. После пыток расстрелян 9 февраля 1943 год  в городе Ровеньки (в романе названа дата 31 января).</a:t>
            </a:r>
          </a:p>
          <a:p>
            <a:r>
              <a:rPr lang="ru-RU" sz="2000" dirty="0"/>
              <a:t>13 сентября 1943 года Олегу Кошевому было посмертно присвоено звание Герой Советского Союза.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1203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-243408"/>
            <a:ext cx="8229600" cy="1143000"/>
          </a:xfrm>
        </p:spPr>
        <p:txBody>
          <a:bodyPr/>
          <a:lstStyle/>
          <a:p>
            <a:r>
              <a:rPr lang="ru-RU" b="1" dirty="0" err="1" smtClean="0"/>
              <a:t>Никола́й</a:t>
            </a:r>
            <a:r>
              <a:rPr lang="ru-RU" b="1" dirty="0" smtClean="0"/>
              <a:t> </a:t>
            </a:r>
            <a:r>
              <a:rPr lang="ru-RU" b="1" dirty="0" err="1" smtClean="0"/>
              <a:t>Ива́нович</a:t>
            </a:r>
            <a:r>
              <a:rPr lang="ru-RU" b="1" dirty="0" smtClean="0"/>
              <a:t> </a:t>
            </a:r>
            <a:r>
              <a:rPr lang="ru-RU" b="1" dirty="0" err="1" smtClean="0"/>
              <a:t>Кузнецо́в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25112" y="737320"/>
            <a:ext cx="6342888" cy="612068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Советский разведчик, партизан. Им лично были ликвидированы 11 генералов и высокопоставленных чиновников</a:t>
            </a:r>
            <a:r>
              <a:rPr lang="ru-RU" dirty="0"/>
              <a:t> </a:t>
            </a:r>
            <a:r>
              <a:rPr lang="ru-RU" dirty="0" smtClean="0"/>
              <a:t>оккупационной администрации нацистской Германии.</a:t>
            </a:r>
          </a:p>
          <a:p>
            <a:r>
              <a:rPr lang="ru-RU" dirty="0" smtClean="0"/>
              <a:t>После начала Великой Отечественной войны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 smtClean="0">
                <a:hlinkClick r:id="rId2" tooltip="5 июля"/>
              </a:rPr>
              <a:t>5 июля</a:t>
            </a:r>
            <a:r>
              <a:rPr lang="ru-RU" dirty="0" smtClean="0"/>
              <a:t> 1941 года,  для организации разведывательно-диверсионной работы за линией фронта в тылу немецкой армии была сформирована «Особая группа при наркоме внутренних дел СССР».</a:t>
            </a:r>
          </a:p>
          <a:p>
            <a:r>
              <a:rPr lang="ru-RU" dirty="0" smtClean="0"/>
              <a:t>В январе </a:t>
            </a:r>
            <a:r>
              <a:rPr lang="ru-RU" dirty="0" smtClean="0">
                <a:hlinkClick r:id="rId3" tooltip="1942"/>
              </a:rPr>
              <a:t>1942</a:t>
            </a:r>
            <a:r>
              <a:rPr lang="ru-RU" dirty="0" smtClean="0"/>
              <a:t> г. данная группа преобразована в 4-е управление НКВД, а в неё зачислен Николай Кузнецов</a:t>
            </a:r>
          </a:p>
          <a:p>
            <a:r>
              <a:rPr lang="ru-RU" dirty="0" smtClean="0"/>
              <a:t>Разведчику «</a:t>
            </a:r>
            <a:r>
              <a:rPr lang="ru-RU" dirty="0" err="1" smtClean="0"/>
              <a:t>слегендировали</a:t>
            </a:r>
            <a:r>
              <a:rPr lang="ru-RU" dirty="0" smtClean="0"/>
              <a:t>» биографию немецкого офицера, лейтенанта </a:t>
            </a:r>
            <a:r>
              <a:rPr lang="ru-RU" dirty="0" err="1" smtClean="0"/>
              <a:t>Пауля</a:t>
            </a:r>
            <a:r>
              <a:rPr lang="ru-RU" dirty="0" smtClean="0"/>
              <a:t> Вильгельма </a:t>
            </a:r>
            <a:r>
              <a:rPr lang="ru-RU" dirty="0" err="1" smtClean="0"/>
              <a:t>Зиберта</a:t>
            </a:r>
            <a:r>
              <a:rPr lang="ru-RU" dirty="0" smtClean="0"/>
              <a:t>. Поначалу его определили в люфтваффе но позже «перевели» в пехоту. Зимой 1942 г. переведён в лагерь для немецких военнопленных в Красногорске</a:t>
            </a:r>
            <a:r>
              <a:rPr lang="ru-RU" dirty="0"/>
              <a:t> </a:t>
            </a:r>
            <a:r>
              <a:rPr lang="ru-RU" dirty="0" smtClean="0"/>
              <a:t> где осваивал порядки, быт и нравы армии Германии. Затем под фамилией Петров тренируется в прыжках с парашютом. По итогам всех испытаний решено было использовать Кузнецова в тылу врага по линии «Т» (террор)</a:t>
            </a:r>
          </a:p>
          <a:p>
            <a:endParaRPr lang="ru-RU" dirty="0"/>
          </a:p>
        </p:txBody>
      </p:sp>
      <p:pic>
        <p:nvPicPr>
          <p:cNvPr id="49154" name="Picture 2" descr="C:\Users\Алёна\Downloads\Kuznezov cb36b4a0c2639fa30eac5100176cbe70_ful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073" y="1140744"/>
            <a:ext cx="3590455" cy="4409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5979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047" t="23609" r="11426" b="8305"/>
          <a:stretch/>
        </p:blipFill>
        <p:spPr>
          <a:xfrm>
            <a:off x="413063" y="0"/>
            <a:ext cx="8868829" cy="6857999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5952744" y="822960"/>
            <a:ext cx="1252728" cy="914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3901440" y="1280160"/>
            <a:ext cx="5187696" cy="152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35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1888" y="365125"/>
            <a:ext cx="5391912" cy="1253363"/>
          </a:xfrm>
        </p:spPr>
        <p:txBody>
          <a:bodyPr/>
          <a:lstStyle/>
          <a:p>
            <a:r>
              <a:rPr lang="ru-RU" dirty="0" smtClean="0"/>
              <a:t>135</a:t>
            </a:r>
            <a:endParaRPr lang="ru-RU" dirty="0"/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047" t="23609" r="11426" b="8305"/>
          <a:stretch/>
        </p:blipFill>
        <p:spPr>
          <a:xfrm>
            <a:off x="146059" y="79121"/>
            <a:ext cx="5627098" cy="4351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9876" t="35237" r="13275" b="31898"/>
          <a:stretch/>
        </p:blipFill>
        <p:spPr>
          <a:xfrm>
            <a:off x="5045611" y="3941065"/>
            <a:ext cx="6905597" cy="272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4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7" b="5466"/>
          <a:stretch/>
        </p:blipFill>
        <p:spPr>
          <a:xfrm>
            <a:off x="905255" y="0"/>
            <a:ext cx="10612789" cy="6855202"/>
          </a:xfrm>
        </p:spPr>
      </p:pic>
    </p:spTree>
    <p:extLst>
      <p:ext uri="{BB962C8B-B14F-4D97-AF65-F5344CB8AC3E}">
        <p14:creationId xmlns:p14="http://schemas.microsoft.com/office/powerpoint/2010/main" val="137761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668" t="24239" r="36249" b="14820"/>
          <a:stretch/>
        </p:blipFill>
        <p:spPr>
          <a:xfrm>
            <a:off x="201167" y="-73152"/>
            <a:ext cx="116951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7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6432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564" t="21928" r="11898" b="38355"/>
          <a:stretch/>
        </p:blipFill>
        <p:spPr>
          <a:xfrm>
            <a:off x="0" y="1444752"/>
            <a:ext cx="12086907" cy="523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8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f.ppt-online.org/files1/slide/l/lE30KyA1zNmZwhjDJa9ux8Qfgpn5eP7XqVYcMUHC4/slide-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3078"/>
            <a:ext cx="10034016" cy="668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01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gitara-vrn.ru/wp-content/uploads/a/3/9/a39f6dba407814f7dc546b5473f99398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86" y="0"/>
            <a:ext cx="10438270" cy="687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10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Сорок четвертый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l="43420" t="40210" r="12490" b="25537"/>
          <a:stretch/>
        </p:blipFill>
        <p:spPr>
          <a:xfrm>
            <a:off x="232757" y="1563624"/>
            <a:ext cx="11798785" cy="51560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016" y="0"/>
            <a:ext cx="3750526" cy="191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3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9088" y="365125"/>
            <a:ext cx="4934712" cy="1325563"/>
          </a:xfrm>
        </p:spPr>
        <p:txBody>
          <a:bodyPr/>
          <a:lstStyle/>
          <a:p>
            <a:r>
              <a:rPr lang="ru-RU" dirty="0" smtClean="0"/>
              <a:t>Шестьдесят седьмом 1667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503" t="23820" r="17927" b="11036"/>
          <a:stretch/>
        </p:blipFill>
        <p:spPr>
          <a:xfrm>
            <a:off x="0" y="0"/>
            <a:ext cx="6199040" cy="67665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7853" t="53316" r="13898" b="17036"/>
          <a:stretch/>
        </p:blipFill>
        <p:spPr>
          <a:xfrm>
            <a:off x="6068568" y="1969738"/>
            <a:ext cx="5703556" cy="1971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98080" y="3475760"/>
            <a:ext cx="3282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Крымское царство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327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5274051" cy="67848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/>
          <a:srcRect b="21558"/>
          <a:stretch/>
        </p:blipFill>
        <p:spPr>
          <a:xfrm>
            <a:off x="5137434" y="64008"/>
            <a:ext cx="6603462" cy="675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4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982" t="53573" r="13081" b="18231"/>
          <a:stretch/>
        </p:blipFill>
        <p:spPr>
          <a:xfrm>
            <a:off x="256032" y="2868387"/>
            <a:ext cx="11419285" cy="386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9480" y="365125"/>
            <a:ext cx="4084320" cy="1325563"/>
          </a:xfrm>
        </p:spPr>
        <p:txBody>
          <a:bodyPr/>
          <a:lstStyle/>
          <a:p>
            <a:r>
              <a:rPr lang="ru-RU" dirty="0" smtClean="0"/>
              <a:t>Берестечко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503" t="23820" r="17927" b="11036"/>
          <a:stretch/>
        </p:blipFill>
        <p:spPr>
          <a:xfrm>
            <a:off x="329184" y="0"/>
            <a:ext cx="6282780" cy="6858000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/>
          <a:srcRect l="37982" t="53573" r="13081" b="18231"/>
          <a:stretch/>
        </p:blipFill>
        <p:spPr>
          <a:xfrm>
            <a:off x="6611964" y="3611880"/>
            <a:ext cx="5516179" cy="186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1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360" y="365125"/>
            <a:ext cx="6187440" cy="1325563"/>
          </a:xfrm>
        </p:spPr>
        <p:txBody>
          <a:bodyPr/>
          <a:lstStyle/>
          <a:p>
            <a:r>
              <a:rPr lang="ru-RU" dirty="0" smtClean="0"/>
              <a:t>126     5-Минск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456" t="25500" r="13435" b="35413"/>
          <a:stretch/>
        </p:blipFill>
        <p:spPr>
          <a:xfrm>
            <a:off x="4764024" y="3310127"/>
            <a:ext cx="7063050" cy="3227833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/>
          <a:srcRect l="48503" t="23820" r="17927" b="11036"/>
          <a:stretch/>
        </p:blipFill>
        <p:spPr>
          <a:xfrm>
            <a:off x="73152" y="-109728"/>
            <a:ext cx="5001093" cy="54589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57800" y="217724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</a:t>
            </a:r>
            <a:r>
              <a:rPr lang="ru-RU" b="1" dirty="0" smtClean="0"/>
              <a:t>январе 1793</a:t>
            </a:r>
            <a:r>
              <a:rPr lang="ru-RU" dirty="0" smtClean="0"/>
              <a:t> года Минск был присоединён к Российской империи в результате 2-го раздела Речи </a:t>
            </a:r>
            <a:r>
              <a:rPr lang="ru-RU" dirty="0" err="1" smtClean="0"/>
              <a:t>Посполитой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464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991" t="22348" r="11190" b="16711"/>
          <a:stretch/>
        </p:blipFill>
        <p:spPr>
          <a:xfrm>
            <a:off x="146303" y="118871"/>
            <a:ext cx="9415133" cy="661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6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123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816" t="67109" r="8471" b="6833"/>
          <a:stretch/>
        </p:blipFill>
        <p:spPr>
          <a:xfrm>
            <a:off x="0" y="2167128"/>
            <a:ext cx="11991020" cy="315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5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991" t="22348" r="11190" b="16711"/>
          <a:stretch/>
        </p:blipFill>
        <p:spPr>
          <a:xfrm>
            <a:off x="0" y="82295"/>
            <a:ext cx="7251193" cy="50916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9062" t="59879" r="12327" b="28792"/>
          <a:stretch/>
        </p:blipFill>
        <p:spPr>
          <a:xfrm>
            <a:off x="301751" y="5456764"/>
            <a:ext cx="10689429" cy="1401236"/>
          </a:xfrm>
          <a:prstGeom prst="rect">
            <a:avLst/>
          </a:prstGeom>
        </p:spPr>
      </p:pic>
      <p:pic>
        <p:nvPicPr>
          <p:cNvPr id="5" name="Объект 5"/>
          <p:cNvPicPr>
            <a:picLocks noChangeAspect="1"/>
          </p:cNvPicPr>
          <p:nvPr/>
        </p:nvPicPr>
        <p:blipFill rotWithShape="1">
          <a:blip r:embed="rId4"/>
          <a:srcRect l="40347" t="48196" r="43577" b="42558"/>
          <a:stretch/>
        </p:blipFill>
        <p:spPr>
          <a:xfrm>
            <a:off x="7004303" y="2128966"/>
            <a:ext cx="4922699" cy="159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71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101" t="51348" r="13553" b="36884"/>
          <a:stretch/>
        </p:blipFill>
        <p:spPr>
          <a:xfrm>
            <a:off x="1150259" y="5144018"/>
            <a:ext cx="10952538" cy="1499617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 rotWithShape="1">
          <a:blip r:embed="rId3"/>
          <a:srcRect l="43384" t="22348" r="11190" b="16711"/>
          <a:stretch/>
        </p:blipFill>
        <p:spPr>
          <a:xfrm>
            <a:off x="194472" y="0"/>
            <a:ext cx="6747236" cy="5091639"/>
          </a:xfrm>
          <a:prstGeom prst="rect">
            <a:avLst/>
          </a:prstGeom>
        </p:spPr>
      </p:pic>
      <p:pic>
        <p:nvPicPr>
          <p:cNvPr id="10" name="Объект 3"/>
          <p:cNvPicPr>
            <a:picLocks noChangeAspect="1"/>
          </p:cNvPicPr>
          <p:nvPr/>
        </p:nvPicPr>
        <p:blipFill rotWithShape="1">
          <a:blip r:embed="rId4"/>
          <a:srcRect l="43106" t="29493" r="13318" b="44870"/>
          <a:stretch/>
        </p:blipFill>
        <p:spPr>
          <a:xfrm>
            <a:off x="6665976" y="1690688"/>
            <a:ext cx="5249256" cy="173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3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4920" y="365125"/>
            <a:ext cx="627888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3231" t="31174" r="24901" b="13138"/>
          <a:stretch/>
        </p:blipFill>
        <p:spPr>
          <a:xfrm>
            <a:off x="210311" y="0"/>
            <a:ext cx="4557851" cy="65288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8371" t="52842" r="13002" b="37169"/>
          <a:stretch/>
        </p:blipFill>
        <p:spPr>
          <a:xfrm>
            <a:off x="3408492" y="5751575"/>
            <a:ext cx="8783508" cy="1014985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4"/>
          <a:srcRect l="41884" t="45674" r="13079" b="37094"/>
          <a:stretch/>
        </p:blipFill>
        <p:spPr>
          <a:xfrm>
            <a:off x="4492498" y="1690688"/>
            <a:ext cx="7605014" cy="163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15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3775" t="19196" r="15799" b="8095"/>
          <a:stretch/>
        </p:blipFill>
        <p:spPr>
          <a:xfrm>
            <a:off x="155447" y="0"/>
            <a:ext cx="6706409" cy="6784848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/>
          <a:srcRect l="42474" t="42942" r="26320" b="45921"/>
          <a:stretch/>
        </p:blipFill>
        <p:spPr>
          <a:xfrm>
            <a:off x="5486400" y="2862073"/>
            <a:ext cx="6558822" cy="131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54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436" t="34536" r="7407" b="7044"/>
          <a:stretch/>
        </p:blipFill>
        <p:spPr>
          <a:xfrm>
            <a:off x="131440" y="0"/>
            <a:ext cx="121371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6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555" t="17934" r="7643" b="4103"/>
          <a:stretch/>
        </p:blipFill>
        <p:spPr>
          <a:xfrm>
            <a:off x="118871" y="0"/>
            <a:ext cx="8918725" cy="67665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308366" y="583629"/>
            <a:ext cx="276476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Закладка памятника состоялась 16 (28) мая 1861 года на кремлёвской площади, между Софийским собором и зданием присутственных мест. До этого там находился памятник Новгородскому ополчению 1812 года, который перенесли на площадь перед зданием Дворянского Собрания. Памятник был торжественно открыт 8 (20) сентября 1862 года в присутствии Александра II. 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35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3" y="0"/>
            <a:ext cx="5050200" cy="6793992"/>
          </a:xfrm>
        </p:spPr>
      </p:pic>
      <p:sp>
        <p:nvSpPr>
          <p:cNvPr id="5" name="Прямоугольник 4"/>
          <p:cNvSpPr/>
          <p:nvPr/>
        </p:nvSpPr>
        <p:spPr>
          <a:xfrm>
            <a:off x="5212080" y="2690336"/>
            <a:ext cx="62636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"/>
              </a:rPr>
              <a:t>Шубин Ф. И.</a:t>
            </a:r>
            <a:r>
              <a:rPr lang="ru-RU" dirty="0" smtClean="0"/>
              <a:t> </a:t>
            </a:r>
          </a:p>
          <a:p>
            <a:r>
              <a:rPr lang="ru-RU" b="1" dirty="0" smtClean="0"/>
              <a:t>Екатерина II – законодательница </a:t>
            </a:r>
          </a:p>
          <a:p>
            <a:r>
              <a:rPr lang="ru-RU" dirty="0" smtClean="0"/>
              <a:t>1789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7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318" t="20667" r="8589" b="15240"/>
          <a:stretch/>
        </p:blipFill>
        <p:spPr>
          <a:xfrm>
            <a:off x="669071" y="64008"/>
            <a:ext cx="10759010" cy="679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73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512" y="274638"/>
            <a:ext cx="8784976" cy="1354162"/>
          </a:xfrm>
        </p:spPr>
        <p:txBody>
          <a:bodyPr>
            <a:normAutofit/>
          </a:bodyPr>
          <a:lstStyle/>
          <a:p>
            <a:r>
              <a:rPr lang="ru-RU" b="1" dirty="0" smtClean="0"/>
              <a:t>8 мая 1965 года</a:t>
            </a:r>
            <a:r>
              <a:rPr lang="ru-RU" dirty="0" smtClean="0"/>
              <a:t> Брестской крепости присвоено звание крепость-герой</a:t>
            </a:r>
            <a:endParaRPr lang="ru-RU" dirty="0"/>
          </a:p>
        </p:txBody>
      </p:sp>
      <p:pic>
        <p:nvPicPr>
          <p:cNvPr id="6146" name="Picture 2" descr="C:\Users\Алёна\Downloads\phoca_thumb_l_foto-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560" y="1554638"/>
            <a:ext cx="7974980" cy="53033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4218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364" t="22138" r="16864" b="18182"/>
          <a:stretch/>
        </p:blipFill>
        <p:spPr>
          <a:xfrm>
            <a:off x="137160" y="0"/>
            <a:ext cx="7982712" cy="6911863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/>
          <a:srcRect l="38455" t="34536" r="16744" b="50964"/>
          <a:stretch/>
        </p:blipFill>
        <p:spPr>
          <a:xfrm>
            <a:off x="2397991" y="5074919"/>
            <a:ext cx="9794009" cy="17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47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myslide.ru/documents_7/3435e307281750cb5c7a58906747053c/img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7944"/>
            <a:ext cx="10436352" cy="680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99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2356" t="55551" r="17099" b="35622"/>
          <a:stretch/>
        </p:blipFill>
        <p:spPr>
          <a:xfrm>
            <a:off x="159759" y="70983"/>
            <a:ext cx="12040549" cy="1474353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/>
          <a:srcRect l="38692" t="25500" r="17572" b="48653"/>
          <a:stretch/>
        </p:blipFill>
        <p:spPr>
          <a:xfrm>
            <a:off x="343981" y="1839478"/>
            <a:ext cx="11740583" cy="390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73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0939" t="52188" r="16389" b="38986"/>
          <a:stretch/>
        </p:blipFill>
        <p:spPr>
          <a:xfrm>
            <a:off x="109728" y="135800"/>
            <a:ext cx="11972544" cy="1392927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/>
          <a:srcRect l="39401" t="29703" r="17690" b="62942"/>
          <a:stretch/>
        </p:blipFill>
        <p:spPr>
          <a:xfrm>
            <a:off x="383525" y="1993392"/>
            <a:ext cx="11570034" cy="1115568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3"/>
          <a:srcRect l="42829" t="69840" r="13671" b="17551"/>
          <a:stretch/>
        </p:blipFill>
        <p:spPr>
          <a:xfrm>
            <a:off x="-10973" y="3959352"/>
            <a:ext cx="12170055" cy="198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1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3420" t="41680" r="15799" b="34489"/>
          <a:stretch/>
        </p:blipFill>
        <p:spPr>
          <a:xfrm>
            <a:off x="0" y="0"/>
            <a:ext cx="12295794" cy="404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2592" t="32225" r="13081" b="38985"/>
          <a:stretch/>
        </p:blipFill>
        <p:spPr>
          <a:xfrm>
            <a:off x="49366" y="1792224"/>
            <a:ext cx="12189037" cy="445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43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3420" t="63437" r="15799" b="16291"/>
          <a:stretch/>
        </p:blipFill>
        <p:spPr>
          <a:xfrm>
            <a:off x="125273" y="147048"/>
            <a:ext cx="12064638" cy="337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7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400" t="31385" r="16273" b="41297"/>
          <a:stretch/>
        </p:blipFill>
        <p:spPr>
          <a:xfrm>
            <a:off x="123451" y="1453896"/>
            <a:ext cx="12133372" cy="420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35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/>
              <a:t>Рисорджиме́нто</a:t>
            </a:r>
            <a:r>
              <a:rPr lang="ru-RU" dirty="0"/>
              <a:t> (</a:t>
            </a:r>
            <a:r>
              <a:rPr lang="ru-RU" dirty="0">
                <a:hlinkClick r:id="rId2" tooltip="Итальянский язык"/>
              </a:rPr>
              <a:t>итал.</a:t>
            </a:r>
            <a:r>
              <a:rPr lang="ru-RU" dirty="0"/>
              <a:t> </a:t>
            </a:r>
            <a:r>
              <a:rPr lang="ru-RU" i="1" dirty="0" err="1"/>
              <a:t>il</a:t>
            </a:r>
            <a:r>
              <a:rPr lang="ru-RU" i="1" dirty="0"/>
              <a:t> </a:t>
            </a:r>
            <a:r>
              <a:rPr lang="ru-RU" i="1" dirty="0" err="1"/>
              <a:t>risorgimento</a:t>
            </a:r>
            <a:r>
              <a:rPr lang="ru-RU" dirty="0"/>
              <a:t> — возрождение, обновление) — </a:t>
            </a:r>
            <a:r>
              <a:rPr lang="ru-RU" u="sng" dirty="0">
                <a:hlinkClick r:id="rId3"/>
              </a:rPr>
              <a:t>историографический</a:t>
            </a:r>
            <a:r>
              <a:rPr lang="ru-RU" dirty="0"/>
              <a:t> термин, обозначающий национально-освободительное движение </a:t>
            </a:r>
            <a:r>
              <a:rPr lang="ru-RU" dirty="0">
                <a:hlinkClick r:id="rId4" tooltip="Италия"/>
              </a:rPr>
              <a:t>итальянского</a:t>
            </a:r>
            <a:r>
              <a:rPr lang="ru-RU" dirty="0"/>
              <a:t> народа против иноземного господства, за объединение раздробленной </a:t>
            </a:r>
            <a:r>
              <a:rPr lang="ru-RU" dirty="0">
                <a:hlinkClick r:id="rId4" tooltip="Италия"/>
              </a:rPr>
              <a:t>Италии</a:t>
            </a:r>
            <a:r>
              <a:rPr lang="ru-RU" dirty="0"/>
              <a:t>, а также период, когда это движение происходило (середина XIX в. — 1861); </a:t>
            </a:r>
            <a:r>
              <a:rPr lang="ru-RU" i="1" dirty="0"/>
              <a:t>рисорджименто</a:t>
            </a:r>
            <a:r>
              <a:rPr lang="ru-RU" dirty="0"/>
              <a:t> завершилось в 1870 году присоединением </a:t>
            </a:r>
            <a:r>
              <a:rPr lang="ru-RU" dirty="0">
                <a:hlinkClick r:id="rId5" tooltip="Рим"/>
              </a:rPr>
              <a:t>Рима</a:t>
            </a:r>
            <a:r>
              <a:rPr lang="ru-RU" dirty="0"/>
              <a:t> к </a:t>
            </a:r>
            <a:r>
              <a:rPr lang="ru-RU" dirty="0">
                <a:hlinkClick r:id="rId6" tooltip="Королевство Италия (1861—1946)"/>
              </a:rPr>
              <a:t>Итальянскому королевству</a:t>
            </a:r>
            <a:r>
              <a:rPr lang="ru-RU" baseline="30000" dirty="0">
                <a:hlinkClick r:id="rId7"/>
              </a:rPr>
              <a:t>[a]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436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" y="133985"/>
            <a:ext cx="11762232" cy="1329055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/>
              <a:t>Ли́ния</a:t>
            </a:r>
            <a:r>
              <a:rPr lang="ru-RU" dirty="0" smtClean="0"/>
              <a:t> </a:t>
            </a:r>
            <a:r>
              <a:rPr lang="ru-RU" dirty="0" err="1" smtClean="0"/>
              <a:t>Маннерге́йма</a:t>
            </a:r>
            <a:r>
              <a:rPr lang="ru-RU" dirty="0" smtClean="0"/>
              <a:t> — комплекс оборонительных сооружений между Финским заливом и Ладогой длиной 132—135 км, созданный в 1920—1930 годы на финской части Карельского перешейка для сдерживания возможного наступательного удара со стороны СССР.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024" y="1307592"/>
            <a:ext cx="8595384" cy="548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70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5642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436" t="41682" r="7998" b="20283"/>
          <a:stretch/>
        </p:blipFill>
        <p:spPr>
          <a:xfrm>
            <a:off x="110542" y="1920240"/>
            <a:ext cx="12030822" cy="447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54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016" y="0"/>
            <a:ext cx="7488936" cy="69220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616952" y="177514"/>
            <a:ext cx="42245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effectLst/>
              </a:rPr>
              <a:t>1) смысл понятия: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effectLst/>
              </a:rPr>
              <a:t>кормление</a:t>
            </a:r>
            <a:r>
              <a:rPr lang="ru-RU" sz="2400" dirty="0" smtClean="0">
                <a:effectLst/>
              </a:rPr>
              <a:t> – система содержания должностных лиц на Руси за счет местного населения в течение периода службы.</a:t>
            </a:r>
          </a:p>
          <a:p>
            <a:pPr algn="just"/>
            <a:r>
              <a:rPr lang="ru-RU" sz="2400" dirty="0" smtClean="0">
                <a:effectLst/>
              </a:rPr>
              <a:t>2) факт:</a:t>
            </a:r>
          </a:p>
          <a:p>
            <a:pPr algn="just"/>
            <a:r>
              <a:rPr lang="ru-RU" sz="2400" dirty="0" smtClean="0">
                <a:effectLst/>
              </a:rPr>
              <a:t>- кормление было ликвидировано в ходе Земской реформы Ивана Грозного;</a:t>
            </a:r>
          </a:p>
          <a:p>
            <a:pPr algn="just"/>
            <a:r>
              <a:rPr lang="ru-RU" sz="2400" dirty="0" smtClean="0">
                <a:effectLst/>
              </a:rPr>
              <a:t>- кормление было способом вознаграждения за службу наместников и волостелей.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2560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689</Words>
  <Application>Microsoft Office PowerPoint</Application>
  <PresentationFormat>Широкоэкранный</PresentationFormat>
  <Paragraphs>69</Paragraphs>
  <Slides>55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9" baseType="lpstr">
      <vt:lpstr>Arial</vt:lpstr>
      <vt:lpstr>Calibri</vt:lpstr>
      <vt:lpstr>Calibri Light</vt:lpstr>
      <vt:lpstr>Тема Office</vt:lpstr>
      <vt:lpstr>Артасов 2023 вариант 2</vt:lpstr>
      <vt:lpstr>А-5 б -1 в-4   г-3</vt:lpstr>
      <vt:lpstr>Презентация PowerPoint</vt:lpstr>
      <vt:lpstr>123</vt:lpstr>
      <vt:lpstr>Презентация PowerPoint</vt:lpstr>
      <vt:lpstr>Презентация PowerPoint</vt:lpstr>
      <vt:lpstr>Презентация PowerPoint</vt:lpstr>
      <vt:lpstr>5642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5634</vt:lpstr>
      <vt:lpstr>Ви́ктор Васи́льевич Талали́хин </vt:lpstr>
      <vt:lpstr>Ива́н Ники́тович Кожеду́б </vt:lpstr>
      <vt:lpstr>Михаи́л Алексе́евич Его́ров </vt:lpstr>
      <vt:lpstr>Мелитон Варламович Канта́рия </vt:lpstr>
      <vt:lpstr>Ри́хард Зо́рге </vt:lpstr>
      <vt:lpstr>Казей Марат Иванович (Марат Казей) </vt:lpstr>
      <vt:lpstr>Дми́трий Миха́йлович Ка́рбышев </vt:lpstr>
      <vt:lpstr>Клочков (Диев, или Деев) Василий Георгиевич </vt:lpstr>
      <vt:lpstr>Зо́я Анато́льевна Космодемья́нская </vt:lpstr>
      <vt:lpstr>Ва́ля Ко́тик  (Валенти́н Алекса́ндрович Ко́тик)</vt:lpstr>
      <vt:lpstr>Оле́г Васи́льевич Кошево́й </vt:lpstr>
      <vt:lpstr>Никола́й Ива́нович Кузнецо́в </vt:lpstr>
      <vt:lpstr>Презентация PowerPoint</vt:lpstr>
      <vt:lpstr>135</vt:lpstr>
      <vt:lpstr>Презентация PowerPoint</vt:lpstr>
      <vt:lpstr>6432</vt:lpstr>
      <vt:lpstr>Презентация PowerPoint</vt:lpstr>
      <vt:lpstr>Презентация PowerPoint</vt:lpstr>
      <vt:lpstr>Сорок четвертый</vt:lpstr>
      <vt:lpstr>Шестьдесят седьмом 1667</vt:lpstr>
      <vt:lpstr>Презентация PowerPoint</vt:lpstr>
      <vt:lpstr>Презентация PowerPoint</vt:lpstr>
      <vt:lpstr>Берестечко </vt:lpstr>
      <vt:lpstr>126     5-Минск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8 мая 1965 года Брестской крепости присвоено звание крепость-герой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Артасов 2023 вариант 2</dc:title>
  <dc:creator>Алёна</dc:creator>
  <cp:lastModifiedBy>Алёна</cp:lastModifiedBy>
  <cp:revision>14</cp:revision>
  <dcterms:created xsi:type="dcterms:W3CDTF">2023-06-14T11:05:23Z</dcterms:created>
  <dcterms:modified xsi:type="dcterms:W3CDTF">2023-06-14T12:39:01Z</dcterms:modified>
</cp:coreProperties>
</file>