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72" r:id="rId2"/>
    <p:sldId id="259" r:id="rId3"/>
    <p:sldId id="292" r:id="rId4"/>
    <p:sldId id="305" r:id="rId5"/>
    <p:sldId id="306" r:id="rId6"/>
    <p:sldId id="307" r:id="rId7"/>
    <p:sldId id="317" r:id="rId8"/>
    <p:sldId id="308" r:id="rId9"/>
    <p:sldId id="311" r:id="rId10"/>
    <p:sldId id="312" r:id="rId11"/>
    <p:sldId id="313" r:id="rId12"/>
    <p:sldId id="310" r:id="rId13"/>
    <p:sldId id="314" r:id="rId14"/>
    <p:sldId id="315" r:id="rId15"/>
    <p:sldId id="316" r:id="rId16"/>
    <p:sldId id="318" r:id="rId17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B901A2B7-8610-4E8C-8DEA-CBEEEFA763D6}">
          <p14:sldIdLst>
            <p14:sldId id="272"/>
            <p14:sldId id="257"/>
            <p14:sldId id="259"/>
            <p14:sldId id="284"/>
            <p14:sldId id="282"/>
            <p14:sldId id="285"/>
            <p14:sldId id="275"/>
            <p14:sldId id="267"/>
            <p14:sldId id="268"/>
            <p14:sldId id="286"/>
            <p14:sldId id="287"/>
            <p14:sldId id="278"/>
            <p14:sldId id="279"/>
            <p14:sldId id="280"/>
            <p14:sldId id="281"/>
            <p14:sldId id="283"/>
            <p14:sldId id="277"/>
            <p14:sldId id="274"/>
            <p14:sldId id="288"/>
            <p14:sldId id="276"/>
            <p14:sldId id="260"/>
            <p14:sldId id="289"/>
            <p14:sldId id="262"/>
            <p14:sldId id="290"/>
            <p14:sldId id="261"/>
            <p14:sldId id="264"/>
            <p14:sldId id="263"/>
            <p14:sldId id="266"/>
            <p14:sldId id="265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47" d="100"/>
          <a:sy n="47" d="100"/>
        </p:scale>
        <p:origin x="-1181" y="-2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plotArea>
      <c:layout>
        <c:manualLayout>
          <c:layoutTarget val="inner"/>
          <c:xMode val="edge"/>
          <c:yMode val="edge"/>
          <c:x val="5.5691406629726867E-2"/>
          <c:y val="0.11918422072331859"/>
          <c:w val="0.59863650724215034"/>
          <c:h val="0.88081577927668164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Классификация Т.В. Шмелёвой и Т.А. Матузовой</c:v>
                </c:pt>
              </c:strCache>
            </c:strRef>
          </c:tx>
          <c:explosion val="25"/>
          <c:dLbls>
            <c:showVal val="1"/>
            <c:showLeaderLines val="1"/>
          </c:dLbls>
          <c:cat>
            <c:strRef>
              <c:f>Лист1!$A$2:$A$6</c:f>
              <c:strCache>
                <c:ptCount val="5"/>
                <c:pt idx="0">
                  <c:v>Политические деятели</c:v>
                </c:pt>
                <c:pt idx="1">
                  <c:v>Знаменательные даты, деятели науки и труда</c:v>
                </c:pt>
                <c:pt idx="2">
                  <c:v>Герои Советского Союза и Великой Отечественной войны</c:v>
                </c:pt>
                <c:pt idx="3">
                  <c:v>Земляки</c:v>
                </c:pt>
                <c:pt idx="4">
                  <c:v>Родной язык татар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4.0000000000000029E-2</c:v>
                </c:pt>
                <c:pt idx="1">
                  <c:v>0.26</c:v>
                </c:pt>
                <c:pt idx="2">
                  <c:v>0.5</c:v>
                </c:pt>
                <c:pt idx="3">
                  <c:v>0.18000000000000008</c:v>
                </c:pt>
                <c:pt idx="4">
                  <c:v>2.0000000000000014E-2</c:v>
                </c:pt>
              </c:numCache>
            </c:numRef>
          </c:val>
        </c:ser>
        <c:firstSliceAng val="0"/>
        <c:holeSize val="50"/>
      </c:doughnut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>
        <c:manualLayout>
          <c:layoutTarget val="inner"/>
          <c:xMode val="edge"/>
          <c:yMode val="edge"/>
          <c:x val="5.5691406629726881E-2"/>
          <c:y val="0.11918422072331861"/>
          <c:w val="0.59863650724214978"/>
          <c:h val="0.88081577927668153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Морфологические особенности названий улиц</c:v>
                </c:pt>
              </c:strCache>
            </c:strRef>
          </c:tx>
          <c:explosion val="25"/>
          <c:dLbls>
            <c:showVal val="1"/>
            <c:showLeaderLines val="1"/>
          </c:dLbls>
          <c:cat>
            <c:strRef>
              <c:f>Лист1!$A$2:$A$5</c:f>
              <c:strCache>
                <c:ptCount val="4"/>
                <c:pt idx="0">
                  <c:v>Названия - имена существительные</c:v>
                </c:pt>
                <c:pt idx="1">
                  <c:v>Названия - имена прилагательные</c:v>
                </c:pt>
                <c:pt idx="2">
                  <c:v>Названия - имена числительные</c:v>
                </c:pt>
                <c:pt idx="3">
                  <c:v>Другое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0.58000000000000007</c:v>
                </c:pt>
                <c:pt idx="1">
                  <c:v>0.36000000000000015</c:v>
                </c:pt>
                <c:pt idx="2">
                  <c:v>3.0000000000000002E-2</c:v>
                </c:pt>
                <c:pt idx="3">
                  <c:v>3.0000000000000002E-2</c:v>
                </c:pt>
              </c:numCache>
            </c:numRef>
          </c:val>
        </c:ser>
        <c:firstSliceAng val="0"/>
        <c:holeSize val="50"/>
      </c:doughnut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Да</c:v>
                </c:pt>
              </c:strCache>
            </c:strRef>
          </c:tx>
          <c:dLbls>
            <c:showVal val="1"/>
          </c:dLbls>
          <c:cat>
            <c:strRef>
              <c:f>Лист1!$A$2:$A$5</c:f>
              <c:strCache>
                <c:ptCount val="3"/>
                <c:pt idx="0">
                  <c:v>Интересуетесь ли ономастикой?</c:v>
                </c:pt>
                <c:pt idx="1">
                  <c:v>Знаете ли вы, почему так называетсяваша улица?</c:v>
                </c:pt>
                <c:pt idx="2">
                  <c:v>Дан ли исчерпывающий комментарий?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3"/>
                <c:pt idx="0">
                  <c:v>0.56999999999999995</c:v>
                </c:pt>
                <c:pt idx="1">
                  <c:v>0.32000000000000195</c:v>
                </c:pt>
                <c:pt idx="2">
                  <c:v>0.27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Нет</c:v>
                </c:pt>
              </c:strCache>
            </c:strRef>
          </c:tx>
          <c:dLbls>
            <c:showVal val="1"/>
          </c:dLbls>
          <c:cat>
            <c:strRef>
              <c:f>Лист1!$A$2:$A$5</c:f>
              <c:strCache>
                <c:ptCount val="3"/>
                <c:pt idx="0">
                  <c:v>Интересуетесь ли ономастикой?</c:v>
                </c:pt>
                <c:pt idx="1">
                  <c:v>Знаете ли вы, почему так называетсяваша улица?</c:v>
                </c:pt>
                <c:pt idx="2">
                  <c:v>Дан ли исчерпывающий комментарий?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3"/>
                <c:pt idx="0">
                  <c:v>0.43000000000000038</c:v>
                </c:pt>
                <c:pt idx="1">
                  <c:v>0.69000000000000261</c:v>
                </c:pt>
                <c:pt idx="2">
                  <c:v>0.63000000000000389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0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Интересуетесь ли ономастикой?</c:v>
                </c:pt>
                <c:pt idx="1">
                  <c:v>Знаете ли вы, почему так называетсяваша улица?</c:v>
                </c:pt>
                <c:pt idx="2">
                  <c:v>Дан ли исчерпывающий комментарий?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3"/>
              </c:numCache>
            </c:numRef>
          </c:val>
        </c:ser>
        <c:shape val="box"/>
        <c:axId val="68433408"/>
        <c:axId val="68434944"/>
        <c:axId val="0"/>
      </c:bar3DChart>
      <c:catAx>
        <c:axId val="68433408"/>
        <c:scaling>
          <c:orientation val="minMax"/>
        </c:scaling>
        <c:axPos val="b"/>
        <c:tickLblPos val="nextTo"/>
        <c:crossAx val="68434944"/>
        <c:crosses val="autoZero"/>
        <c:auto val="1"/>
        <c:lblAlgn val="ctr"/>
        <c:lblOffset val="100"/>
      </c:catAx>
      <c:valAx>
        <c:axId val="68434944"/>
        <c:scaling>
          <c:orientation val="minMax"/>
        </c:scaling>
        <c:axPos val="l"/>
        <c:majorGridlines/>
        <c:numFmt formatCode="0%" sourceLinked="1"/>
        <c:tickLblPos val="nextTo"/>
        <c:crossAx val="6843340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93430979732034591"/>
          <c:y val="0.4357055535336003"/>
          <c:w val="5.5334288106979587E-2"/>
          <c:h val="0.14992189031047909"/>
        </c:manualLayout>
      </c:layout>
    </c:legend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C19F43-E918-416A-99CD-32866A29C9BF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B5437D-86B4-4E78-A349-8057E56052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8937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EE448-0A3F-4783-BDBA-6500A2A0A817}" type="datetime1">
              <a:rPr lang="ru-RU" smtClean="0"/>
              <a:pPr/>
              <a:t>11.07.2023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E3818-A4E6-48DC-8D3B-B063F82268FE}" type="datetime1">
              <a:rPr lang="ru-RU" smtClean="0"/>
              <a:pPr/>
              <a:t>11.07.2023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B985F-B13E-4DDC-A23A-2B901F57D2F6}" type="datetime1">
              <a:rPr lang="ru-RU" smtClean="0"/>
              <a:pPr/>
              <a:t>11.07.2023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EF83E-DC81-442E-AEAD-E19B6651C03C}" type="datetime1">
              <a:rPr lang="ru-RU" smtClean="0"/>
              <a:pPr/>
              <a:t>11.07.2023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79E89-3F50-45A3-97CC-F0256DE6A741}" type="datetime1">
              <a:rPr lang="ru-RU" smtClean="0"/>
              <a:pPr/>
              <a:t>11.07.2023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4573C-276A-46E3-9DEE-83C80006533B}" type="datetime1">
              <a:rPr lang="ru-RU" smtClean="0"/>
              <a:pPr/>
              <a:t>11.07.2023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962C8-90C7-4058-9159-80B8CD719532}" type="datetime1">
              <a:rPr lang="ru-RU" smtClean="0"/>
              <a:pPr/>
              <a:t>11.07.2023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E19D-8EEA-4494-8424-1310B6D2CB25}" type="datetime1">
              <a:rPr lang="ru-RU" smtClean="0"/>
              <a:pPr/>
              <a:t>11.07.2023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59390-7431-4107-81B4-3CFDCF0398BD}" type="datetime1">
              <a:rPr lang="ru-RU" smtClean="0"/>
              <a:pPr/>
              <a:t>11.07.2023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C50CA-2A54-43F3-88ED-B593085FD9A6}" type="datetime1">
              <a:rPr lang="ru-RU" smtClean="0"/>
              <a:pPr/>
              <a:t>11.07.2023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B12AC-5682-4A2E-AC7A-C8837A2FE630}" type="datetime1">
              <a:rPr lang="ru-RU" smtClean="0"/>
              <a:pPr/>
              <a:t>11.07.2023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3E02D2-25BC-47D4-94EC-DC7CDCF02BAA}" type="datetime1">
              <a:rPr lang="ru-RU" smtClean="0"/>
              <a:pPr/>
              <a:t>11.07.2023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ручной ввод 3"/>
          <p:cNvSpPr/>
          <p:nvPr/>
        </p:nvSpPr>
        <p:spPr>
          <a:xfrm>
            <a:off x="285720" y="214290"/>
            <a:ext cx="8643998" cy="1857388"/>
          </a:xfrm>
          <a:prstGeom prst="flowChartManualInput">
            <a:avLst/>
          </a:prstGeom>
          <a:solidFill>
            <a:schemeClr val="lt1">
              <a:alpha val="67000"/>
            </a:schemeClr>
          </a:solidFill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 b="1" dirty="0" smtClean="0">
              <a:solidFill>
                <a:schemeClr val="accent2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4214810" y="5715016"/>
            <a:ext cx="4714908" cy="857256"/>
          </a:xfrm>
        </p:spPr>
        <p:txBody>
          <a:bodyPr>
            <a:normAutofit/>
          </a:bodyPr>
          <a:lstStyle/>
          <a:p>
            <a:endParaRPr lang="ru-RU" sz="2400" dirty="0"/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571480"/>
            <a:ext cx="9144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Исследовательская работа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+mj-lt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Годонимы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 г. Нурлат (лингвистический анализ и классификация)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+mj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6108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77072"/>
            <a:ext cx="8075240" cy="2088232"/>
          </a:xfrm>
        </p:spPr>
        <p:txBody>
          <a:bodyPr>
            <a:normAutofit/>
          </a:bodyPr>
          <a:lstStyle/>
          <a:p>
            <a:pPr algn="l"/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857224" y="1357298"/>
            <a:ext cx="7286676" cy="500066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      </a:t>
            </a:r>
            <a:r>
              <a:rPr lang="ru-RU" b="1" dirty="0" smtClean="0"/>
              <a:t>Социологический опрос</a:t>
            </a:r>
          </a:p>
          <a:p>
            <a:pPr marL="514350" indent="-514350">
              <a:buAutoNum type="arabicPeriod"/>
            </a:pPr>
            <a:r>
              <a:rPr lang="ru-RU" dirty="0" smtClean="0"/>
              <a:t>Интересуетесь ли вы ономастикой – наукой о происхождении имён собственных?</a:t>
            </a:r>
          </a:p>
          <a:p>
            <a:pPr marL="514350" indent="-514350">
              <a:buAutoNum type="arabicPeriod"/>
            </a:pPr>
            <a:r>
              <a:rPr lang="ru-RU" dirty="0" smtClean="0"/>
              <a:t>Знаете ли вы, почему именно так называется улица, на которой живёте?</a:t>
            </a:r>
          </a:p>
        </p:txBody>
      </p:sp>
    </p:spTree>
    <p:extLst>
      <p:ext uri="{BB962C8B-B14F-4D97-AF65-F5344CB8AC3E}">
        <p14:creationId xmlns:p14="http://schemas.microsoft.com/office/powerpoint/2010/main" xmlns="" val="106099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77072"/>
            <a:ext cx="8075240" cy="2088232"/>
          </a:xfrm>
        </p:spPr>
        <p:txBody>
          <a:bodyPr>
            <a:normAutofit/>
          </a:bodyPr>
          <a:lstStyle/>
          <a:p>
            <a:pPr algn="l"/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071538" y="857232"/>
            <a:ext cx="7000924" cy="542928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      </a:t>
            </a: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857224" y="714356"/>
          <a:ext cx="7358114" cy="5357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06099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000628" y="1142984"/>
            <a:ext cx="3729006" cy="5357850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endParaRPr lang="ru-RU" b="1" dirty="0" smtClean="0"/>
          </a:p>
          <a:p>
            <a:pPr>
              <a:buNone/>
            </a:pPr>
            <a:r>
              <a:rPr lang="ru-RU" dirty="0" smtClean="0"/>
              <a:t>         Знаете ли Вы, чем знаменит человек, в честь кого названа улица, на которой мы сейчас находимся?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(ул. Карла Маркса)</a:t>
            </a:r>
            <a:endParaRPr lang="ru-RU" dirty="0"/>
          </a:p>
        </p:txBody>
      </p:sp>
      <p:pic>
        <p:nvPicPr>
          <p:cNvPr id="34818" name="Picture 2" descr="C:\Users\73B5~1\AppData\Local\Temp\Rar$DI62.328\IMG-20220128-WA0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428604"/>
            <a:ext cx="3985007" cy="2928958"/>
          </a:xfrm>
          <a:prstGeom prst="rect">
            <a:avLst/>
          </a:prstGeom>
          <a:noFill/>
        </p:spPr>
      </p:pic>
      <p:pic>
        <p:nvPicPr>
          <p:cNvPr id="34819" name="Picture 3" descr="C:\Users\73B5~1\AppData\Local\Temp\Rar$DI59.328\IMG-20220128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3571876"/>
            <a:ext cx="3976832" cy="2643206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857752" y="500042"/>
            <a:ext cx="3829048" cy="1000132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Уличный опрос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xmlns="" val="106099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77072"/>
            <a:ext cx="8075240" cy="2088232"/>
          </a:xfrm>
        </p:spPr>
        <p:txBody>
          <a:bodyPr>
            <a:normAutofit/>
          </a:bodyPr>
          <a:lstStyle/>
          <a:p>
            <a:pPr algn="l"/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857224" y="428604"/>
            <a:ext cx="7286676" cy="592935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      </a:t>
            </a:r>
            <a:r>
              <a:rPr lang="ru-RU" b="1" dirty="0" smtClean="0"/>
              <a:t>Итоги уличного опроса</a:t>
            </a:r>
          </a:p>
          <a:p>
            <a:pPr algn="ctr">
              <a:buNone/>
            </a:pPr>
            <a:endParaRPr lang="ru-RU" b="1" dirty="0" smtClean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000100" y="1142984"/>
          <a:ext cx="7143800" cy="48735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039"/>
                <a:gridCol w="5341761"/>
              </a:tblGrid>
              <a:tr h="662603">
                <a:tc>
                  <a:txBody>
                    <a:bodyPr/>
                    <a:lstStyle/>
                    <a:p>
                      <a:r>
                        <a:rPr lang="ru-RU" dirty="0" smtClean="0"/>
                        <a:t>     ВОЗРАСТ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                            ОТВЕТЫ</a:t>
                      </a:r>
                      <a:endParaRPr lang="ru-RU" dirty="0"/>
                    </a:p>
                  </a:txBody>
                  <a:tcPr/>
                </a:tc>
              </a:tr>
              <a:tr h="662603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До</a:t>
                      </a:r>
                      <a:r>
                        <a:rPr lang="ru-RU" sz="2400" baseline="0" dirty="0" smtClean="0"/>
                        <a:t> 15 лет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«Не знаю» – 100 %</a:t>
                      </a:r>
                      <a:endParaRPr lang="ru-RU" sz="2400" dirty="0"/>
                    </a:p>
                  </a:txBody>
                  <a:tcPr/>
                </a:tc>
              </a:tr>
              <a:tr h="662603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16 – 25 лет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«Не знаю» – 100 %</a:t>
                      </a:r>
                      <a:endParaRPr lang="ru-RU" sz="2400" dirty="0"/>
                    </a:p>
                  </a:txBody>
                  <a:tcPr/>
                </a:tc>
              </a:tr>
              <a:tr h="662603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26 – 35 лет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«Не знаю» – 100 %</a:t>
                      </a:r>
                      <a:endParaRPr lang="ru-RU" sz="2400" dirty="0"/>
                    </a:p>
                  </a:txBody>
                  <a:tcPr/>
                </a:tc>
              </a:tr>
              <a:tr h="807237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36 – 55 лет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Представителей возрастной категории не было</a:t>
                      </a:r>
                      <a:endParaRPr lang="ru-RU" sz="2400" dirty="0"/>
                    </a:p>
                  </a:txBody>
                  <a:tcPr/>
                </a:tc>
              </a:tr>
              <a:tr h="1400136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56 – 65 лет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«Соратник Ленина», «Немецкий революционер», «Написал «Капитал», «Политический деятель»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06099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77072"/>
            <a:ext cx="8075240" cy="2088232"/>
          </a:xfrm>
        </p:spPr>
        <p:txBody>
          <a:bodyPr>
            <a:normAutofit/>
          </a:bodyPr>
          <a:lstStyle/>
          <a:p>
            <a:pPr algn="l"/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71472" y="1142984"/>
            <a:ext cx="8115328" cy="478634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      </a:t>
            </a:r>
            <a:r>
              <a:rPr lang="ru-RU" b="1" dirty="0" smtClean="0"/>
              <a:t>ЗАКЛЮЧЕНИЕ</a:t>
            </a:r>
          </a:p>
          <a:p>
            <a:pPr>
              <a:buNone/>
            </a:pPr>
            <a:r>
              <a:rPr lang="ru-RU" b="1" dirty="0" smtClean="0"/>
              <a:t>          Гипотеза подтвердилась: названия улиц тесно связаны с историей нашего города и всей страны, с природной средой, с отечественной культурой и наукой.</a:t>
            </a:r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6099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77072"/>
            <a:ext cx="8075240" cy="2088232"/>
          </a:xfrm>
        </p:spPr>
        <p:txBody>
          <a:bodyPr>
            <a:normAutofit/>
          </a:bodyPr>
          <a:lstStyle/>
          <a:p>
            <a:pPr algn="l"/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0" y="642918"/>
            <a:ext cx="4114800" cy="5786478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dirty="0" smtClean="0"/>
              <a:t>         </a:t>
            </a:r>
            <a:r>
              <a:rPr lang="ru-RU" b="1" dirty="0" smtClean="0"/>
              <a:t>Для каждого большая родина начинается с малой. От любви к близкому и дорогому с рождения приходит любовь к Отечеству, чувство патриотизма. Оно становится глубже, когда мы больше узнаём об истории своей малой родины, о знаменитых земляках, об улицах, по которым мы ходим.</a:t>
            </a:r>
            <a:endParaRPr lang="ru-RU" dirty="0"/>
          </a:p>
        </p:txBody>
      </p:sp>
      <p:pic>
        <p:nvPicPr>
          <p:cNvPr id="35843" name="Picture 3" descr="C:\Users\Пользователь\Desktop\ВСЁ ТУТ\ШАГ 1\ШАГ 2\10 КЛАСС\ЛИТЕРАТ 10 класс\ЛЕСКОВ система уроков\regnum_picture_1527634156220488_norm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785926"/>
            <a:ext cx="3929091" cy="292895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06099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77072"/>
            <a:ext cx="8075240" cy="2088232"/>
          </a:xfrm>
        </p:spPr>
        <p:txBody>
          <a:bodyPr>
            <a:normAutofit/>
          </a:bodyPr>
          <a:lstStyle/>
          <a:p>
            <a:pPr algn="l"/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71472" y="1142984"/>
            <a:ext cx="8115328" cy="478634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   </a:t>
            </a:r>
            <a:endParaRPr lang="ru-RU" dirty="0"/>
          </a:p>
        </p:txBody>
      </p:sp>
      <p:pic>
        <p:nvPicPr>
          <p:cNvPr id="1026" name="Picture 2" descr="C:\Users\Пользователь\Desktop\ВСЁ ТУТ\ШАГ 1\ШАГ 2\10 КЛАСС\ЛИТЕРАТ 10 класс\ЛЕСКОВ система уроков\0018-018-Spasibo-za-vnimani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878" y="500042"/>
            <a:ext cx="7715304" cy="578647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06099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6056" y="332656"/>
            <a:ext cx="3610744" cy="5760640"/>
          </a:xfrm>
        </p:spPr>
        <p:txBody>
          <a:bodyPr>
            <a:normAutofit/>
          </a:bodyPr>
          <a:lstStyle/>
          <a:p>
            <a:pPr algn="l"/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7" y="5301208"/>
            <a:ext cx="3168352" cy="792088"/>
          </a:xfrm>
          <a:prstGeom prst="rect">
            <a:avLst/>
          </a:prstGeom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714348" y="1142984"/>
            <a:ext cx="7972452" cy="498317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 </a:t>
            </a:r>
            <a:r>
              <a:rPr lang="ru-RU" sz="3600" b="1" dirty="0" smtClean="0"/>
              <a:t>Каждое название, каким бы простым и будничным оно ни казалось, - свидетель минувших событий, отражение быта, нравов, занятий и мировоззрений предков.</a:t>
            </a:r>
          </a:p>
          <a:p>
            <a:pPr>
              <a:buNone/>
            </a:pPr>
            <a:r>
              <a:rPr lang="ru-RU" sz="3600" b="1" dirty="0" smtClean="0"/>
              <a:t>                                         А.В. Суперанская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3166765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77072"/>
            <a:ext cx="8075240" cy="2088232"/>
          </a:xfrm>
        </p:spPr>
        <p:txBody>
          <a:bodyPr>
            <a:normAutofit/>
          </a:bodyPr>
          <a:lstStyle/>
          <a:p>
            <a:pPr algn="l"/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785786" y="1500174"/>
            <a:ext cx="7572428" cy="4625989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Цель исследовательской работы: </a:t>
            </a:r>
            <a:r>
              <a:rPr lang="ru-RU" dirty="0" smtClean="0"/>
              <a:t>проанализировать языковой материал </a:t>
            </a:r>
            <a:r>
              <a:rPr lang="ru-RU" dirty="0" err="1" smtClean="0"/>
              <a:t>годонимов</a:t>
            </a:r>
            <a:r>
              <a:rPr lang="ru-RU" dirty="0" smtClean="0"/>
              <a:t> – названий улиц – с лексической точки зрения, исследовать их лингвистические особенности.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6099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77072"/>
            <a:ext cx="8075240" cy="2088232"/>
          </a:xfrm>
        </p:spPr>
        <p:txBody>
          <a:bodyPr>
            <a:normAutofit/>
          </a:bodyPr>
          <a:lstStyle/>
          <a:p>
            <a:pPr algn="l"/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000100" y="1285860"/>
            <a:ext cx="7358114" cy="4840303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Задачи: </a:t>
            </a:r>
          </a:p>
          <a:p>
            <a:pPr>
              <a:buFontTx/>
              <a:buChar char="-"/>
            </a:pPr>
            <a:r>
              <a:rPr lang="ru-RU" dirty="0" smtClean="0"/>
              <a:t>изучить научную и краеведческую литературу по теме исследования;</a:t>
            </a:r>
          </a:p>
          <a:p>
            <a:pPr>
              <a:buFontTx/>
              <a:buChar char="-"/>
            </a:pPr>
            <a:r>
              <a:rPr lang="ru-RU" dirty="0" smtClean="0"/>
              <a:t>определить количество улиц города Нурлат и их названия;</a:t>
            </a:r>
          </a:p>
          <a:p>
            <a:pPr>
              <a:buFontTx/>
              <a:buChar char="-"/>
            </a:pPr>
            <a:r>
              <a:rPr lang="ru-RU" dirty="0" smtClean="0"/>
              <a:t>проанализировать названия улиц на лексическом и морфологическом уровнях.</a:t>
            </a:r>
          </a:p>
          <a:p>
            <a:pPr>
              <a:buFontTx/>
              <a:buChar char="-"/>
            </a:pPr>
            <a:endParaRPr lang="ru-RU" b="1" dirty="0" smtClean="0"/>
          </a:p>
          <a:p>
            <a:pPr>
              <a:buFontTx/>
              <a:buChar char="-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6099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77072"/>
            <a:ext cx="8075240" cy="2088232"/>
          </a:xfrm>
        </p:spPr>
        <p:txBody>
          <a:bodyPr>
            <a:normAutofit/>
          </a:bodyPr>
          <a:lstStyle/>
          <a:p>
            <a:pPr algn="l"/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142976" y="1428736"/>
            <a:ext cx="7000924" cy="3143272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Гипотеза: </a:t>
            </a:r>
          </a:p>
          <a:p>
            <a:pPr>
              <a:buNone/>
            </a:pPr>
            <a:r>
              <a:rPr lang="ru-RU" b="1" dirty="0" smtClean="0"/>
              <a:t>    </a:t>
            </a:r>
            <a:r>
              <a:rPr lang="ru-RU" dirty="0" smtClean="0"/>
              <a:t>названия улиц тесно связаны с историей нашего города и всей страны, с природной средой, с отечественной культурой и наукой.</a:t>
            </a:r>
          </a:p>
          <a:p>
            <a:pPr>
              <a:buFontTx/>
              <a:buChar char="-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6099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77072"/>
            <a:ext cx="8075240" cy="2088232"/>
          </a:xfrm>
        </p:spPr>
        <p:txBody>
          <a:bodyPr>
            <a:normAutofit/>
          </a:bodyPr>
          <a:lstStyle/>
          <a:p>
            <a:pPr algn="l"/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642910" y="1214422"/>
            <a:ext cx="7715304" cy="51435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      </a:t>
            </a:r>
            <a:r>
              <a:rPr lang="ru-RU" b="1" dirty="0" smtClean="0"/>
              <a:t>Ономастика </a:t>
            </a:r>
            <a:r>
              <a:rPr lang="ru-RU" dirty="0" smtClean="0"/>
              <a:t>(от греч. </a:t>
            </a:r>
            <a:r>
              <a:rPr lang="ru-RU" dirty="0" err="1" smtClean="0"/>
              <a:t>νομαστική </a:t>
            </a:r>
            <a:r>
              <a:rPr lang="ru-RU" b="1" dirty="0" err="1" smtClean="0"/>
              <a:t> </a:t>
            </a:r>
            <a:r>
              <a:rPr lang="ru-RU" b="1" dirty="0" smtClean="0"/>
              <a:t>-</a:t>
            </a:r>
            <a:r>
              <a:rPr lang="ru-RU" dirty="0" smtClean="0"/>
              <a:t> искусство давать имена) </a:t>
            </a:r>
            <a:r>
              <a:rPr lang="ru-RU" b="1" dirty="0" smtClean="0"/>
              <a:t>-</a:t>
            </a:r>
            <a:r>
              <a:rPr lang="ru-RU" dirty="0" smtClean="0"/>
              <a:t> раздел лингвистики, изучающий собственные имена</a:t>
            </a:r>
          </a:p>
          <a:p>
            <a:pPr>
              <a:buNone/>
            </a:pPr>
            <a:r>
              <a:rPr lang="ru-RU" dirty="0" smtClean="0"/>
              <a:t>      </a:t>
            </a:r>
            <a:r>
              <a:rPr lang="ru-RU" b="1" dirty="0" smtClean="0"/>
              <a:t>Топонимика </a:t>
            </a:r>
            <a:r>
              <a:rPr lang="ru-RU" dirty="0" smtClean="0"/>
              <a:t>(от греч. Слова </a:t>
            </a:r>
            <a:r>
              <a:rPr lang="ru-RU" dirty="0" err="1" smtClean="0"/>
              <a:t>topos</a:t>
            </a:r>
            <a:r>
              <a:rPr lang="ru-RU" dirty="0" smtClean="0"/>
              <a:t> </a:t>
            </a:r>
            <a:r>
              <a:rPr lang="ru-RU" b="1" dirty="0" smtClean="0"/>
              <a:t>-</a:t>
            </a:r>
            <a:r>
              <a:rPr lang="ru-RU" dirty="0" smtClean="0"/>
              <a:t> «место», </a:t>
            </a:r>
            <a:r>
              <a:rPr lang="ru-RU" dirty="0" err="1" smtClean="0"/>
              <a:t>opoma</a:t>
            </a:r>
            <a:r>
              <a:rPr lang="ru-RU" dirty="0" smtClean="0"/>
              <a:t> </a:t>
            </a:r>
            <a:r>
              <a:rPr lang="ru-RU" b="1" dirty="0" smtClean="0"/>
              <a:t>-</a:t>
            </a:r>
            <a:r>
              <a:rPr lang="ru-RU" dirty="0" smtClean="0"/>
              <a:t>«название, имя) </a:t>
            </a:r>
            <a:r>
              <a:rPr lang="ru-RU" b="1" dirty="0" smtClean="0"/>
              <a:t>-</a:t>
            </a:r>
            <a:r>
              <a:rPr lang="ru-RU" dirty="0" smtClean="0"/>
              <a:t> один из разделов ономастики, изучающий географические  названия</a:t>
            </a:r>
          </a:p>
          <a:p>
            <a:pPr>
              <a:buNone/>
            </a:pPr>
            <a:r>
              <a:rPr lang="ru-RU" b="1" dirty="0" smtClean="0"/>
              <a:t>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6099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77072"/>
            <a:ext cx="8075240" cy="2088232"/>
          </a:xfrm>
        </p:spPr>
        <p:txBody>
          <a:bodyPr>
            <a:normAutofit/>
          </a:bodyPr>
          <a:lstStyle/>
          <a:p>
            <a:pPr algn="l"/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85720" y="714356"/>
            <a:ext cx="8501122" cy="564360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     </a:t>
            </a:r>
            <a:r>
              <a:rPr lang="ru-RU" b="1" dirty="0" smtClean="0"/>
              <a:t> </a:t>
            </a:r>
            <a:r>
              <a:rPr lang="ru-RU" b="1" dirty="0" err="1" smtClean="0"/>
              <a:t>Годоним</a:t>
            </a:r>
            <a:r>
              <a:rPr lang="ru-RU" dirty="0" smtClean="0"/>
              <a:t> (</a:t>
            </a:r>
            <a:r>
              <a:rPr lang="ru-RU" dirty="0" err="1" smtClean="0"/>
              <a:t>греч.'путь</a:t>
            </a:r>
            <a:r>
              <a:rPr lang="ru-RU" dirty="0" smtClean="0"/>
              <a:t>, дорога, улица, русло' + </a:t>
            </a:r>
            <a:r>
              <a:rPr lang="ru-RU" dirty="0" err="1" smtClean="0"/>
              <a:t>оним</a:t>
            </a:r>
            <a:r>
              <a:rPr lang="ru-RU" dirty="0" smtClean="0"/>
              <a:t>) </a:t>
            </a:r>
            <a:r>
              <a:rPr lang="ru-RU" b="1" dirty="0" smtClean="0"/>
              <a:t>-</a:t>
            </a:r>
            <a:r>
              <a:rPr lang="ru-RU" dirty="0" smtClean="0"/>
              <a:t> вид </a:t>
            </a:r>
            <a:r>
              <a:rPr lang="ru-RU" dirty="0" err="1" smtClean="0"/>
              <a:t>урбанонима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- </a:t>
            </a:r>
            <a:r>
              <a:rPr lang="ru-RU" dirty="0" smtClean="0"/>
              <a:t>название линейного объекта в городе, в том числе проспекта, улицы, переулка, проезда</a:t>
            </a:r>
            <a:endParaRPr lang="ru-RU" dirty="0"/>
          </a:p>
        </p:txBody>
      </p:sp>
      <p:pic>
        <p:nvPicPr>
          <p:cNvPr id="5" name="Picture 2" descr="C:\Users\Пользователь\Desktop\ВСЁ ТУТ\ШАГ 1\ШАГ 2\10 КЛАСС\ЛИТЕРАТ 10 класс\ЛЕСКОВ система уроков\N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3071810"/>
            <a:ext cx="4831144" cy="3323759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500826" y="5143512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Карта г. Нурлат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106099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77072"/>
            <a:ext cx="8075240" cy="2088232"/>
          </a:xfrm>
        </p:spPr>
        <p:txBody>
          <a:bodyPr>
            <a:normAutofit/>
          </a:bodyPr>
          <a:lstStyle/>
          <a:p>
            <a:pPr algn="l"/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8</a:t>
            </a:fld>
            <a:endParaRPr lang="ru-RU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714356"/>
          <a:ext cx="8229600" cy="54118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06099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77072"/>
            <a:ext cx="8075240" cy="2088232"/>
          </a:xfrm>
        </p:spPr>
        <p:txBody>
          <a:bodyPr>
            <a:normAutofit/>
          </a:bodyPr>
          <a:lstStyle/>
          <a:p>
            <a:pPr algn="l"/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9</a:t>
            </a:fld>
            <a:endParaRPr lang="ru-RU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714356"/>
          <a:ext cx="8229600" cy="54118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06099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792</TotalTime>
  <Words>246</Words>
  <Application>Microsoft Office PowerPoint</Application>
  <PresentationFormat>Экран (4:3)</PresentationFormat>
  <Paragraphs>73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 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Уличный опрос</vt:lpstr>
      <vt:lpstr> </vt:lpstr>
      <vt:lpstr> </vt:lpstr>
      <vt:lpstr> </vt:lpstr>
      <vt:lpstr>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Ученик</dc:creator>
  <cp:lastModifiedBy>Пользователь</cp:lastModifiedBy>
  <cp:revision>87</cp:revision>
  <dcterms:created xsi:type="dcterms:W3CDTF">2012-12-11T13:21:37Z</dcterms:created>
  <dcterms:modified xsi:type="dcterms:W3CDTF">2023-07-11T11:36:53Z</dcterms:modified>
</cp:coreProperties>
</file>