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307" r:id="rId3"/>
    <p:sldId id="362" r:id="rId4"/>
    <p:sldId id="363" r:id="rId5"/>
    <p:sldId id="364" r:id="rId6"/>
    <p:sldId id="365" r:id="rId7"/>
    <p:sldId id="366" r:id="rId8"/>
    <p:sldId id="367" r:id="rId9"/>
    <p:sldId id="368" r:id="rId10"/>
    <p:sldId id="369" r:id="rId11"/>
    <p:sldId id="374" r:id="rId12"/>
    <p:sldId id="370" r:id="rId13"/>
    <p:sldId id="371" r:id="rId14"/>
    <p:sldId id="372" r:id="rId15"/>
    <p:sldId id="360" r:id="rId16"/>
    <p:sldId id="375" r:id="rId17"/>
    <p:sldId id="376" r:id="rId18"/>
    <p:sldId id="377" r:id="rId19"/>
    <p:sldId id="378" r:id="rId20"/>
    <p:sldId id="380" r:id="rId21"/>
    <p:sldId id="379" r:id="rId22"/>
  </p:sldIdLst>
  <p:sldSz cx="12192000" cy="6858000"/>
  <p:notesSz cx="9872663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8F0E1ED-A1D2-4090-A296-63FDCC497804}">
          <p14:sldIdLst>
            <p14:sldId id="256"/>
            <p14:sldId id="307"/>
            <p14:sldId id="362"/>
            <p14:sldId id="363"/>
            <p14:sldId id="364"/>
            <p14:sldId id="365"/>
            <p14:sldId id="366"/>
            <p14:sldId id="367"/>
            <p14:sldId id="368"/>
            <p14:sldId id="369"/>
            <p14:sldId id="374"/>
            <p14:sldId id="370"/>
            <p14:sldId id="371"/>
            <p14:sldId id="372"/>
            <p14:sldId id="360"/>
            <p14:sldId id="375"/>
            <p14:sldId id="376"/>
            <p14:sldId id="377"/>
            <p14:sldId id="378"/>
            <p14:sldId id="380"/>
            <p14:sldId id="3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5F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8312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62662-D4AC-4CE1-AFDA-FDD2E16E6CCF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97188" y="849313"/>
            <a:ext cx="4078287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7425" y="3271838"/>
            <a:ext cx="7897813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278313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92763" y="6456363"/>
            <a:ext cx="4278312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924A64-C257-479D-9B29-0FBB36A3A7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478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E001-39E4-4A89-AD24-D69340A63C5C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A931-B62B-43F7-BC62-03CF8F1CD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118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E001-39E4-4A89-AD24-D69340A63C5C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A931-B62B-43F7-BC62-03CF8F1CD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608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E001-39E4-4A89-AD24-D69340A63C5C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A931-B62B-43F7-BC62-03CF8F1CDD0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137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E001-39E4-4A89-AD24-D69340A63C5C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A931-B62B-43F7-BC62-03CF8F1CD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393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E001-39E4-4A89-AD24-D69340A63C5C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A931-B62B-43F7-BC62-03CF8F1CDD0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5021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E001-39E4-4A89-AD24-D69340A63C5C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A931-B62B-43F7-BC62-03CF8F1CD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3973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E001-39E4-4A89-AD24-D69340A63C5C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A931-B62B-43F7-BC62-03CF8F1CD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574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E001-39E4-4A89-AD24-D69340A63C5C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A931-B62B-43F7-BC62-03CF8F1CD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924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E001-39E4-4A89-AD24-D69340A63C5C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A931-B62B-43F7-BC62-03CF8F1CD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264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E001-39E4-4A89-AD24-D69340A63C5C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A931-B62B-43F7-BC62-03CF8F1CD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44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E001-39E4-4A89-AD24-D69340A63C5C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A931-B62B-43F7-BC62-03CF8F1CD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660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E001-39E4-4A89-AD24-D69340A63C5C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A931-B62B-43F7-BC62-03CF8F1CD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897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E001-39E4-4A89-AD24-D69340A63C5C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A931-B62B-43F7-BC62-03CF8F1CD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080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E001-39E4-4A89-AD24-D69340A63C5C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A931-B62B-43F7-BC62-03CF8F1CD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980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E001-39E4-4A89-AD24-D69340A63C5C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A931-B62B-43F7-BC62-03CF8F1CD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417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E001-39E4-4A89-AD24-D69340A63C5C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A931-B62B-43F7-BC62-03CF8F1CD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925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3E001-39E4-4A89-AD24-D69340A63C5C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71DA931-B62B-43F7-BC62-03CF8F1CD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79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4E2A9B-A651-4D17-9E52-759081C47E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0195" y="753410"/>
            <a:ext cx="9108749" cy="4525725"/>
          </a:xfrm>
          <a:noFill/>
        </p:spPr>
        <p:txBody>
          <a:bodyPr anchor="ctr">
            <a:no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</a:rPr>
              <a:t>Окружность и круг.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F0379E8-17C2-4A86-8AB6-51BC8A1DA2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77187" y="4560487"/>
            <a:ext cx="6792940" cy="1141851"/>
          </a:xfrm>
          <a:noFill/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80808"/>
                </a:solidFill>
              </a:rPr>
              <a:t>Разработала: Петровичева Александра Александровна, учитель математики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F6F575-9706-46FD-A00A-76F0D0D322F2}"/>
              </a:ext>
            </a:extLst>
          </p:cNvPr>
          <p:cNvSpPr txBox="1"/>
          <p:nvPr/>
        </p:nvSpPr>
        <p:spPr>
          <a:xfrm>
            <a:off x="4999225" y="6244937"/>
            <a:ext cx="109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2022 год</a:t>
            </a:r>
          </a:p>
        </p:txBody>
      </p:sp>
    </p:spTree>
    <p:extLst>
      <p:ext uri="{BB962C8B-B14F-4D97-AF65-F5344CB8AC3E}">
        <p14:creationId xmlns:p14="http://schemas.microsoft.com/office/powerpoint/2010/main" val="3969815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09" y="0"/>
            <a:ext cx="8998681" cy="6573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Окружность. </a:t>
            </a:r>
            <a:endParaRPr lang="ru-RU" sz="5400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893618"/>
            <a:ext cx="9424985" cy="5669924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</a:rPr>
              <a:t>Некоторые хорды окружности проходят через её центр, например, хорда АВ.</a:t>
            </a:r>
          </a:p>
          <a:p>
            <a:pPr algn="just"/>
            <a:r>
              <a:rPr lang="ru-RU" sz="3200" b="1" dirty="0">
                <a:solidFill>
                  <a:schemeClr val="tx1"/>
                </a:solidFill>
              </a:rPr>
              <a:t>Такую хорду называют </a:t>
            </a:r>
            <a:r>
              <a:rPr lang="ru-RU" sz="3200" b="1" u="sng" dirty="0">
                <a:solidFill>
                  <a:srgbClr val="0070C0"/>
                </a:solidFill>
              </a:rPr>
              <a:t>диаметром окружности</a:t>
            </a:r>
            <a:r>
              <a:rPr lang="ru-RU" sz="3200" b="1" dirty="0">
                <a:solidFill>
                  <a:schemeClr val="tx1"/>
                </a:solidFill>
              </a:rPr>
              <a:t>, то есть АВ – диаметр окружности.</a:t>
            </a:r>
          </a:p>
          <a:p>
            <a:pPr algn="just"/>
            <a:endParaRPr lang="en-US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21177E9-66BA-4BAE-B137-C490A5985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644" y="3538056"/>
            <a:ext cx="7429500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026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09" y="0"/>
            <a:ext cx="8998681" cy="6573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Окружность. </a:t>
            </a:r>
            <a:endParaRPr lang="ru-RU" sz="5400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9" y="893618"/>
            <a:ext cx="4409530" cy="5669924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2800" b="1" dirty="0">
                <a:solidFill>
                  <a:schemeClr val="tx1"/>
                </a:solidFill>
              </a:rPr>
              <a:t>Радиус окружности обозначают буквой </a:t>
            </a:r>
            <a:r>
              <a:rPr lang="en-US" sz="3600" b="1" dirty="0">
                <a:solidFill>
                  <a:srgbClr val="FF0000"/>
                </a:solidFill>
              </a:rPr>
              <a:t>r</a:t>
            </a:r>
            <a:r>
              <a:rPr lang="ru-RU" sz="2800" b="1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sz="2800" b="1" dirty="0">
                <a:solidFill>
                  <a:schemeClr val="tx1"/>
                </a:solidFill>
              </a:rPr>
              <a:t>Диаметр окружности обозначают буквой </a:t>
            </a:r>
            <a:r>
              <a:rPr lang="en-US" sz="3600" b="1" dirty="0">
                <a:solidFill>
                  <a:srgbClr val="FF0000"/>
                </a:solidFill>
              </a:rPr>
              <a:t>d</a:t>
            </a:r>
            <a:r>
              <a:rPr lang="ru-RU" sz="2800" b="1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sz="2800" b="1" dirty="0">
                <a:solidFill>
                  <a:schemeClr val="tx1"/>
                </a:solidFill>
              </a:rPr>
              <a:t>Диаметр состоит из двух радиусов. Поэтому диаметр в 2 раза больше радиуса. Можно записать:</a:t>
            </a:r>
            <a:endParaRPr lang="en-US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EBB1B9C-285F-4659-93DC-EC0810D646AE}"/>
                  </a:ext>
                </a:extLst>
              </p:cNvPr>
              <p:cNvSpPr txBox="1"/>
              <p:nvPr/>
            </p:nvSpPr>
            <p:spPr>
              <a:xfrm>
                <a:off x="4977242" y="4508231"/>
                <a:ext cx="5789497" cy="1200329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b="1" i="1" smtClean="0">
                          <a:ln w="22225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𝒅</m:t>
                      </m:r>
                      <m:r>
                        <a:rPr lang="en-US" sz="7200" b="1" i="1" smtClean="0">
                          <a:ln w="22225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7200" b="1" i="1" smtClean="0">
                          <a:ln w="22225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7200" b="1" i="1" smtClean="0">
                          <a:ln w="22225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n-US" sz="7200" b="1" i="1" smtClean="0">
                          <a:ln w="22225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ru-RU" sz="7200" b="1" dirty="0">
                  <a:ln w="22225">
                    <a:solidFill>
                      <a:schemeClr val="tx1"/>
                    </a:solidFill>
                    <a:prstDash val="solid"/>
                  </a:ln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EBB1B9C-285F-4659-93DC-EC0810D646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7242" y="4508231"/>
                <a:ext cx="5789497" cy="120032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28E70CC-D74D-4422-9A41-74722D613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9066" y="1149440"/>
            <a:ext cx="2621192" cy="262119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24BBAC6-DDFE-47DD-8CC4-AA5A2FE4D2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1701" y="1107388"/>
            <a:ext cx="2641252" cy="262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717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09" y="0"/>
            <a:ext cx="8998681" cy="6573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Окружность. </a:t>
            </a:r>
            <a:endParaRPr lang="ru-RU" sz="5400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893618"/>
            <a:ext cx="9424985" cy="5669924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</a:rPr>
              <a:t>Концы диаметра делят окружность на две равные части.</a:t>
            </a:r>
          </a:p>
          <a:p>
            <a:pPr algn="just"/>
            <a:r>
              <a:rPr lang="ru-RU" sz="3200" b="1" dirty="0">
                <a:solidFill>
                  <a:schemeClr val="tx1"/>
                </a:solidFill>
              </a:rPr>
              <a:t>Длина диаметра окружности равна двум радиусам.</a:t>
            </a:r>
          </a:p>
          <a:p>
            <a:pPr algn="just"/>
            <a:endParaRPr lang="en-US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A49CBC-143F-4A4A-A1B4-DC6953C42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132" y="3429000"/>
            <a:ext cx="3729549" cy="327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054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09" y="0"/>
            <a:ext cx="8998681" cy="6573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Окружность. </a:t>
            </a:r>
            <a:endParaRPr lang="ru-RU" sz="5400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893618"/>
            <a:ext cx="9424985" cy="5669924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</a:rPr>
              <a:t>Две точки делят окружность на две части, называемые </a:t>
            </a:r>
            <a:r>
              <a:rPr lang="ru-RU" sz="3200" b="1" u="sng" dirty="0">
                <a:solidFill>
                  <a:srgbClr val="0070C0"/>
                </a:solidFill>
              </a:rPr>
              <a:t>дугами</a:t>
            </a:r>
            <a:r>
              <a:rPr lang="ru-RU" sz="3200" b="1" dirty="0">
                <a:solidFill>
                  <a:schemeClr val="tx1"/>
                </a:solidFill>
              </a:rPr>
              <a:t>, например </a:t>
            </a:r>
            <a:r>
              <a:rPr lang="en-US" sz="3200" b="1" dirty="0">
                <a:solidFill>
                  <a:schemeClr val="tx1"/>
                </a:solidFill>
              </a:rPr>
              <a:t>CD</a:t>
            </a:r>
            <a:r>
              <a:rPr lang="ru-RU" sz="3200" b="1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sz="3200" b="1" dirty="0">
                <a:solidFill>
                  <a:schemeClr val="tx1"/>
                </a:solidFill>
              </a:rPr>
              <a:t>Обычно рассматривается одна из дуг окружности, определяемая по смыслу задачи.</a:t>
            </a:r>
          </a:p>
          <a:p>
            <a:pPr algn="just"/>
            <a:endParaRPr lang="en-US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A63F93A-1448-4C28-A57F-6395CC9804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9310" y="3637250"/>
            <a:ext cx="7395536" cy="278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217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09" y="0"/>
            <a:ext cx="8998681" cy="6573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Окружность. </a:t>
            </a:r>
            <a:endParaRPr lang="ru-RU" sz="5400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893618"/>
            <a:ext cx="9424985" cy="5669924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3600" b="1" dirty="0">
                <a:solidFill>
                  <a:schemeClr val="tx1"/>
                </a:solidFill>
              </a:rPr>
              <a:t>Окружность разбивает плоскость на две части – внутреннюю область и внешнюю.</a:t>
            </a:r>
          </a:p>
          <a:p>
            <a:pPr algn="just"/>
            <a:endParaRPr lang="en-US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D9D0998-0B94-40BC-917A-6CB49DAA04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6694" y="2490354"/>
            <a:ext cx="3488315" cy="353976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C2FD662-2D52-44C4-B3D7-2AAA00E689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814" y="2828924"/>
            <a:ext cx="2810077" cy="277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3453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188" y="294458"/>
            <a:ext cx="8998681" cy="65739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Решаем устно:</a:t>
            </a:r>
            <a:endParaRPr lang="ru-RU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1133342"/>
            <a:ext cx="9424985" cy="5430200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2800" b="1" u="sng" dirty="0">
                <a:solidFill>
                  <a:srgbClr val="0070C0"/>
                </a:solidFill>
              </a:rPr>
              <a:t>№1</a:t>
            </a:r>
            <a:r>
              <a:rPr lang="ru-RU" sz="2800" b="1" dirty="0">
                <a:solidFill>
                  <a:schemeClr val="tx1"/>
                </a:solidFill>
              </a:rPr>
              <a:t>. Укажите центр, радиус, хорду и диаметр окружности, изображенной на рисунке. Сколько радиусов и сколько хорд изображено на этом рисунке? </a:t>
            </a:r>
          </a:p>
          <a:p>
            <a:pPr marL="0" indent="0">
              <a:buNone/>
            </a:pPr>
            <a:br>
              <a:rPr lang="ru-RU" sz="3200" b="1" dirty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sz="36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F0189EE-9368-4C8B-9DB2-613AD5E6E8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1671" y="2810813"/>
            <a:ext cx="4207771" cy="409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3749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188" y="294458"/>
            <a:ext cx="8998681" cy="65739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Решаем устно:</a:t>
            </a:r>
            <a:endParaRPr lang="ru-RU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1133342"/>
            <a:ext cx="9424985" cy="5430200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2800" b="1" u="sng" dirty="0">
                <a:solidFill>
                  <a:srgbClr val="0070C0"/>
                </a:solidFill>
              </a:rPr>
              <a:t>№2</a:t>
            </a:r>
            <a:r>
              <a:rPr lang="ru-RU" sz="2800" b="1" dirty="0">
                <a:solidFill>
                  <a:schemeClr val="tx1"/>
                </a:solidFill>
              </a:rPr>
              <a:t>. Какие из точек, обозначенных на рисунке: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chemeClr val="tx1"/>
                </a:solidFill>
              </a:rPr>
              <a:t>1) лежат на окружности;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chemeClr val="tx1"/>
                </a:solidFill>
              </a:rPr>
              <a:t>2) принадлежат кругу; 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chemeClr val="tx1"/>
                </a:solidFill>
              </a:rPr>
              <a:t>3) не лежат на окружности;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chemeClr val="tx1"/>
                </a:solidFill>
              </a:rPr>
              <a:t>4) не принадлежат кругу?</a:t>
            </a:r>
          </a:p>
          <a:p>
            <a:pPr marL="0" indent="0">
              <a:buNone/>
            </a:pPr>
            <a:br>
              <a:rPr lang="ru-RU" sz="3200" b="1" dirty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sz="36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F9332B9-9E7C-429F-AD2A-B76BCDF88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275204"/>
            <a:ext cx="5058044" cy="398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29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188" y="294458"/>
            <a:ext cx="8998681" cy="65739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Решаем письменно:</a:t>
            </a:r>
            <a:endParaRPr lang="ru-RU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1133342"/>
            <a:ext cx="9424985" cy="5430200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3200" b="1" u="sng" dirty="0">
                <a:solidFill>
                  <a:srgbClr val="0070C0"/>
                </a:solidFill>
              </a:rPr>
              <a:t>№3</a:t>
            </a:r>
            <a:r>
              <a:rPr lang="ru-RU" sz="3200" b="1" dirty="0">
                <a:solidFill>
                  <a:schemeClr val="tx1"/>
                </a:solidFill>
              </a:rPr>
              <a:t>. Найдите диаметр окружности, радиус которой равен: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1) 14 см;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2) 4 см 5 мм; 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3) 4 </a:t>
            </a:r>
            <a:r>
              <a:rPr lang="ru-RU" sz="3200" b="1" dirty="0" err="1">
                <a:solidFill>
                  <a:schemeClr val="tx1"/>
                </a:solidFill>
              </a:rPr>
              <a:t>дм</a:t>
            </a:r>
            <a:r>
              <a:rPr lang="ru-RU" sz="3200" b="1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4) 1 </a:t>
            </a:r>
            <a:r>
              <a:rPr lang="ru-RU" sz="3200" b="1" dirty="0" err="1">
                <a:solidFill>
                  <a:schemeClr val="tx1"/>
                </a:solidFill>
              </a:rPr>
              <a:t>дм</a:t>
            </a:r>
            <a:r>
              <a:rPr lang="ru-RU" sz="3200" b="1" dirty="0">
                <a:solidFill>
                  <a:schemeClr val="tx1"/>
                </a:solidFill>
              </a:rPr>
              <a:t> 2 см 7 мм.</a:t>
            </a:r>
          </a:p>
          <a:p>
            <a:pPr marL="0" indent="0">
              <a:buNone/>
            </a:pPr>
            <a:br>
              <a:rPr lang="ru-RU" sz="3200" b="1" dirty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sz="36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455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188" y="294458"/>
            <a:ext cx="8998681" cy="65739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Решаем письменно:</a:t>
            </a:r>
            <a:endParaRPr lang="ru-RU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1133342"/>
            <a:ext cx="9424985" cy="5430200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3200" b="1" u="sng" dirty="0">
                <a:solidFill>
                  <a:srgbClr val="0070C0"/>
                </a:solidFill>
              </a:rPr>
              <a:t>№4</a:t>
            </a:r>
            <a:r>
              <a:rPr lang="ru-RU" sz="3200" b="1" dirty="0">
                <a:solidFill>
                  <a:schemeClr val="tx1"/>
                </a:solidFill>
              </a:rPr>
              <a:t>. Найдите радиус окружности, диаметр которой равен: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1) 8 см;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2) 26 см; 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3) 12 </a:t>
            </a:r>
            <a:r>
              <a:rPr lang="ru-RU" sz="3200" b="1" dirty="0" err="1">
                <a:solidFill>
                  <a:schemeClr val="tx1"/>
                </a:solidFill>
              </a:rPr>
              <a:t>дм</a:t>
            </a:r>
            <a:r>
              <a:rPr lang="ru-RU" sz="3200" b="1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4) 38 мм.</a:t>
            </a:r>
          </a:p>
          <a:p>
            <a:pPr marL="0" indent="0">
              <a:buNone/>
            </a:pPr>
            <a:br>
              <a:rPr lang="ru-RU" sz="3200" b="1" dirty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sz="36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1003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188" y="294458"/>
            <a:ext cx="8998681" cy="65739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Решаем письменно:</a:t>
            </a:r>
            <a:endParaRPr lang="ru-RU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1133342"/>
            <a:ext cx="9424985" cy="5430200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3600" b="1" u="sng" dirty="0">
                <a:solidFill>
                  <a:srgbClr val="0070C0"/>
                </a:solidFill>
              </a:rPr>
              <a:t>№4</a:t>
            </a:r>
            <a:r>
              <a:rPr lang="ru-RU" sz="3600" b="1" dirty="0">
                <a:solidFill>
                  <a:schemeClr val="tx1"/>
                </a:solidFill>
              </a:rPr>
              <a:t>. Начертите окружность радиуса 2 см 5 мм с центром М. Вычислите диаметр этой окружности.</a:t>
            </a:r>
          </a:p>
          <a:p>
            <a:pPr marL="0" indent="0" algn="just">
              <a:buNone/>
            </a:pPr>
            <a:endParaRPr lang="ru-RU" sz="3600" b="1" dirty="0">
              <a:solidFill>
                <a:schemeClr val="tx1"/>
              </a:solidFill>
            </a:endParaRPr>
          </a:p>
          <a:p>
            <a:pPr algn="just"/>
            <a:r>
              <a:rPr lang="ru-RU" sz="3600" b="1" u="sng" dirty="0">
                <a:solidFill>
                  <a:srgbClr val="0070C0"/>
                </a:solidFill>
              </a:rPr>
              <a:t>№5</a:t>
            </a:r>
            <a:r>
              <a:rPr lang="ru-RU" sz="3600" b="1" dirty="0">
                <a:solidFill>
                  <a:schemeClr val="tx1"/>
                </a:solidFill>
              </a:rPr>
              <a:t>. Начертите произвольный отрезок </a:t>
            </a:r>
            <a:r>
              <a:rPr lang="en-US" sz="3600" b="1" dirty="0">
                <a:solidFill>
                  <a:schemeClr val="tx1"/>
                </a:solidFill>
              </a:rPr>
              <a:t>NP</a:t>
            </a:r>
            <a:r>
              <a:rPr lang="ru-RU" sz="3600" b="1" dirty="0">
                <a:solidFill>
                  <a:schemeClr val="tx1"/>
                </a:solidFill>
              </a:rPr>
              <a:t>. Постройте окружность так, чтобы этот отрезок был её диаметром.</a:t>
            </a:r>
          </a:p>
          <a:p>
            <a:pPr marL="0" indent="0">
              <a:buNone/>
            </a:pPr>
            <a:endParaRPr lang="ru-RU" sz="32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sz="36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702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09" y="0"/>
            <a:ext cx="8998681" cy="6573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Окружность и круг. </a:t>
            </a:r>
            <a:endParaRPr lang="ru-RU" sz="5400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1133342"/>
            <a:ext cx="9424985" cy="5430200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</a:rPr>
              <a:t>Ещё в глубокой древности люди изобрели колесо, придумали гончарный круг, сделали украшения в виде колец, то есть создали предметы, в основе которых лежит окружность или круг.</a:t>
            </a:r>
          </a:p>
          <a:p>
            <a:pPr marL="0" indent="0">
              <a:buNone/>
            </a:pPr>
            <a:br>
              <a:rPr lang="ru-RU" sz="3200" b="1" dirty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sz="36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AA059C9-E5B2-437C-827C-5532A29B6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877" y="3626585"/>
            <a:ext cx="5579918" cy="293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8927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188" y="294458"/>
            <a:ext cx="8998681" cy="65739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Решаем письменно:</a:t>
            </a:r>
            <a:endParaRPr lang="ru-RU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1133342"/>
            <a:ext cx="9424985" cy="5430200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3600" b="1" u="sng" dirty="0">
                <a:solidFill>
                  <a:srgbClr val="0070C0"/>
                </a:solidFill>
              </a:rPr>
              <a:t>№6</a:t>
            </a:r>
            <a:r>
              <a:rPr lang="ru-RU" sz="3600" b="1" dirty="0">
                <a:solidFill>
                  <a:schemeClr val="tx1"/>
                </a:solidFill>
              </a:rPr>
              <a:t>. Начертите три окружности, имеющие общий центр, радиусы которых соответственно равны 2 см, 3 см, 4 см.</a:t>
            </a:r>
          </a:p>
          <a:p>
            <a:pPr algn="just"/>
            <a:endParaRPr lang="ru-RU" sz="3600" b="1" dirty="0">
              <a:solidFill>
                <a:schemeClr val="tx1"/>
              </a:solidFill>
            </a:endParaRPr>
          </a:p>
          <a:p>
            <a:pPr algn="just"/>
            <a:r>
              <a:rPr lang="ru-RU" sz="3600" b="1" u="sng" dirty="0">
                <a:solidFill>
                  <a:srgbClr val="0070C0"/>
                </a:solidFill>
              </a:rPr>
              <a:t>№7.</a:t>
            </a:r>
            <a:r>
              <a:rPr lang="ru-RU" sz="3600" b="1" dirty="0">
                <a:solidFill>
                  <a:schemeClr val="tx1"/>
                </a:solidFill>
              </a:rPr>
              <a:t> Начертите окружность и отметьте на ней три точки А, В, С. Сколько дуг при этом образовалось?</a:t>
            </a:r>
          </a:p>
          <a:p>
            <a:pPr marL="0" indent="0">
              <a:buNone/>
            </a:pPr>
            <a:endParaRPr lang="ru-RU" sz="32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sz="36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6142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188" y="294458"/>
            <a:ext cx="8998681" cy="65739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Домашнее задание:</a:t>
            </a:r>
            <a:endParaRPr lang="ru-RU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1133342"/>
            <a:ext cx="9424985" cy="5430200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3600" b="1" u="sng" dirty="0">
                <a:solidFill>
                  <a:srgbClr val="0070C0"/>
                </a:solidFill>
              </a:rPr>
              <a:t>№1</a:t>
            </a:r>
            <a:r>
              <a:rPr lang="ru-RU" sz="3600" b="1" dirty="0">
                <a:solidFill>
                  <a:schemeClr val="tx1"/>
                </a:solidFill>
              </a:rPr>
              <a:t>. Найдите диаметр окружности, радиус которой равен: 1) 7 см; 2) 6 см 5 мм; 3) 12 </a:t>
            </a:r>
            <a:r>
              <a:rPr lang="ru-RU" sz="3600" b="1" dirty="0" err="1">
                <a:solidFill>
                  <a:schemeClr val="tx1"/>
                </a:solidFill>
              </a:rPr>
              <a:t>дм</a:t>
            </a:r>
            <a:r>
              <a:rPr lang="ru-RU" sz="3600" b="1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sz="3600" b="1" u="sng" dirty="0">
                <a:solidFill>
                  <a:srgbClr val="0070C0"/>
                </a:solidFill>
              </a:rPr>
              <a:t>№2</a:t>
            </a:r>
            <a:r>
              <a:rPr lang="ru-RU" sz="3600" b="1" dirty="0">
                <a:solidFill>
                  <a:schemeClr val="tx1"/>
                </a:solidFill>
              </a:rPr>
              <a:t>. Начертите окружность радиуса 3 см 5 мм с центром К. Вычислите диаметр этой окружности.</a:t>
            </a:r>
          </a:p>
          <a:p>
            <a:pPr algn="just"/>
            <a:r>
              <a:rPr lang="ru-RU" sz="3600" b="1" u="sng" dirty="0">
                <a:solidFill>
                  <a:srgbClr val="0070C0"/>
                </a:solidFill>
              </a:rPr>
              <a:t>№3</a:t>
            </a:r>
            <a:r>
              <a:rPr lang="ru-RU" sz="3600" b="1" dirty="0">
                <a:solidFill>
                  <a:srgbClr val="0070C0"/>
                </a:solidFill>
              </a:rPr>
              <a:t>. </a:t>
            </a:r>
            <a:r>
              <a:rPr lang="ru-RU" sz="3600" b="1" dirty="0">
                <a:solidFill>
                  <a:schemeClr val="tx1"/>
                </a:solidFill>
              </a:rPr>
              <a:t>Найдите радиус окружности, диаметр которой равен: 1) 2 см; 2) 16 </a:t>
            </a:r>
            <a:r>
              <a:rPr lang="ru-RU" sz="3600" b="1" dirty="0" err="1">
                <a:solidFill>
                  <a:schemeClr val="tx1"/>
                </a:solidFill>
              </a:rPr>
              <a:t>дм</a:t>
            </a:r>
            <a:r>
              <a:rPr lang="ru-RU" sz="3600" b="1" dirty="0">
                <a:solidFill>
                  <a:schemeClr val="tx1"/>
                </a:solidFill>
              </a:rPr>
              <a:t>; 3) 64 мм.</a:t>
            </a:r>
          </a:p>
          <a:p>
            <a:pPr algn="just"/>
            <a:endParaRPr lang="ru-RU" sz="3600" b="1" dirty="0">
              <a:solidFill>
                <a:schemeClr val="tx1"/>
              </a:solidFill>
            </a:endParaRPr>
          </a:p>
          <a:p>
            <a:pPr algn="just"/>
            <a:endParaRPr lang="ru-RU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32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sz="36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595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09" y="0"/>
            <a:ext cx="8998681" cy="6573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Окружность и круг. </a:t>
            </a:r>
            <a:endParaRPr lang="ru-RU" sz="5400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893618"/>
            <a:ext cx="9424985" cy="5669924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2800" b="1" dirty="0">
                <a:solidFill>
                  <a:schemeClr val="tx1"/>
                </a:solidFill>
              </a:rPr>
              <a:t>В современных устройствах эти геометрические фигуры тоже встречаются очень часто.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Сегодня мы поговорим не только о том, как они используются в наше время, но и выясним их отличие друг от друга.</a:t>
            </a:r>
            <a:br>
              <a:rPr lang="ru-RU" sz="2800" b="1" dirty="0">
                <a:solidFill>
                  <a:schemeClr val="tx1"/>
                </a:solidFill>
              </a:rPr>
            </a:br>
            <a:endParaRPr lang="ru-RU" sz="28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sz="3600" b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C8C2CF-1BBE-4713-A51F-4440ACD7BA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147" y="3255706"/>
            <a:ext cx="6738953" cy="341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861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09" y="0"/>
            <a:ext cx="8998681" cy="6573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Окружность. </a:t>
            </a:r>
            <a:endParaRPr lang="ru-RU" sz="5400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893618"/>
            <a:ext cx="9424985" cy="5669924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3600" b="1" u="sng" dirty="0">
                <a:solidFill>
                  <a:srgbClr val="0070C0"/>
                </a:solidFill>
              </a:rPr>
              <a:t>Окружность</a:t>
            </a:r>
            <a:r>
              <a:rPr lang="ru-RU" sz="3600" b="1" dirty="0">
                <a:solidFill>
                  <a:schemeClr val="tx1"/>
                </a:solidFill>
              </a:rPr>
              <a:t> – это замкнутая линия, состоящая из точек, которые одинаково удалены от заданной точки.</a:t>
            </a:r>
          </a:p>
          <a:p>
            <a:pPr algn="just"/>
            <a:r>
              <a:rPr lang="ru-RU" sz="3600" b="1" dirty="0">
                <a:solidFill>
                  <a:schemeClr val="tx1"/>
                </a:solidFill>
              </a:rPr>
              <a:t>Эта точка называется </a:t>
            </a:r>
            <a:r>
              <a:rPr lang="ru-RU" sz="3600" b="1" u="sng" dirty="0">
                <a:solidFill>
                  <a:srgbClr val="0070C0"/>
                </a:solidFill>
              </a:rPr>
              <a:t>центром окружности</a:t>
            </a:r>
            <a:r>
              <a:rPr lang="ru-RU" sz="3600" b="1" dirty="0">
                <a:solidFill>
                  <a:schemeClr val="tx1"/>
                </a:solidFill>
              </a:rPr>
              <a:t>.</a:t>
            </a:r>
            <a:endParaRPr lang="en-US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0768162-B3DE-461D-9CD4-18E47BE5A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2370" y="3475710"/>
            <a:ext cx="2980828" cy="308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309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09" y="0"/>
            <a:ext cx="8998681" cy="6573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Окружность. </a:t>
            </a:r>
            <a:endParaRPr lang="ru-RU" sz="5400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893618"/>
            <a:ext cx="9424985" cy="5669924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2600" b="1" u="sng" dirty="0">
                <a:solidFill>
                  <a:schemeClr val="tx1"/>
                </a:solidFill>
              </a:rPr>
              <a:t>Построим окружность</a:t>
            </a:r>
            <a:r>
              <a:rPr lang="ru-RU" sz="2600" b="1" dirty="0">
                <a:solidFill>
                  <a:schemeClr val="tx1"/>
                </a:solidFill>
              </a:rPr>
              <a:t>. Для этого поставим точку О, возьмём циркуль и выставим с помощью линейки отрезок длиной 3 см. Поставим иголку циркуля в точку О и начертим окружность, вращая ножку циркуля с грифелем вокруг этой точки.</a:t>
            </a:r>
          </a:p>
          <a:p>
            <a:pPr algn="just"/>
            <a:r>
              <a:rPr lang="ru-RU" sz="2600" b="1" dirty="0">
                <a:solidFill>
                  <a:schemeClr val="tx1"/>
                </a:solidFill>
              </a:rPr>
              <a:t>Грифель описывает замкнутую линию, которую называют </a:t>
            </a:r>
            <a:r>
              <a:rPr lang="ru-RU" sz="2600" b="1" u="sng" dirty="0">
                <a:solidFill>
                  <a:srgbClr val="0070C0"/>
                </a:solidFill>
              </a:rPr>
              <a:t>окружностью</a:t>
            </a:r>
            <a:r>
              <a:rPr lang="ru-RU" sz="2600" b="1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28688D-F8FD-48FC-8A49-C52FD3353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258" y="4113069"/>
            <a:ext cx="2078930" cy="225742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BF9FC70-4E63-490B-8EB3-57D45279C1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08" y="4029940"/>
            <a:ext cx="1828800" cy="225742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7529E90-2C51-4C84-8D3A-DCCE6D0299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2645" y="3773197"/>
            <a:ext cx="2099941" cy="259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101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09" y="0"/>
            <a:ext cx="8998681" cy="6573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Окружность и круг. </a:t>
            </a:r>
            <a:endParaRPr lang="ru-RU" sz="5400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893618"/>
            <a:ext cx="9424985" cy="5669924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3400" b="1" dirty="0">
                <a:solidFill>
                  <a:schemeClr val="tx1"/>
                </a:solidFill>
              </a:rPr>
              <a:t>Часть плоскости, которая лежит внутри окружности вместе с самой окружностью называют </a:t>
            </a:r>
            <a:r>
              <a:rPr lang="ru-RU" sz="3400" b="1" u="sng" dirty="0">
                <a:solidFill>
                  <a:srgbClr val="0070C0"/>
                </a:solidFill>
              </a:rPr>
              <a:t>кругом</a:t>
            </a:r>
            <a:r>
              <a:rPr lang="ru-RU" sz="3400" b="1" dirty="0">
                <a:solidFill>
                  <a:schemeClr val="tx1"/>
                </a:solidFill>
              </a:rPr>
              <a:t>, то есть окружность - это граница круга.</a:t>
            </a:r>
            <a:endParaRPr lang="en-US" sz="3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9F98BC2-84E4-4AE9-A667-C16E9736D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880" y="3193039"/>
            <a:ext cx="6667500" cy="315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671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09" y="0"/>
            <a:ext cx="8998681" cy="6573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Окружность и круг. </a:t>
            </a:r>
            <a:endParaRPr lang="ru-RU" sz="5400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893618"/>
            <a:ext cx="9424985" cy="5669924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2800" b="1" dirty="0">
                <a:solidFill>
                  <a:schemeClr val="tx1"/>
                </a:solidFill>
              </a:rPr>
              <a:t>При построении окружности расстояние между ножками циркуля не меняется, поэтому все точки окружности равноудалены от точки О. </a:t>
            </a:r>
          </a:p>
          <a:p>
            <a:pPr algn="just"/>
            <a:r>
              <a:rPr lang="ru-RU" sz="2800" b="1" dirty="0">
                <a:solidFill>
                  <a:schemeClr val="tx1"/>
                </a:solidFill>
              </a:rPr>
              <a:t>Точку О называют </a:t>
            </a:r>
            <a:r>
              <a:rPr lang="ru-RU" sz="2800" b="1" u="sng" dirty="0">
                <a:solidFill>
                  <a:srgbClr val="0070C0"/>
                </a:solidFill>
              </a:rPr>
              <a:t>центром и окружности, и круга</a:t>
            </a:r>
            <a:r>
              <a:rPr lang="ru-RU" sz="2800" b="1" dirty="0">
                <a:solidFill>
                  <a:schemeClr val="tx1"/>
                </a:solidFill>
              </a:rPr>
              <a:t>.</a:t>
            </a:r>
            <a:endParaRPr lang="en-US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AF468D1-434B-42C7-A915-9D039C477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562" y="3180050"/>
            <a:ext cx="6838950" cy="309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655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09" y="0"/>
            <a:ext cx="8998681" cy="6573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Окружность. </a:t>
            </a:r>
            <a:endParaRPr lang="ru-RU" sz="5400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893618"/>
            <a:ext cx="9424985" cy="5669924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3000" b="1" dirty="0">
                <a:solidFill>
                  <a:schemeClr val="tx1"/>
                </a:solidFill>
              </a:rPr>
              <a:t>Отметим на окружности любую точку, например точку </a:t>
            </a:r>
            <a:r>
              <a:rPr lang="en-US" sz="3000" b="1" dirty="0">
                <a:solidFill>
                  <a:schemeClr val="tx1"/>
                </a:solidFill>
              </a:rPr>
              <a:t>L</a:t>
            </a:r>
            <a:r>
              <a:rPr lang="ru-RU" sz="3000" b="1" dirty="0">
                <a:solidFill>
                  <a:schemeClr val="tx1"/>
                </a:solidFill>
              </a:rPr>
              <a:t>. Построим отрезок, соединяющий точку </a:t>
            </a:r>
            <a:r>
              <a:rPr lang="en-US" sz="3000" b="1" dirty="0">
                <a:solidFill>
                  <a:schemeClr val="tx1"/>
                </a:solidFill>
              </a:rPr>
              <a:t>L </a:t>
            </a:r>
            <a:r>
              <a:rPr lang="ru-RU" sz="3000" b="1" dirty="0">
                <a:solidFill>
                  <a:schemeClr val="tx1"/>
                </a:solidFill>
              </a:rPr>
              <a:t>с центром окружности – точкой О. </a:t>
            </a:r>
          </a:p>
          <a:p>
            <a:pPr algn="just"/>
            <a:r>
              <a:rPr lang="ru-RU" sz="3000" b="1" dirty="0">
                <a:solidFill>
                  <a:schemeClr val="tx1"/>
                </a:solidFill>
              </a:rPr>
              <a:t>Отрезок </a:t>
            </a:r>
            <a:r>
              <a:rPr lang="en-US" sz="3000" b="1" dirty="0">
                <a:solidFill>
                  <a:schemeClr val="tx1"/>
                </a:solidFill>
              </a:rPr>
              <a:t>OL </a:t>
            </a:r>
            <a:r>
              <a:rPr lang="ru-RU" sz="3000" b="1" dirty="0">
                <a:solidFill>
                  <a:schemeClr val="tx1"/>
                </a:solidFill>
              </a:rPr>
              <a:t>называют </a:t>
            </a:r>
            <a:r>
              <a:rPr lang="ru-RU" sz="3000" b="1" u="sng" dirty="0">
                <a:solidFill>
                  <a:srgbClr val="0070C0"/>
                </a:solidFill>
              </a:rPr>
              <a:t>радиусом окружности</a:t>
            </a:r>
            <a:r>
              <a:rPr lang="ru-RU" sz="3000" b="1" dirty="0">
                <a:solidFill>
                  <a:schemeClr val="tx1"/>
                </a:solidFill>
              </a:rPr>
              <a:t>.</a:t>
            </a: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7D1355A-1237-4883-98A5-09B0CB387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436" y="3813463"/>
            <a:ext cx="7210425" cy="240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504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0492F-B238-45F7-8BCF-D81BA92D7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09" y="0"/>
            <a:ext cx="8998681" cy="6573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Окружность. </a:t>
            </a:r>
            <a:endParaRPr lang="ru-RU" sz="5400" b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1FF704-85FD-417F-AB04-88471931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38" y="893618"/>
            <a:ext cx="9424985" cy="5669924"/>
          </a:xfrm>
          <a:noFill/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</a:rPr>
              <a:t>Отметим на окружности любые две точки, например точки </a:t>
            </a:r>
            <a:r>
              <a:rPr lang="en-US" sz="3200" b="1" dirty="0">
                <a:solidFill>
                  <a:schemeClr val="tx1"/>
                </a:solidFill>
              </a:rPr>
              <a:t>C </a:t>
            </a:r>
            <a:r>
              <a:rPr lang="ru-RU" sz="3200" b="1" dirty="0">
                <a:solidFill>
                  <a:schemeClr val="tx1"/>
                </a:solidFill>
              </a:rPr>
              <a:t>и </a:t>
            </a:r>
            <a:r>
              <a:rPr lang="en-US" sz="3200" b="1" dirty="0">
                <a:solidFill>
                  <a:schemeClr val="tx1"/>
                </a:solidFill>
              </a:rPr>
              <a:t>D</a:t>
            </a:r>
            <a:r>
              <a:rPr lang="ru-RU" sz="3200" b="1" dirty="0">
                <a:solidFill>
                  <a:schemeClr val="tx1"/>
                </a:solidFill>
              </a:rPr>
              <a:t>. Построим отрезок, соединяющий точки </a:t>
            </a:r>
            <a:r>
              <a:rPr lang="en-US" sz="3200" b="1" dirty="0">
                <a:solidFill>
                  <a:schemeClr val="tx1"/>
                </a:solidFill>
              </a:rPr>
              <a:t>C</a:t>
            </a:r>
            <a:r>
              <a:rPr lang="ru-RU" sz="3200" b="1" dirty="0">
                <a:solidFill>
                  <a:schemeClr val="tx1"/>
                </a:solidFill>
              </a:rPr>
              <a:t> и </a:t>
            </a:r>
            <a:r>
              <a:rPr lang="en-US" sz="3200" b="1" dirty="0">
                <a:solidFill>
                  <a:schemeClr val="tx1"/>
                </a:solidFill>
              </a:rPr>
              <a:t>D</a:t>
            </a:r>
            <a:r>
              <a:rPr lang="ru-RU" sz="3200" b="1" dirty="0">
                <a:solidFill>
                  <a:schemeClr val="tx1"/>
                </a:solidFill>
              </a:rPr>
              <a:t>. </a:t>
            </a:r>
          </a:p>
          <a:p>
            <a:pPr algn="just"/>
            <a:r>
              <a:rPr lang="ru-RU" sz="3200" b="1" dirty="0">
                <a:solidFill>
                  <a:schemeClr val="tx1"/>
                </a:solidFill>
              </a:rPr>
              <a:t>Отрезок </a:t>
            </a:r>
            <a:r>
              <a:rPr lang="en-US" sz="3200" b="1" dirty="0">
                <a:solidFill>
                  <a:schemeClr val="tx1"/>
                </a:solidFill>
              </a:rPr>
              <a:t>CD </a:t>
            </a:r>
            <a:r>
              <a:rPr lang="ru-RU" sz="3200" b="1" dirty="0">
                <a:solidFill>
                  <a:schemeClr val="tx1"/>
                </a:solidFill>
              </a:rPr>
              <a:t>называют </a:t>
            </a:r>
            <a:r>
              <a:rPr lang="ru-RU" sz="3200" b="1" u="sng" dirty="0">
                <a:solidFill>
                  <a:srgbClr val="0070C0"/>
                </a:solidFill>
              </a:rPr>
              <a:t>хордой окружности</a:t>
            </a:r>
            <a:r>
              <a:rPr lang="ru-RU" sz="3200" b="1" dirty="0">
                <a:solidFill>
                  <a:schemeClr val="tx1"/>
                </a:solidFill>
              </a:rPr>
              <a:t>.</a:t>
            </a:r>
          </a:p>
          <a:p>
            <a:pPr algn="just"/>
            <a:endParaRPr lang="en-US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121CF7A-6597-49AF-9302-4B5AF616DF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474" y="3501737"/>
            <a:ext cx="737235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13099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2829</TotalTime>
  <Words>723</Words>
  <Application>Microsoft Office PowerPoint</Application>
  <PresentationFormat>Широкоэкранный</PresentationFormat>
  <Paragraphs>117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Cambria Math</vt:lpstr>
      <vt:lpstr>Trebuchet MS</vt:lpstr>
      <vt:lpstr>Wingdings</vt:lpstr>
      <vt:lpstr>Wingdings 3</vt:lpstr>
      <vt:lpstr>Аспект</vt:lpstr>
      <vt:lpstr>Окружность и круг. </vt:lpstr>
      <vt:lpstr>Окружность и круг. </vt:lpstr>
      <vt:lpstr>Окружность и круг. </vt:lpstr>
      <vt:lpstr>Окружность. </vt:lpstr>
      <vt:lpstr>Окружность. </vt:lpstr>
      <vt:lpstr>Окружность и круг. </vt:lpstr>
      <vt:lpstr>Окружность и круг. </vt:lpstr>
      <vt:lpstr>Окружность. </vt:lpstr>
      <vt:lpstr>Окружность. </vt:lpstr>
      <vt:lpstr>Окружность. </vt:lpstr>
      <vt:lpstr>Окружность. </vt:lpstr>
      <vt:lpstr>Окружность. </vt:lpstr>
      <vt:lpstr>Окружность. </vt:lpstr>
      <vt:lpstr>Окружность. </vt:lpstr>
      <vt:lpstr>Решаем устно:</vt:lpstr>
      <vt:lpstr>Решаем устно:</vt:lpstr>
      <vt:lpstr>Решаем письменно:</vt:lpstr>
      <vt:lpstr>Решаем письменно:</vt:lpstr>
      <vt:lpstr>Решаем письменно:</vt:lpstr>
      <vt:lpstr>Решаем письменно:</vt:lpstr>
      <vt:lpstr>Домашнее задание: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Делители и  кратные.</dc:title>
  <dc:creator>Петровичева Александра Александровна</dc:creator>
  <cp:lastModifiedBy>Петровичева Александра Александровна</cp:lastModifiedBy>
  <cp:revision>241</cp:revision>
  <cp:lastPrinted>2022-10-24T19:04:53Z</cp:lastPrinted>
  <dcterms:created xsi:type="dcterms:W3CDTF">2022-10-05T17:38:44Z</dcterms:created>
  <dcterms:modified xsi:type="dcterms:W3CDTF">2023-07-11T11:56:55Z</dcterms:modified>
</cp:coreProperties>
</file>