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0" r:id="rId3"/>
    <p:sldId id="259" r:id="rId4"/>
    <p:sldId id="257" r:id="rId5"/>
    <p:sldId id="258" r:id="rId6"/>
    <p:sldId id="282" r:id="rId7"/>
    <p:sldId id="260" r:id="rId8"/>
    <p:sldId id="261" r:id="rId9"/>
    <p:sldId id="283" r:id="rId10"/>
    <p:sldId id="262" r:id="rId11"/>
    <p:sldId id="263" r:id="rId12"/>
    <p:sldId id="284" r:id="rId13"/>
    <p:sldId id="286" r:id="rId14"/>
    <p:sldId id="287" r:id="rId15"/>
    <p:sldId id="288" r:id="rId16"/>
    <p:sldId id="264" r:id="rId17"/>
    <p:sldId id="274" r:id="rId18"/>
    <p:sldId id="279" r:id="rId19"/>
    <p:sldId id="275" r:id="rId20"/>
    <p:sldId id="292" r:id="rId21"/>
    <p:sldId id="296" r:id="rId22"/>
    <p:sldId id="293" r:id="rId23"/>
    <p:sldId id="294" r:id="rId24"/>
    <p:sldId id="289" r:id="rId25"/>
    <p:sldId id="290" r:id="rId26"/>
    <p:sldId id="295" r:id="rId27"/>
    <p:sldId id="291" r:id="rId2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75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4ADF3D4-1414-4853-81B7-E52210346850}" type="datetimeFigureOut">
              <a:rPr lang="ru-RU" smtClean="0"/>
              <a:t>02.05.2023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CE29A67-B61B-42C5-B2A8-4CDD897B871D}" type="slidenum">
              <a:rPr lang="ru-RU" smtClean="0"/>
              <a:t>‹#›</a:t>
            </a:fld>
            <a:endParaRPr lang="ru-RU"/>
          </a:p>
        </p:txBody>
      </p:sp>
    </p:spTree>
    <p:extLst>
      <p:ext uri="{BB962C8B-B14F-4D97-AF65-F5344CB8AC3E}">
        <p14:creationId xmlns:p14="http://schemas.microsoft.com/office/powerpoint/2010/main" val="3356665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4ADF3D4-1414-4853-81B7-E52210346850}" type="datetimeFigureOut">
              <a:rPr lang="ru-RU" smtClean="0"/>
              <a:t>02.05.2023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CE29A67-B61B-42C5-B2A8-4CDD897B871D}" type="slidenum">
              <a:rPr lang="ru-RU" smtClean="0"/>
              <a:t>‹#›</a:t>
            </a:fld>
            <a:endParaRPr lang="ru-RU"/>
          </a:p>
        </p:txBody>
      </p:sp>
    </p:spTree>
    <p:extLst>
      <p:ext uri="{BB962C8B-B14F-4D97-AF65-F5344CB8AC3E}">
        <p14:creationId xmlns:p14="http://schemas.microsoft.com/office/powerpoint/2010/main" val="705849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4ADF3D4-1414-4853-81B7-E52210346850}" type="datetimeFigureOut">
              <a:rPr lang="ru-RU" smtClean="0"/>
              <a:t>02.05.2023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CE29A67-B61B-42C5-B2A8-4CDD897B871D}" type="slidenum">
              <a:rPr lang="ru-RU" smtClean="0"/>
              <a:t>‹#›</a:t>
            </a:fld>
            <a:endParaRPr lang="ru-RU"/>
          </a:p>
        </p:txBody>
      </p:sp>
    </p:spTree>
    <p:extLst>
      <p:ext uri="{BB962C8B-B14F-4D97-AF65-F5344CB8AC3E}">
        <p14:creationId xmlns:p14="http://schemas.microsoft.com/office/powerpoint/2010/main" val="4012942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4ADF3D4-1414-4853-81B7-E52210346850}" type="datetimeFigureOut">
              <a:rPr lang="ru-RU" smtClean="0"/>
              <a:t>02.05.2023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CE29A67-B61B-42C5-B2A8-4CDD897B871D}" type="slidenum">
              <a:rPr lang="ru-RU" smtClean="0"/>
              <a:t>‹#›</a:t>
            </a:fld>
            <a:endParaRPr lang="ru-RU"/>
          </a:p>
        </p:txBody>
      </p:sp>
    </p:spTree>
    <p:extLst>
      <p:ext uri="{BB962C8B-B14F-4D97-AF65-F5344CB8AC3E}">
        <p14:creationId xmlns:p14="http://schemas.microsoft.com/office/powerpoint/2010/main" val="3951897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4ADF3D4-1414-4853-81B7-E52210346850}" type="datetimeFigureOut">
              <a:rPr lang="ru-RU" smtClean="0"/>
              <a:t>02.05.2023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CE29A67-B61B-42C5-B2A8-4CDD897B871D}" type="slidenum">
              <a:rPr lang="ru-RU" smtClean="0"/>
              <a:t>‹#›</a:t>
            </a:fld>
            <a:endParaRPr lang="ru-RU"/>
          </a:p>
        </p:txBody>
      </p:sp>
    </p:spTree>
    <p:extLst>
      <p:ext uri="{BB962C8B-B14F-4D97-AF65-F5344CB8AC3E}">
        <p14:creationId xmlns:p14="http://schemas.microsoft.com/office/powerpoint/2010/main" val="18993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4ADF3D4-1414-4853-81B7-E52210346850}" type="datetimeFigureOut">
              <a:rPr lang="ru-RU" smtClean="0"/>
              <a:t>02.05.2023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CE29A67-B61B-42C5-B2A8-4CDD897B871D}" type="slidenum">
              <a:rPr lang="ru-RU" smtClean="0"/>
              <a:t>‹#›</a:t>
            </a:fld>
            <a:endParaRPr lang="ru-RU"/>
          </a:p>
        </p:txBody>
      </p:sp>
    </p:spTree>
    <p:extLst>
      <p:ext uri="{BB962C8B-B14F-4D97-AF65-F5344CB8AC3E}">
        <p14:creationId xmlns:p14="http://schemas.microsoft.com/office/powerpoint/2010/main" val="305764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4ADF3D4-1414-4853-81B7-E52210346850}" type="datetimeFigureOut">
              <a:rPr lang="ru-RU" smtClean="0"/>
              <a:t>02.05.2023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CE29A67-B61B-42C5-B2A8-4CDD897B871D}" type="slidenum">
              <a:rPr lang="ru-RU" smtClean="0"/>
              <a:t>‹#›</a:t>
            </a:fld>
            <a:endParaRPr lang="ru-RU"/>
          </a:p>
        </p:txBody>
      </p:sp>
    </p:spTree>
    <p:extLst>
      <p:ext uri="{BB962C8B-B14F-4D97-AF65-F5344CB8AC3E}">
        <p14:creationId xmlns:p14="http://schemas.microsoft.com/office/powerpoint/2010/main" val="3152888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4ADF3D4-1414-4853-81B7-E52210346850}" type="datetimeFigureOut">
              <a:rPr lang="ru-RU" smtClean="0"/>
              <a:t>02.05.2023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CE29A67-B61B-42C5-B2A8-4CDD897B871D}" type="slidenum">
              <a:rPr lang="ru-RU" smtClean="0"/>
              <a:t>‹#›</a:t>
            </a:fld>
            <a:endParaRPr lang="ru-RU"/>
          </a:p>
        </p:txBody>
      </p:sp>
    </p:spTree>
    <p:extLst>
      <p:ext uri="{BB962C8B-B14F-4D97-AF65-F5344CB8AC3E}">
        <p14:creationId xmlns:p14="http://schemas.microsoft.com/office/powerpoint/2010/main" val="507711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4ADF3D4-1414-4853-81B7-E52210346850}" type="datetimeFigureOut">
              <a:rPr lang="ru-RU" smtClean="0"/>
              <a:t>02.05.2023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CE29A67-B61B-42C5-B2A8-4CDD897B871D}" type="slidenum">
              <a:rPr lang="ru-RU" smtClean="0"/>
              <a:t>‹#›</a:t>
            </a:fld>
            <a:endParaRPr lang="ru-RU"/>
          </a:p>
        </p:txBody>
      </p:sp>
    </p:spTree>
    <p:extLst>
      <p:ext uri="{BB962C8B-B14F-4D97-AF65-F5344CB8AC3E}">
        <p14:creationId xmlns:p14="http://schemas.microsoft.com/office/powerpoint/2010/main" val="2337236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4ADF3D4-1414-4853-81B7-E52210346850}" type="datetimeFigureOut">
              <a:rPr lang="ru-RU" smtClean="0"/>
              <a:t>02.05.2023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CE29A67-B61B-42C5-B2A8-4CDD897B871D}" type="slidenum">
              <a:rPr lang="ru-RU" smtClean="0"/>
              <a:t>‹#›</a:t>
            </a:fld>
            <a:endParaRPr lang="ru-RU"/>
          </a:p>
        </p:txBody>
      </p:sp>
    </p:spTree>
    <p:extLst>
      <p:ext uri="{BB962C8B-B14F-4D97-AF65-F5344CB8AC3E}">
        <p14:creationId xmlns:p14="http://schemas.microsoft.com/office/powerpoint/2010/main" val="10231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4ADF3D4-1414-4853-81B7-E52210346850}" type="datetimeFigureOut">
              <a:rPr lang="ru-RU" smtClean="0"/>
              <a:t>02.05.2023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CE29A67-B61B-42C5-B2A8-4CDD897B871D}" type="slidenum">
              <a:rPr lang="ru-RU" smtClean="0"/>
              <a:t>‹#›</a:t>
            </a:fld>
            <a:endParaRPr lang="ru-RU"/>
          </a:p>
        </p:txBody>
      </p:sp>
    </p:spTree>
    <p:extLst>
      <p:ext uri="{BB962C8B-B14F-4D97-AF65-F5344CB8AC3E}">
        <p14:creationId xmlns:p14="http://schemas.microsoft.com/office/powerpoint/2010/main" val="15311130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ADF3D4-1414-4853-81B7-E52210346850}" type="datetimeFigureOut">
              <a:rPr lang="ru-RU" smtClean="0"/>
              <a:t>02.05.2023</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E29A67-B61B-42C5-B2A8-4CDD897B871D}" type="slidenum">
              <a:rPr lang="ru-RU" smtClean="0"/>
              <a:t>‹#›</a:t>
            </a:fld>
            <a:endParaRPr lang="ru-RU"/>
          </a:p>
        </p:txBody>
      </p:sp>
    </p:spTree>
    <p:extLst>
      <p:ext uri="{BB962C8B-B14F-4D97-AF65-F5344CB8AC3E}">
        <p14:creationId xmlns:p14="http://schemas.microsoft.com/office/powerpoint/2010/main" val="34913634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english.mosolymp.ru/material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5" name="Объект 4"/>
          <p:cNvSpPr>
            <a:spLocks noGrp="1"/>
          </p:cNvSpPr>
          <p:nvPr>
            <p:ph idx="1"/>
          </p:nvPr>
        </p:nvSpPr>
        <p:spPr>
          <a:xfrm>
            <a:off x="637309" y="1052945"/>
            <a:ext cx="10716491" cy="5124018"/>
          </a:xfrm>
        </p:spPr>
        <p:txBody>
          <a:bodyPr>
            <a:normAutofit/>
          </a:bodyPr>
          <a:lstStyle/>
          <a:p>
            <a:pPr marL="0" indent="0" algn="ctr">
              <a:buNone/>
            </a:pPr>
            <a:r>
              <a:rPr lang="ru-RU" sz="4400" dirty="0" smtClean="0">
                <a:solidFill>
                  <a:srgbClr val="002060"/>
                </a:solidFill>
              </a:rPr>
              <a:t>РАЗБОР ОЛИМПИАДНЫХ ЗАДАНИЙ </a:t>
            </a:r>
          </a:p>
          <a:p>
            <a:pPr marL="0" indent="0" algn="ctr">
              <a:buNone/>
            </a:pPr>
            <a:r>
              <a:rPr lang="ru-RU" sz="4400" dirty="0" smtClean="0">
                <a:solidFill>
                  <a:srgbClr val="002060"/>
                </a:solidFill>
              </a:rPr>
              <a:t>ПО АНГЛИЙСКОМУ ЯЗЫКУ</a:t>
            </a:r>
          </a:p>
          <a:p>
            <a:pPr algn="r">
              <a:buNone/>
            </a:pPr>
            <a:endParaRPr lang="ru-RU" sz="3200" b="1" dirty="0" smtClean="0">
              <a:latin typeface="Times New Roman" pitchFamily="18" charset="0"/>
              <a:cs typeface="Times New Roman" pitchFamily="18" charset="0"/>
            </a:endParaRPr>
          </a:p>
          <a:p>
            <a:pPr algn="r">
              <a:buNone/>
            </a:pPr>
            <a:r>
              <a:rPr lang="ru-RU" sz="3200" b="1" dirty="0" err="1" smtClean="0">
                <a:latin typeface="Times New Roman" pitchFamily="18" charset="0"/>
                <a:cs typeface="Times New Roman" pitchFamily="18" charset="0"/>
              </a:rPr>
              <a:t>Колусовская</a:t>
            </a:r>
            <a:r>
              <a:rPr lang="ru-RU" sz="3200" b="1" dirty="0" smtClean="0">
                <a:latin typeface="Times New Roman" pitchFamily="18" charset="0"/>
                <a:cs typeface="Times New Roman" pitchFamily="18" charset="0"/>
              </a:rPr>
              <a:t> О.Ю., </a:t>
            </a:r>
          </a:p>
          <a:p>
            <a:pPr algn="r">
              <a:buNone/>
            </a:pPr>
            <a:r>
              <a:rPr lang="ru-RU" sz="3200" b="1" dirty="0" smtClean="0">
                <a:latin typeface="Times New Roman" pitchFamily="18" charset="0"/>
                <a:cs typeface="Times New Roman" pitchFamily="18" charset="0"/>
              </a:rPr>
              <a:t>учитель английского языка</a:t>
            </a:r>
          </a:p>
          <a:p>
            <a:pPr algn="r">
              <a:buNone/>
            </a:pPr>
            <a:r>
              <a:rPr lang="ru-RU" sz="3200" b="1" dirty="0" smtClean="0">
                <a:latin typeface="Times New Roman" pitchFamily="18" charset="0"/>
                <a:cs typeface="Times New Roman" pitchFamily="18" charset="0"/>
              </a:rPr>
              <a:t>МБОУ «Гимназия № 44»</a:t>
            </a:r>
          </a:p>
          <a:p>
            <a:pPr marL="0" indent="0" algn="ctr">
              <a:buNone/>
            </a:pPr>
            <a:endParaRPr lang="ru-RU" sz="4400" dirty="0">
              <a:solidFill>
                <a:srgbClr val="002060"/>
              </a:solidFill>
            </a:endParaRPr>
          </a:p>
        </p:txBody>
      </p:sp>
    </p:spTree>
    <p:extLst>
      <p:ext uri="{BB962C8B-B14F-4D97-AF65-F5344CB8AC3E}">
        <p14:creationId xmlns:p14="http://schemas.microsoft.com/office/powerpoint/2010/main" val="2501485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838200" y="798286"/>
            <a:ext cx="10515600" cy="5378677"/>
          </a:xfrm>
        </p:spPr>
        <p:txBody>
          <a:bodyPr/>
          <a:lstStyle/>
          <a:p>
            <a:pPr marL="0" indent="0">
              <a:buNone/>
            </a:pPr>
            <a:endParaRPr lang="en-US" b="1" dirty="0" smtClean="0">
              <a:solidFill>
                <a:srgbClr val="FF0000"/>
              </a:solidFill>
            </a:endParaRPr>
          </a:p>
          <a:p>
            <a:pPr marL="0" indent="0">
              <a:buNone/>
            </a:pPr>
            <a:endParaRPr lang="en-US" dirty="0"/>
          </a:p>
          <a:p>
            <a:pPr marL="0" indent="0">
              <a:buNone/>
            </a:pPr>
            <a:r>
              <a:rPr lang="ru-RU" dirty="0" smtClean="0"/>
              <a:t> </a:t>
            </a:r>
            <a:r>
              <a:rPr lang="en-US" dirty="0" smtClean="0">
                <a:solidFill>
                  <a:srgbClr val="FF0000"/>
                </a:solidFill>
              </a:rPr>
              <a:t>the head of something </a:t>
            </a:r>
            <a:r>
              <a:rPr lang="ru-RU" dirty="0" smtClean="0">
                <a:solidFill>
                  <a:srgbClr val="FF0000"/>
                </a:solidFill>
              </a:rPr>
              <a:t> </a:t>
            </a:r>
            <a:r>
              <a:rPr lang="ru-RU" dirty="0" smtClean="0"/>
              <a:t>- </a:t>
            </a:r>
            <a:r>
              <a:rPr lang="en-US" dirty="0" smtClean="0"/>
              <a:t>the position at the front of a line of people </a:t>
            </a:r>
          </a:p>
          <a:p>
            <a:pPr marL="0" indent="0">
              <a:lnSpc>
                <a:spcPct val="150000"/>
              </a:lnSpc>
              <a:buNone/>
            </a:pPr>
            <a:r>
              <a:rPr lang="ru-RU" dirty="0" smtClean="0"/>
              <a:t> </a:t>
            </a:r>
            <a:r>
              <a:rPr lang="en-US" dirty="0" smtClean="0">
                <a:solidFill>
                  <a:srgbClr val="FF0000"/>
                </a:solidFill>
              </a:rPr>
              <a:t>have a (good) head for something </a:t>
            </a:r>
            <a:r>
              <a:rPr lang="ru-RU" dirty="0" smtClean="0">
                <a:solidFill>
                  <a:srgbClr val="FF0000"/>
                </a:solidFill>
              </a:rPr>
              <a:t> </a:t>
            </a:r>
            <a:r>
              <a:rPr lang="ru-RU" dirty="0" smtClean="0"/>
              <a:t>- </a:t>
            </a:r>
            <a:r>
              <a:rPr lang="en-US" dirty="0" smtClean="0"/>
              <a:t>to have a natural ability to do something well </a:t>
            </a:r>
          </a:p>
          <a:p>
            <a:pPr marL="0" indent="0">
              <a:buNone/>
            </a:pPr>
            <a:r>
              <a:rPr lang="en-US" dirty="0" smtClean="0">
                <a:solidFill>
                  <a:srgbClr val="FF0000"/>
                </a:solidFill>
              </a:rPr>
              <a:t> head </a:t>
            </a:r>
            <a:r>
              <a:rPr lang="en-US" dirty="0" smtClean="0"/>
              <a:t>- the person in charge of a group of people or an organization</a:t>
            </a:r>
          </a:p>
          <a:p>
            <a:pPr marL="0" indent="0">
              <a:buNone/>
            </a:pPr>
            <a:r>
              <a:rPr lang="ru-RU" dirty="0" smtClean="0">
                <a:solidFill>
                  <a:srgbClr val="FF0000"/>
                </a:solidFill>
              </a:rPr>
              <a:t> </a:t>
            </a:r>
          </a:p>
          <a:p>
            <a:pPr marL="0" indent="0">
              <a:buNone/>
            </a:pPr>
            <a:r>
              <a:rPr lang="en-US" dirty="0" smtClean="0">
                <a:solidFill>
                  <a:srgbClr val="FF0000"/>
                </a:solidFill>
              </a:rPr>
              <a:t>to </a:t>
            </a:r>
            <a:r>
              <a:rPr lang="en-US" dirty="0" smtClean="0">
                <a:solidFill>
                  <a:srgbClr val="FF0000"/>
                </a:solidFill>
              </a:rPr>
              <a:t>head for </a:t>
            </a:r>
            <a:r>
              <a:rPr lang="en-US" dirty="0" smtClean="0"/>
              <a:t> - move towards</a:t>
            </a:r>
            <a:endParaRPr lang="ru-RU" dirty="0">
              <a:solidFill>
                <a:srgbClr val="FF0000"/>
              </a:solidFill>
            </a:endParaRPr>
          </a:p>
        </p:txBody>
      </p:sp>
    </p:spTree>
    <p:extLst>
      <p:ext uri="{BB962C8B-B14F-4D97-AF65-F5344CB8AC3E}">
        <p14:creationId xmlns:p14="http://schemas.microsoft.com/office/powerpoint/2010/main" val="13494240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838200" y="1190171"/>
            <a:ext cx="10515600" cy="4986792"/>
          </a:xfrm>
        </p:spPr>
        <p:txBody>
          <a:bodyPr>
            <a:normAutofit lnSpcReduction="10000"/>
          </a:bodyPr>
          <a:lstStyle/>
          <a:p>
            <a:pPr marL="0" indent="0">
              <a:buNone/>
            </a:pPr>
            <a:r>
              <a:rPr lang="en-US" sz="4400" dirty="0">
                <a:solidFill>
                  <a:srgbClr val="002060"/>
                </a:solidFill>
                <a:latin typeface="Bauhaus 93" panose="04030905020B02020C02" pitchFamily="82" charset="0"/>
              </a:rPr>
              <a:t>TRIOS</a:t>
            </a:r>
            <a:endParaRPr lang="ru-RU" sz="4400" dirty="0">
              <a:solidFill>
                <a:srgbClr val="002060"/>
              </a:solidFill>
              <a:latin typeface="Bauhaus 93" panose="04030905020B02020C02" pitchFamily="82" charset="0"/>
            </a:endParaRPr>
          </a:p>
          <a:p>
            <a:pPr marL="0" indent="0">
              <a:lnSpc>
                <a:spcPct val="150000"/>
              </a:lnSpc>
              <a:buNone/>
            </a:pPr>
            <a:r>
              <a:rPr lang="en-US" sz="3000" dirty="0" smtClean="0"/>
              <a:t>Chris arrived very early for the flight in order to be </a:t>
            </a:r>
            <a:r>
              <a:rPr lang="en-US" sz="3000" dirty="0" smtClean="0">
                <a:solidFill>
                  <a:srgbClr val="FF0000"/>
                </a:solidFill>
              </a:rPr>
              <a:t>at the head of </a:t>
            </a:r>
            <a:r>
              <a:rPr lang="en-US" sz="3000" dirty="0" smtClean="0"/>
              <a:t>the queue when the check-in desk opened. </a:t>
            </a:r>
          </a:p>
          <a:p>
            <a:pPr marL="0" indent="0">
              <a:lnSpc>
                <a:spcPct val="150000"/>
              </a:lnSpc>
              <a:buNone/>
            </a:pPr>
            <a:r>
              <a:rPr lang="en-US" sz="3000" dirty="0" smtClean="0"/>
              <a:t>My sister’</a:t>
            </a:r>
            <a:r>
              <a:rPr lang="en-US" sz="3000" dirty="0" smtClean="0">
                <a:solidFill>
                  <a:srgbClr val="FF0000"/>
                </a:solidFill>
              </a:rPr>
              <a:t>s</a:t>
            </a:r>
            <a:r>
              <a:rPr lang="en-US" sz="3000" dirty="0" smtClean="0"/>
              <a:t> </a:t>
            </a:r>
            <a:r>
              <a:rPr lang="en-US" sz="3000" dirty="0" smtClean="0">
                <a:solidFill>
                  <a:srgbClr val="FF0000"/>
                </a:solidFill>
              </a:rPr>
              <a:t>got a really good head for </a:t>
            </a:r>
            <a:r>
              <a:rPr lang="en-US" sz="3000" dirty="0" smtClean="0"/>
              <a:t>figures, but I’m hopeless at </a:t>
            </a:r>
            <a:r>
              <a:rPr lang="en-US" sz="3000" dirty="0" err="1" smtClean="0"/>
              <a:t>maths</a:t>
            </a:r>
            <a:r>
              <a:rPr lang="en-US" sz="3000" dirty="0" smtClean="0"/>
              <a:t>. </a:t>
            </a:r>
          </a:p>
          <a:p>
            <a:pPr marL="0" indent="0">
              <a:lnSpc>
                <a:spcPct val="150000"/>
              </a:lnSpc>
              <a:buNone/>
            </a:pPr>
            <a:r>
              <a:rPr lang="en-US" sz="3000" dirty="0" smtClean="0"/>
              <a:t>George has just been promoted to </a:t>
            </a:r>
            <a:r>
              <a:rPr lang="en-US" sz="3000" dirty="0" smtClean="0">
                <a:solidFill>
                  <a:srgbClr val="FF0000"/>
                </a:solidFill>
              </a:rPr>
              <a:t>head of </a:t>
            </a:r>
            <a:r>
              <a:rPr lang="en-US" sz="3000" dirty="0" smtClean="0"/>
              <a:t>department so he’ll be even more busy from now on.</a:t>
            </a:r>
          </a:p>
        </p:txBody>
      </p:sp>
    </p:spTree>
    <p:extLst>
      <p:ext uri="{BB962C8B-B14F-4D97-AF65-F5344CB8AC3E}">
        <p14:creationId xmlns:p14="http://schemas.microsoft.com/office/powerpoint/2010/main" val="25758456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solidFill>
                  <a:srgbClr val="002060"/>
                </a:solidFill>
                <a:latin typeface="Bauhaus 93" panose="04030905020B02020C02" pitchFamily="82" charset="0"/>
              </a:rPr>
              <a:t/>
            </a:r>
            <a:br>
              <a:rPr lang="en-US" dirty="0" smtClean="0">
                <a:solidFill>
                  <a:srgbClr val="002060"/>
                </a:solidFill>
                <a:latin typeface="Bauhaus 93" panose="04030905020B02020C02" pitchFamily="82" charset="0"/>
              </a:rPr>
            </a:br>
            <a:r>
              <a:rPr lang="en-US" dirty="0" smtClean="0">
                <a:solidFill>
                  <a:srgbClr val="002060"/>
                </a:solidFill>
                <a:latin typeface="Bauhaus 93" panose="04030905020B02020C02" pitchFamily="82" charset="0"/>
              </a:rPr>
              <a:t>TRIOS</a:t>
            </a:r>
            <a:r>
              <a:rPr lang="ru-RU" dirty="0">
                <a:solidFill>
                  <a:srgbClr val="002060"/>
                </a:solidFill>
                <a:latin typeface="Bauhaus 93" panose="04030905020B02020C02" pitchFamily="82" charset="0"/>
              </a:rPr>
              <a:t/>
            </a:r>
            <a:br>
              <a:rPr lang="ru-RU" dirty="0">
                <a:solidFill>
                  <a:srgbClr val="002060"/>
                </a:solidFill>
                <a:latin typeface="Bauhaus 93" panose="04030905020B02020C02" pitchFamily="82" charset="0"/>
              </a:rPr>
            </a:br>
            <a:endParaRPr lang="ru-RU" dirty="0"/>
          </a:p>
        </p:txBody>
      </p:sp>
      <p:sp>
        <p:nvSpPr>
          <p:cNvPr id="3" name="Объект 2"/>
          <p:cNvSpPr>
            <a:spLocks noGrp="1"/>
          </p:cNvSpPr>
          <p:nvPr>
            <p:ph idx="1"/>
          </p:nvPr>
        </p:nvSpPr>
        <p:spPr/>
        <p:txBody>
          <a:bodyPr/>
          <a:lstStyle/>
          <a:p>
            <a:pPr marL="0" lvl="0" indent="0">
              <a:buNone/>
            </a:pPr>
            <a:r>
              <a:rPr lang="en-US" dirty="0"/>
              <a:t>They ______ an angry look at the clerk.</a:t>
            </a:r>
            <a:endParaRPr lang="ru-RU" dirty="0"/>
          </a:p>
          <a:p>
            <a:pPr marL="0" indent="0">
              <a:buNone/>
            </a:pPr>
            <a:r>
              <a:rPr lang="en-US" dirty="0"/>
              <a:t>War films have a ______ of thousands.</a:t>
            </a:r>
            <a:endParaRPr lang="ru-RU" dirty="0"/>
          </a:p>
          <a:p>
            <a:pPr marL="0" indent="0">
              <a:buNone/>
            </a:pPr>
            <a:r>
              <a:rPr lang="en-US" dirty="0"/>
              <a:t>After the accident her cousin was taken to hospital and her leg was put in a _____.</a:t>
            </a:r>
            <a:endParaRPr lang="ru-RU" dirty="0"/>
          </a:p>
          <a:p>
            <a:pPr marL="0" indent="0">
              <a:buNone/>
            </a:pPr>
            <a:endParaRPr lang="ru-RU" dirty="0"/>
          </a:p>
        </p:txBody>
      </p:sp>
    </p:spTree>
    <p:extLst>
      <p:ext uri="{BB962C8B-B14F-4D97-AF65-F5344CB8AC3E}">
        <p14:creationId xmlns:p14="http://schemas.microsoft.com/office/powerpoint/2010/main" val="17408166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solidFill>
                  <a:srgbClr val="002060"/>
                </a:solidFill>
                <a:latin typeface="Bauhaus 93" panose="04030905020B02020C02" pitchFamily="82" charset="0"/>
              </a:rPr>
              <a:t/>
            </a:r>
            <a:br>
              <a:rPr lang="en-US" dirty="0" smtClean="0">
                <a:solidFill>
                  <a:srgbClr val="002060"/>
                </a:solidFill>
                <a:latin typeface="Bauhaus 93" panose="04030905020B02020C02" pitchFamily="82" charset="0"/>
              </a:rPr>
            </a:br>
            <a:r>
              <a:rPr lang="en-US" dirty="0" smtClean="0">
                <a:solidFill>
                  <a:srgbClr val="002060"/>
                </a:solidFill>
                <a:latin typeface="Bauhaus 93" panose="04030905020B02020C02" pitchFamily="82" charset="0"/>
              </a:rPr>
              <a:t>TRIOS</a:t>
            </a:r>
            <a:r>
              <a:rPr lang="ru-RU" dirty="0">
                <a:solidFill>
                  <a:srgbClr val="002060"/>
                </a:solidFill>
                <a:latin typeface="Bauhaus 93" panose="04030905020B02020C02" pitchFamily="82" charset="0"/>
              </a:rPr>
              <a:t/>
            </a:r>
            <a:br>
              <a:rPr lang="ru-RU" dirty="0">
                <a:solidFill>
                  <a:srgbClr val="002060"/>
                </a:solidFill>
                <a:latin typeface="Bauhaus 93" panose="04030905020B02020C02" pitchFamily="82" charset="0"/>
              </a:rPr>
            </a:br>
            <a:endParaRPr lang="ru-RU" dirty="0"/>
          </a:p>
        </p:txBody>
      </p:sp>
      <p:sp>
        <p:nvSpPr>
          <p:cNvPr id="3" name="Объект 2"/>
          <p:cNvSpPr>
            <a:spLocks noGrp="1"/>
          </p:cNvSpPr>
          <p:nvPr>
            <p:ph idx="1"/>
          </p:nvPr>
        </p:nvSpPr>
        <p:spPr/>
        <p:txBody>
          <a:bodyPr/>
          <a:lstStyle/>
          <a:p>
            <a:pPr marL="0" lvl="0" indent="0">
              <a:buNone/>
            </a:pPr>
            <a:r>
              <a:rPr lang="en-US" dirty="0"/>
              <a:t>They ______ an angry look at the clerk</a:t>
            </a:r>
            <a:r>
              <a:rPr lang="en-US" dirty="0" smtClean="0"/>
              <a:t>.  </a:t>
            </a:r>
            <a:r>
              <a:rPr lang="en-US" i="1" u="sng" dirty="0" smtClean="0"/>
              <a:t>verb</a:t>
            </a:r>
            <a:endParaRPr lang="ru-RU" dirty="0"/>
          </a:p>
          <a:p>
            <a:pPr marL="0" indent="0">
              <a:buNone/>
            </a:pPr>
            <a:r>
              <a:rPr lang="en-US" dirty="0"/>
              <a:t>War films have a ______ of thousands</a:t>
            </a:r>
            <a:r>
              <a:rPr lang="en-US" dirty="0" smtClean="0"/>
              <a:t>.   </a:t>
            </a:r>
            <a:r>
              <a:rPr lang="en-US" i="1" u="sng" dirty="0" smtClean="0"/>
              <a:t>noun</a:t>
            </a:r>
            <a:endParaRPr lang="ru-RU" u="sng" dirty="0"/>
          </a:p>
          <a:p>
            <a:pPr marL="0" indent="0">
              <a:buNone/>
            </a:pPr>
            <a:r>
              <a:rPr lang="en-US" dirty="0"/>
              <a:t>After the accident her cousin was taken to hospital and her leg was put in a </a:t>
            </a:r>
            <a:r>
              <a:rPr lang="en-US" dirty="0" smtClean="0"/>
              <a:t>_____.   </a:t>
            </a:r>
            <a:r>
              <a:rPr lang="en-US" i="1" u="sng" dirty="0" smtClean="0"/>
              <a:t>noun</a:t>
            </a:r>
            <a:endParaRPr lang="ru-RU" dirty="0"/>
          </a:p>
          <a:p>
            <a:pPr marL="0" indent="0">
              <a:buNone/>
            </a:pPr>
            <a:endParaRPr lang="ru-RU" dirty="0"/>
          </a:p>
        </p:txBody>
      </p:sp>
    </p:spTree>
    <p:extLst>
      <p:ext uri="{BB962C8B-B14F-4D97-AF65-F5344CB8AC3E}">
        <p14:creationId xmlns:p14="http://schemas.microsoft.com/office/powerpoint/2010/main" val="9354986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solidFill>
                  <a:srgbClr val="002060"/>
                </a:solidFill>
                <a:latin typeface="Bauhaus 93" panose="04030905020B02020C02" pitchFamily="82" charset="0"/>
              </a:rPr>
              <a:t/>
            </a:r>
            <a:br>
              <a:rPr lang="en-US" dirty="0" smtClean="0">
                <a:solidFill>
                  <a:srgbClr val="002060"/>
                </a:solidFill>
                <a:latin typeface="Bauhaus 93" panose="04030905020B02020C02" pitchFamily="82" charset="0"/>
              </a:rPr>
            </a:br>
            <a:r>
              <a:rPr lang="en-US" dirty="0" smtClean="0">
                <a:solidFill>
                  <a:srgbClr val="002060"/>
                </a:solidFill>
                <a:latin typeface="Bauhaus 93" panose="04030905020B02020C02" pitchFamily="82" charset="0"/>
              </a:rPr>
              <a:t>TRIOS</a:t>
            </a:r>
            <a:r>
              <a:rPr lang="ru-RU" dirty="0">
                <a:solidFill>
                  <a:srgbClr val="002060"/>
                </a:solidFill>
                <a:latin typeface="Bauhaus 93" panose="04030905020B02020C02" pitchFamily="82" charset="0"/>
              </a:rPr>
              <a:t/>
            </a:r>
            <a:br>
              <a:rPr lang="ru-RU" dirty="0">
                <a:solidFill>
                  <a:srgbClr val="002060"/>
                </a:solidFill>
                <a:latin typeface="Bauhaus 93" panose="04030905020B02020C02" pitchFamily="82" charset="0"/>
              </a:rPr>
            </a:br>
            <a:endParaRPr lang="ru-RU" dirty="0"/>
          </a:p>
        </p:txBody>
      </p:sp>
      <p:sp>
        <p:nvSpPr>
          <p:cNvPr id="3" name="Объект 2"/>
          <p:cNvSpPr>
            <a:spLocks noGrp="1"/>
          </p:cNvSpPr>
          <p:nvPr>
            <p:ph idx="1"/>
          </p:nvPr>
        </p:nvSpPr>
        <p:spPr/>
        <p:txBody>
          <a:bodyPr/>
          <a:lstStyle/>
          <a:p>
            <a:pPr marL="0" lvl="0" indent="0">
              <a:buNone/>
            </a:pPr>
            <a:r>
              <a:rPr lang="en-US" dirty="0"/>
              <a:t>They </a:t>
            </a:r>
            <a:r>
              <a:rPr lang="en-US" dirty="0" smtClean="0">
                <a:solidFill>
                  <a:srgbClr val="FF0000"/>
                </a:solidFill>
              </a:rPr>
              <a:t>cast</a:t>
            </a:r>
            <a:r>
              <a:rPr lang="en-US" dirty="0" smtClean="0"/>
              <a:t> </a:t>
            </a:r>
            <a:r>
              <a:rPr lang="en-US" dirty="0"/>
              <a:t>an angry look at the clerk.</a:t>
            </a:r>
            <a:endParaRPr lang="ru-RU" dirty="0"/>
          </a:p>
          <a:p>
            <a:pPr marL="0" indent="0">
              <a:buNone/>
            </a:pPr>
            <a:r>
              <a:rPr lang="en-US" dirty="0"/>
              <a:t>War films have a </a:t>
            </a:r>
            <a:r>
              <a:rPr lang="en-US" dirty="0" smtClean="0">
                <a:solidFill>
                  <a:srgbClr val="FF0000"/>
                </a:solidFill>
              </a:rPr>
              <a:t>cast</a:t>
            </a:r>
            <a:r>
              <a:rPr lang="en-US" dirty="0" smtClean="0"/>
              <a:t> </a:t>
            </a:r>
            <a:r>
              <a:rPr lang="en-US" dirty="0"/>
              <a:t>of thousands.</a:t>
            </a:r>
            <a:endParaRPr lang="ru-RU" dirty="0"/>
          </a:p>
          <a:p>
            <a:pPr marL="0" indent="0">
              <a:buNone/>
            </a:pPr>
            <a:r>
              <a:rPr lang="en-US" dirty="0"/>
              <a:t>After the accident her cousin was taken to hospital and her leg was put in a </a:t>
            </a:r>
            <a:r>
              <a:rPr lang="en-US" dirty="0" smtClean="0">
                <a:solidFill>
                  <a:srgbClr val="FF0000"/>
                </a:solidFill>
              </a:rPr>
              <a:t>cast</a:t>
            </a:r>
            <a:r>
              <a:rPr lang="en-US" dirty="0" smtClean="0"/>
              <a:t>.</a:t>
            </a:r>
          </a:p>
          <a:p>
            <a:pPr marL="0" indent="0">
              <a:buNone/>
            </a:pPr>
            <a:endParaRPr lang="en-US" dirty="0"/>
          </a:p>
          <a:p>
            <a:pPr marL="0" indent="0">
              <a:buNone/>
            </a:pPr>
            <a:r>
              <a:rPr lang="en-US" dirty="0" smtClean="0">
                <a:solidFill>
                  <a:srgbClr val="FF0000"/>
                </a:solidFill>
              </a:rPr>
              <a:t>to </a:t>
            </a:r>
            <a:r>
              <a:rPr lang="ru-RU" dirty="0" smtClean="0">
                <a:solidFill>
                  <a:srgbClr val="FF0000"/>
                </a:solidFill>
              </a:rPr>
              <a:t>с</a:t>
            </a:r>
            <a:r>
              <a:rPr lang="en-US" dirty="0" err="1" smtClean="0">
                <a:solidFill>
                  <a:srgbClr val="FF0000"/>
                </a:solidFill>
              </a:rPr>
              <a:t>ast</a:t>
            </a:r>
            <a:r>
              <a:rPr lang="en-US" dirty="0" smtClean="0">
                <a:solidFill>
                  <a:srgbClr val="FF0000"/>
                </a:solidFill>
              </a:rPr>
              <a:t> – </a:t>
            </a:r>
            <a:r>
              <a:rPr lang="ru-RU" dirty="0" smtClean="0">
                <a:solidFill>
                  <a:srgbClr val="FF0000"/>
                </a:solidFill>
              </a:rPr>
              <a:t>бросить (взгляд, жребий и т.д.)</a:t>
            </a:r>
            <a:endParaRPr lang="en-US" dirty="0" smtClean="0">
              <a:solidFill>
                <a:srgbClr val="FF0000"/>
              </a:solidFill>
            </a:endParaRPr>
          </a:p>
          <a:p>
            <a:pPr marL="0" indent="0">
              <a:buNone/>
            </a:pPr>
            <a:r>
              <a:rPr lang="ru-RU" dirty="0">
                <a:solidFill>
                  <a:srgbClr val="FF0000"/>
                </a:solidFill>
              </a:rPr>
              <a:t>с</a:t>
            </a:r>
            <a:r>
              <a:rPr lang="en-US" dirty="0" err="1" smtClean="0">
                <a:solidFill>
                  <a:srgbClr val="FF0000"/>
                </a:solidFill>
              </a:rPr>
              <a:t>ast</a:t>
            </a:r>
            <a:r>
              <a:rPr lang="en-US" dirty="0" smtClean="0">
                <a:solidFill>
                  <a:srgbClr val="FF0000"/>
                </a:solidFill>
              </a:rPr>
              <a:t> – </a:t>
            </a:r>
            <a:r>
              <a:rPr lang="ru-RU" dirty="0" smtClean="0">
                <a:solidFill>
                  <a:srgbClr val="FF0000"/>
                </a:solidFill>
              </a:rPr>
              <a:t>актерский состав</a:t>
            </a:r>
          </a:p>
          <a:p>
            <a:pPr marL="0" indent="0">
              <a:buNone/>
            </a:pPr>
            <a:r>
              <a:rPr lang="ru-RU" dirty="0">
                <a:solidFill>
                  <a:srgbClr val="FF0000"/>
                </a:solidFill>
              </a:rPr>
              <a:t>с</a:t>
            </a:r>
            <a:r>
              <a:rPr lang="en-US" dirty="0" err="1" smtClean="0">
                <a:solidFill>
                  <a:srgbClr val="FF0000"/>
                </a:solidFill>
              </a:rPr>
              <a:t>ast</a:t>
            </a:r>
            <a:r>
              <a:rPr lang="en-US" dirty="0" smtClean="0">
                <a:solidFill>
                  <a:srgbClr val="FF0000"/>
                </a:solidFill>
              </a:rPr>
              <a:t> - </a:t>
            </a:r>
            <a:r>
              <a:rPr lang="ru-RU" dirty="0" smtClean="0">
                <a:solidFill>
                  <a:srgbClr val="FF0000"/>
                </a:solidFill>
              </a:rPr>
              <a:t>гипс</a:t>
            </a:r>
            <a:endParaRPr lang="ru-RU" dirty="0">
              <a:solidFill>
                <a:srgbClr val="FF0000"/>
              </a:solidFill>
            </a:endParaRPr>
          </a:p>
          <a:p>
            <a:pPr marL="0" indent="0">
              <a:buNone/>
            </a:pPr>
            <a:endParaRPr lang="ru-RU" dirty="0"/>
          </a:p>
        </p:txBody>
      </p:sp>
    </p:spTree>
    <p:extLst>
      <p:ext uri="{BB962C8B-B14F-4D97-AF65-F5344CB8AC3E}">
        <p14:creationId xmlns:p14="http://schemas.microsoft.com/office/powerpoint/2010/main" val="7003014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solidFill>
                  <a:srgbClr val="002060"/>
                </a:solidFill>
                <a:latin typeface="Bauhaus 93" panose="04030905020B02020C02" pitchFamily="82" charset="0"/>
              </a:rPr>
              <a:t>TRIOS</a:t>
            </a:r>
            <a:r>
              <a:rPr lang="ru-RU" dirty="0">
                <a:solidFill>
                  <a:srgbClr val="002060"/>
                </a:solidFill>
                <a:latin typeface="Bauhaus 93" panose="04030905020B02020C02" pitchFamily="82" charset="0"/>
              </a:rPr>
              <a:t/>
            </a:r>
            <a:br>
              <a:rPr lang="ru-RU" dirty="0">
                <a:solidFill>
                  <a:srgbClr val="002060"/>
                </a:solidFill>
                <a:latin typeface="Bauhaus 93" panose="04030905020B02020C02" pitchFamily="82" charset="0"/>
              </a:rPr>
            </a:br>
            <a:endParaRPr lang="ru-RU" dirty="0"/>
          </a:p>
        </p:txBody>
      </p:sp>
      <p:sp>
        <p:nvSpPr>
          <p:cNvPr id="3" name="Объект 2"/>
          <p:cNvSpPr>
            <a:spLocks noGrp="1"/>
          </p:cNvSpPr>
          <p:nvPr>
            <p:ph idx="1"/>
          </p:nvPr>
        </p:nvSpPr>
        <p:spPr>
          <a:xfrm>
            <a:off x="838200" y="1330036"/>
            <a:ext cx="10515600" cy="4846927"/>
          </a:xfrm>
        </p:spPr>
        <p:txBody>
          <a:bodyPr>
            <a:normAutofit lnSpcReduction="10000"/>
          </a:bodyPr>
          <a:lstStyle/>
          <a:p>
            <a:pPr marL="0" lvl="0" indent="0">
              <a:lnSpc>
                <a:spcPct val="150000"/>
              </a:lnSpc>
              <a:buNone/>
            </a:pPr>
            <a:r>
              <a:rPr lang="en-US" dirty="0"/>
              <a:t>At first, the method may not give results, but in the long_______ it is extremely effective. </a:t>
            </a:r>
            <a:endParaRPr lang="ru-RU" dirty="0"/>
          </a:p>
          <a:p>
            <a:pPr marL="0" indent="0">
              <a:lnSpc>
                <a:spcPct val="150000"/>
              </a:lnSpc>
              <a:buNone/>
            </a:pPr>
            <a:r>
              <a:rPr lang="en-US" dirty="0"/>
              <a:t> His high place in the popularity polls convinced him he should_______ for Parliament in the next elections. </a:t>
            </a:r>
            <a:endParaRPr lang="ru-RU" dirty="0"/>
          </a:p>
          <a:p>
            <a:pPr marL="0" indent="0">
              <a:lnSpc>
                <a:spcPct val="150000"/>
              </a:lnSpc>
              <a:buNone/>
            </a:pPr>
            <a:r>
              <a:rPr lang="en-US" dirty="0"/>
              <a:t>The engineers are trying hard to design a car that would _________on water</a:t>
            </a:r>
            <a:r>
              <a:rPr lang="en-US" dirty="0" smtClean="0"/>
              <a:t>.</a:t>
            </a:r>
          </a:p>
          <a:p>
            <a:pPr marL="0" indent="0">
              <a:lnSpc>
                <a:spcPct val="150000"/>
              </a:lnSpc>
              <a:buNone/>
            </a:pPr>
            <a:r>
              <a:rPr lang="en-US" dirty="0" smtClean="0">
                <a:solidFill>
                  <a:srgbClr val="FF0000"/>
                </a:solidFill>
              </a:rPr>
              <a:t>See the keys at the end of the presentation.</a:t>
            </a:r>
            <a:endParaRPr lang="en-US" dirty="0">
              <a:solidFill>
                <a:srgbClr val="FF0000"/>
              </a:solidFill>
            </a:endParaRPr>
          </a:p>
          <a:p>
            <a:pPr marL="0" indent="0">
              <a:lnSpc>
                <a:spcPct val="150000"/>
              </a:lnSpc>
              <a:buNone/>
            </a:pPr>
            <a:endParaRPr lang="ru-RU" dirty="0"/>
          </a:p>
          <a:p>
            <a:pPr marL="0" indent="0">
              <a:buNone/>
            </a:pPr>
            <a:endParaRPr lang="ru-RU" dirty="0"/>
          </a:p>
        </p:txBody>
      </p:sp>
    </p:spTree>
    <p:extLst>
      <p:ext uri="{BB962C8B-B14F-4D97-AF65-F5344CB8AC3E}">
        <p14:creationId xmlns:p14="http://schemas.microsoft.com/office/powerpoint/2010/main" val="8111073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838200" y="803564"/>
            <a:ext cx="10515600" cy="5373399"/>
          </a:xfrm>
        </p:spPr>
        <p:txBody>
          <a:bodyPr>
            <a:normAutofit/>
          </a:bodyPr>
          <a:lstStyle/>
          <a:p>
            <a:pPr marL="0" indent="0">
              <a:buNone/>
            </a:pPr>
            <a:r>
              <a:rPr lang="en-US" sz="4400" dirty="0" smtClean="0">
                <a:solidFill>
                  <a:srgbClr val="002060"/>
                </a:solidFill>
                <a:latin typeface="Bauhaus 93" panose="04030905020B02020C02" pitchFamily="82" charset="0"/>
              </a:rPr>
              <a:t>MATCHING </a:t>
            </a:r>
          </a:p>
          <a:p>
            <a:pPr marL="0" indent="0" algn="just">
              <a:lnSpc>
                <a:spcPct val="150000"/>
              </a:lnSpc>
              <a:buNone/>
            </a:pPr>
            <a:r>
              <a:rPr lang="en-US" sz="4400" dirty="0">
                <a:latin typeface="Bauhaus 93" panose="04030905020B02020C02" pitchFamily="82" charset="0"/>
              </a:rPr>
              <a:t> </a:t>
            </a:r>
            <a:r>
              <a:rPr lang="en-US" dirty="0" smtClean="0"/>
              <a:t>For items 1–15, fill in the gaps in the text choosing an appropriate word from the column on the right. Choose one word once only. There are two extra words in the right column which you don’t have to choose. Write the letter which marks the word next to the number of the gap on the answer sheet.</a:t>
            </a:r>
            <a:endParaRPr lang="ru-RU" dirty="0"/>
          </a:p>
        </p:txBody>
      </p:sp>
    </p:spTree>
    <p:extLst>
      <p:ext uri="{BB962C8B-B14F-4D97-AF65-F5344CB8AC3E}">
        <p14:creationId xmlns:p14="http://schemas.microsoft.com/office/powerpoint/2010/main" val="29882292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
            <a:ext cx="10515600" cy="1233713"/>
          </a:xfrm>
        </p:spPr>
        <p:txBody>
          <a:bodyPr/>
          <a:lstStyle/>
          <a:p>
            <a:r>
              <a:rPr lang="en-US" dirty="0" smtClean="0">
                <a:solidFill>
                  <a:srgbClr val="002060"/>
                </a:solidFill>
                <a:latin typeface="Bauhaus 93" panose="04030905020B02020C02" pitchFamily="82" charset="0"/>
              </a:rPr>
              <a:t>EDITING</a:t>
            </a:r>
            <a:endParaRPr lang="ru-RU" dirty="0">
              <a:solidFill>
                <a:srgbClr val="002060"/>
              </a:solidFill>
            </a:endParaRPr>
          </a:p>
        </p:txBody>
      </p:sp>
      <p:sp>
        <p:nvSpPr>
          <p:cNvPr id="3" name="Объект 2"/>
          <p:cNvSpPr>
            <a:spLocks noGrp="1"/>
          </p:cNvSpPr>
          <p:nvPr>
            <p:ph idx="1"/>
          </p:nvPr>
        </p:nvSpPr>
        <p:spPr>
          <a:xfrm>
            <a:off x="838200" y="885372"/>
            <a:ext cx="10702636" cy="5834084"/>
          </a:xfrm>
        </p:spPr>
        <p:txBody>
          <a:bodyPr>
            <a:normAutofit/>
          </a:bodyPr>
          <a:lstStyle/>
          <a:p>
            <a:pPr marL="514350" indent="-514350" algn="just">
              <a:buFont typeface="+mj-lt"/>
              <a:buAutoNum type="arabicPeriod"/>
            </a:pPr>
            <a:r>
              <a:rPr lang="ru-RU" dirty="0" smtClean="0"/>
              <a:t>Внимательно прочитать текст по предложениям. </a:t>
            </a:r>
            <a:r>
              <a:rPr lang="ru-RU" dirty="0" smtClean="0"/>
              <a:t>При необходимости перевести дословно.</a:t>
            </a:r>
            <a:endParaRPr lang="en-US" dirty="0" smtClean="0"/>
          </a:p>
          <a:p>
            <a:pPr marL="514350" indent="-514350" algn="just">
              <a:buFont typeface="+mj-lt"/>
              <a:buAutoNum type="arabicPeriod"/>
            </a:pPr>
            <a:r>
              <a:rPr lang="ru-RU" dirty="0" smtClean="0"/>
              <a:t>В каждом предложении вычленить основу, установить связи между всеми членами предложения, не присутствуют ли в предложении лишние члены (например, местоимения личные/указательные/притяжательные/объектные/возвратные</a:t>
            </a:r>
            <a:r>
              <a:rPr lang="en-US" dirty="0" smtClean="0"/>
              <a:t>)</a:t>
            </a:r>
            <a:r>
              <a:rPr lang="ru-RU" dirty="0" smtClean="0"/>
              <a:t>. </a:t>
            </a:r>
            <a:endParaRPr lang="en-US" dirty="0" smtClean="0"/>
          </a:p>
          <a:p>
            <a:pPr marL="514350" indent="-514350" algn="just">
              <a:buFont typeface="+mj-lt"/>
              <a:buAutoNum type="arabicPeriod"/>
            </a:pPr>
            <a:r>
              <a:rPr lang="ru-RU" dirty="0" smtClean="0"/>
              <a:t>Обратить внимание на сказуемое, не нарушена ли его видовременная форма. </a:t>
            </a:r>
            <a:endParaRPr lang="en-US" dirty="0" smtClean="0"/>
          </a:p>
          <a:p>
            <a:pPr marL="514350" indent="-514350" algn="just">
              <a:buFont typeface="+mj-lt"/>
              <a:buAutoNum type="arabicPeriod"/>
            </a:pPr>
            <a:r>
              <a:rPr lang="ru-RU" dirty="0" smtClean="0"/>
              <a:t>Проверить все существительные в предложении (исчисляемые/неисчисляемые) и наличие/отсутствие артиклей. </a:t>
            </a:r>
            <a:endParaRPr lang="en-US" dirty="0" smtClean="0"/>
          </a:p>
          <a:p>
            <a:pPr marL="514350" indent="-514350" algn="just">
              <a:buFont typeface="+mj-lt"/>
              <a:buAutoNum type="arabicPeriod"/>
            </a:pPr>
            <a:r>
              <a:rPr lang="ru-RU" dirty="0" smtClean="0"/>
              <a:t>Убедиться, что не нарушена связь между частицами/предлогами и глаголами в предложении. </a:t>
            </a:r>
            <a:endParaRPr lang="ru-RU" dirty="0"/>
          </a:p>
        </p:txBody>
      </p:sp>
    </p:spTree>
    <p:extLst>
      <p:ext uri="{BB962C8B-B14F-4D97-AF65-F5344CB8AC3E}">
        <p14:creationId xmlns:p14="http://schemas.microsoft.com/office/powerpoint/2010/main" val="3368693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stretch>
            <a:fillRect/>
          </a:stretch>
        </p:blipFill>
        <p:spPr>
          <a:xfrm>
            <a:off x="917032" y="320410"/>
            <a:ext cx="9958786" cy="6399045"/>
          </a:xfrm>
          <a:prstGeom prst="rect">
            <a:avLst/>
          </a:prstGeom>
        </p:spPr>
      </p:pic>
    </p:spTree>
    <p:extLst>
      <p:ext uri="{BB962C8B-B14F-4D97-AF65-F5344CB8AC3E}">
        <p14:creationId xmlns:p14="http://schemas.microsoft.com/office/powerpoint/2010/main" val="38244433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stretch>
            <a:fillRect/>
          </a:stretch>
        </p:blipFill>
        <p:spPr>
          <a:xfrm>
            <a:off x="102919" y="0"/>
            <a:ext cx="9143999" cy="6720114"/>
          </a:xfrm>
          <a:prstGeom prst="rect">
            <a:avLst/>
          </a:prstGeom>
        </p:spPr>
      </p:pic>
    </p:spTree>
    <p:extLst>
      <p:ext uri="{BB962C8B-B14F-4D97-AF65-F5344CB8AC3E}">
        <p14:creationId xmlns:p14="http://schemas.microsoft.com/office/powerpoint/2010/main" val="21959141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838199" y="637309"/>
            <a:ext cx="10965873" cy="5539654"/>
          </a:xfrm>
        </p:spPr>
        <p:txBody>
          <a:bodyPr>
            <a:normAutofit fontScale="92500" lnSpcReduction="10000"/>
          </a:bodyPr>
          <a:lstStyle/>
          <a:p>
            <a:pPr marL="0" indent="0">
              <a:buNone/>
            </a:pPr>
            <a:r>
              <a:rPr lang="ru-RU" sz="4300" b="1" dirty="0" smtClean="0">
                <a:solidFill>
                  <a:srgbClr val="002060"/>
                </a:solidFill>
              </a:rPr>
              <a:t>ЦЕЛЬ ЗАНЯТИЯ -</a:t>
            </a:r>
          </a:p>
          <a:p>
            <a:pPr marL="0" indent="0">
              <a:lnSpc>
                <a:spcPct val="160000"/>
              </a:lnSpc>
              <a:buNone/>
            </a:pPr>
            <a:r>
              <a:rPr lang="ru-RU" sz="3000" dirty="0"/>
              <a:t>п</a:t>
            </a:r>
            <a:r>
              <a:rPr lang="ru-RU" sz="3000" dirty="0" smtClean="0"/>
              <a:t>ознакомить учащихся со спецификой и эффективными </a:t>
            </a:r>
            <a:r>
              <a:rPr lang="ru-RU" sz="3000" dirty="0" smtClean="0"/>
              <a:t>стратегиями и алгоритмами </a:t>
            </a:r>
            <a:r>
              <a:rPr lang="ru-RU" sz="3000" dirty="0" smtClean="0"/>
              <a:t>выполнения олимпиадных заданий раздела «</a:t>
            </a:r>
            <a:r>
              <a:rPr lang="en-US" sz="3000" dirty="0" smtClean="0"/>
              <a:t>Use of </a:t>
            </a:r>
            <a:r>
              <a:rPr lang="en-US" sz="3000" dirty="0" smtClean="0"/>
              <a:t>English</a:t>
            </a:r>
            <a:r>
              <a:rPr lang="ru-RU" sz="3000" dirty="0" smtClean="0"/>
              <a:t>».</a:t>
            </a:r>
            <a:endParaRPr lang="en-US" sz="3000" dirty="0" smtClean="0"/>
          </a:p>
          <a:p>
            <a:pPr marL="0" indent="0">
              <a:buNone/>
            </a:pPr>
            <a:endParaRPr lang="en-US" dirty="0"/>
          </a:p>
          <a:p>
            <a:pPr marL="0" indent="0">
              <a:buNone/>
            </a:pPr>
            <a:r>
              <a:rPr lang="ru-RU" sz="3900" b="1" dirty="0" smtClean="0">
                <a:solidFill>
                  <a:srgbClr val="002060"/>
                </a:solidFill>
              </a:rPr>
              <a:t>ЗАДАЧИ:</a:t>
            </a:r>
          </a:p>
          <a:p>
            <a:pPr marL="0" indent="0">
              <a:buNone/>
            </a:pPr>
            <a:r>
              <a:rPr lang="ru-RU" dirty="0"/>
              <a:t> </a:t>
            </a:r>
            <a:r>
              <a:rPr lang="ru-RU" sz="3000" dirty="0" smtClean="0"/>
              <a:t>познакомить со спецификой и выполнить задания</a:t>
            </a:r>
            <a:endParaRPr lang="en-US" sz="3000" dirty="0" smtClean="0"/>
          </a:p>
          <a:p>
            <a:pPr marL="514350" indent="-514350">
              <a:buFont typeface="+mj-lt"/>
              <a:buAutoNum type="arabicParenR"/>
            </a:pPr>
            <a:r>
              <a:rPr lang="ru-RU" sz="3000" dirty="0" smtClean="0"/>
              <a:t> формата </a:t>
            </a:r>
            <a:r>
              <a:rPr lang="en-US" sz="3000" dirty="0" smtClean="0"/>
              <a:t>TRIOS;</a:t>
            </a:r>
            <a:endParaRPr lang="ru-RU" sz="3000" dirty="0" smtClean="0"/>
          </a:p>
          <a:p>
            <a:pPr marL="514350" indent="-514350">
              <a:buFont typeface="+mj-lt"/>
              <a:buAutoNum type="arabicParenR"/>
            </a:pPr>
            <a:r>
              <a:rPr lang="ru-RU" sz="3000" dirty="0" smtClean="0"/>
              <a:t>формата </a:t>
            </a:r>
            <a:r>
              <a:rPr lang="en-US" sz="3000" dirty="0" smtClean="0"/>
              <a:t>Editing;</a:t>
            </a:r>
          </a:p>
          <a:p>
            <a:pPr marL="514350" indent="-514350">
              <a:buFont typeface="+mj-lt"/>
              <a:buAutoNum type="arabicParenR"/>
            </a:pPr>
            <a:r>
              <a:rPr lang="ru-RU" sz="3000" dirty="0" smtClean="0"/>
              <a:t>социолингвистической и социокультурной направленности</a:t>
            </a:r>
            <a:r>
              <a:rPr lang="en-US" sz="3000" dirty="0" smtClean="0"/>
              <a:t>.</a:t>
            </a:r>
          </a:p>
          <a:p>
            <a:pPr marL="0" indent="0">
              <a:buNone/>
            </a:pPr>
            <a:endParaRPr lang="ru-RU" dirty="0"/>
          </a:p>
        </p:txBody>
      </p:sp>
    </p:spTree>
    <p:extLst>
      <p:ext uri="{BB962C8B-B14F-4D97-AF65-F5344CB8AC3E}">
        <p14:creationId xmlns:p14="http://schemas.microsoft.com/office/powerpoint/2010/main" val="6965022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10835"/>
            <a:ext cx="10515600" cy="1288471"/>
          </a:xfrm>
        </p:spPr>
        <p:txBody>
          <a:bodyPr>
            <a:normAutofit/>
          </a:bodyPr>
          <a:lstStyle/>
          <a:p>
            <a:r>
              <a:rPr lang="ru-RU" sz="3200" b="1" dirty="0">
                <a:solidFill>
                  <a:srgbClr val="002060"/>
                </a:solidFill>
              </a:rPr>
              <a:t>ЗАДАНИЯ СОЦИОЛИНГВИСТИЧЕСКОЙ И СОЦИОКУЛЬТУРНОЙ  НАПРАВЛЕННОСТИ</a:t>
            </a:r>
            <a:endParaRPr lang="ru-RU" sz="3200" dirty="0"/>
          </a:p>
        </p:txBody>
      </p:sp>
      <p:sp>
        <p:nvSpPr>
          <p:cNvPr id="3" name="Объект 2"/>
          <p:cNvSpPr>
            <a:spLocks noGrp="1"/>
          </p:cNvSpPr>
          <p:nvPr>
            <p:ph idx="1"/>
          </p:nvPr>
        </p:nvSpPr>
        <p:spPr>
          <a:xfrm>
            <a:off x="838200" y="1039092"/>
            <a:ext cx="10785764" cy="5818908"/>
          </a:xfrm>
        </p:spPr>
        <p:txBody>
          <a:bodyPr>
            <a:normAutofit fontScale="92500" lnSpcReduction="20000"/>
          </a:bodyPr>
          <a:lstStyle/>
          <a:p>
            <a:pPr marL="0" indent="0">
              <a:buNone/>
            </a:pPr>
            <a:r>
              <a:rPr lang="en-US" sz="3000" dirty="0" smtClean="0"/>
              <a:t>Dear </a:t>
            </a:r>
            <a:r>
              <a:rPr lang="en-US" sz="3000" dirty="0" err="1" smtClean="0"/>
              <a:t>Mr</a:t>
            </a:r>
            <a:r>
              <a:rPr lang="en-US" sz="3000" dirty="0" smtClean="0"/>
              <a:t> Smith,</a:t>
            </a:r>
            <a:endParaRPr lang="en-US" sz="3000" dirty="0"/>
          </a:p>
          <a:p>
            <a:pPr marL="0" indent="0" algn="just">
              <a:buNone/>
            </a:pPr>
            <a:r>
              <a:rPr lang="en-US" sz="3000" dirty="0" smtClean="0"/>
              <a:t>I attended your lecture on pubic relations at the conference last week and I was really impressed.</a:t>
            </a:r>
          </a:p>
          <a:p>
            <a:pPr marL="0" indent="0" algn="just">
              <a:buNone/>
            </a:pPr>
            <a:r>
              <a:rPr lang="en-US" sz="3000" dirty="0" smtClean="0"/>
              <a:t>I am involved in organizing a similar conference next month and I would be very 1. </a:t>
            </a:r>
            <a:r>
              <a:rPr lang="en-US" sz="3000" b="1" dirty="0" smtClean="0"/>
              <a:t>g</a:t>
            </a:r>
            <a:r>
              <a:rPr lang="en-US" sz="3000" dirty="0" smtClean="0"/>
              <a:t>…………… (</a:t>
            </a:r>
            <a:r>
              <a:rPr lang="en-US" sz="3000" i="1" dirty="0" smtClean="0"/>
              <a:t>appreciative</a:t>
            </a:r>
            <a:r>
              <a:rPr lang="en-US" sz="3000" dirty="0" smtClean="0"/>
              <a:t>)  if you could speak at our conference on 17 June.  Please let me know if you 2. </a:t>
            </a:r>
            <a:r>
              <a:rPr lang="en-US" sz="3000" b="1" dirty="0" smtClean="0"/>
              <a:t>r</a:t>
            </a:r>
            <a:r>
              <a:rPr lang="en-US" sz="3000" dirty="0" smtClean="0"/>
              <a:t>…………… (</a:t>
            </a:r>
            <a:r>
              <a:rPr lang="en-US" sz="3000" i="1" dirty="0" smtClean="0"/>
              <a:t>need</a:t>
            </a:r>
            <a:r>
              <a:rPr lang="en-US" sz="3000" dirty="0" smtClean="0"/>
              <a:t>) any special equipment for your presentation.</a:t>
            </a:r>
          </a:p>
          <a:p>
            <a:pPr marL="0" indent="0" algn="just">
              <a:buNone/>
            </a:pPr>
            <a:r>
              <a:rPr lang="en-US" sz="3000" dirty="0" smtClean="0"/>
              <a:t>The 3. </a:t>
            </a:r>
            <a:r>
              <a:rPr lang="en-US" sz="3000" b="1" dirty="0" smtClean="0"/>
              <a:t>d</a:t>
            </a:r>
            <a:r>
              <a:rPr lang="en-US" sz="3000" dirty="0" smtClean="0"/>
              <a:t>…… (</a:t>
            </a:r>
            <a:r>
              <a:rPr lang="en-US" sz="3000" i="1" dirty="0" smtClean="0"/>
              <a:t>preliminary version</a:t>
            </a:r>
            <a:r>
              <a:rPr lang="en-US" sz="3000" dirty="0" smtClean="0"/>
              <a:t>) of the conference </a:t>
            </a:r>
            <a:r>
              <a:rPr lang="en-US" sz="3000" dirty="0" err="1" smtClean="0"/>
              <a:t>programme</a:t>
            </a:r>
            <a:r>
              <a:rPr lang="en-US" sz="3000" dirty="0"/>
              <a:t> </a:t>
            </a:r>
            <a:r>
              <a:rPr lang="en-US" sz="3000" dirty="0" smtClean="0"/>
              <a:t>is available on our site.  </a:t>
            </a:r>
          </a:p>
          <a:p>
            <a:pPr marL="0" indent="0" algn="just">
              <a:buNone/>
            </a:pPr>
            <a:r>
              <a:rPr lang="en-US" sz="3000" dirty="0" smtClean="0"/>
              <a:t>4. </a:t>
            </a:r>
            <a:r>
              <a:rPr lang="en-US" sz="3000" b="1" dirty="0" smtClean="0"/>
              <a:t>s</a:t>
            </a:r>
            <a:r>
              <a:rPr lang="en-US" sz="3000" dirty="0" smtClean="0"/>
              <a:t>……… (</a:t>
            </a:r>
            <a:r>
              <a:rPr lang="en-US" sz="3000" i="1" dirty="0" smtClean="0"/>
              <a:t>if</a:t>
            </a:r>
            <a:r>
              <a:rPr lang="en-US" sz="3000" dirty="0" smtClean="0"/>
              <a:t>) you have any further questions, please </a:t>
            </a:r>
            <a:r>
              <a:rPr lang="en-US" sz="3000" dirty="0"/>
              <a:t>d</a:t>
            </a:r>
            <a:r>
              <a:rPr lang="en-US" sz="3000" dirty="0" smtClean="0"/>
              <a:t>on’t 5. </a:t>
            </a:r>
            <a:r>
              <a:rPr lang="en-US" sz="3000" b="1" dirty="0" smtClean="0"/>
              <a:t>h</a:t>
            </a:r>
            <a:r>
              <a:rPr lang="en-US" sz="3000" dirty="0" smtClean="0"/>
              <a:t>……… (</a:t>
            </a:r>
            <a:r>
              <a:rPr lang="en-US" sz="3000" i="1" dirty="0" smtClean="0"/>
              <a:t>be reluctant</a:t>
            </a:r>
            <a:r>
              <a:rPr lang="en-US" sz="3000" dirty="0" smtClean="0"/>
              <a:t>) to contact me. </a:t>
            </a:r>
          </a:p>
          <a:p>
            <a:pPr marL="0" indent="0" algn="just">
              <a:buNone/>
            </a:pPr>
            <a:r>
              <a:rPr lang="en-US" sz="3000" dirty="0" smtClean="0"/>
              <a:t>Looking forward to your 6. </a:t>
            </a:r>
            <a:r>
              <a:rPr lang="en-US" sz="3000" b="1" dirty="0" smtClean="0"/>
              <a:t>r</a:t>
            </a:r>
            <a:r>
              <a:rPr lang="en-US" sz="3000" dirty="0" smtClean="0"/>
              <a:t>……. (</a:t>
            </a:r>
            <a:r>
              <a:rPr lang="en-US" sz="3000" i="1" dirty="0" smtClean="0"/>
              <a:t>answer</a:t>
            </a:r>
            <a:r>
              <a:rPr lang="en-US" sz="3000" dirty="0" smtClean="0"/>
              <a:t>).</a:t>
            </a:r>
          </a:p>
          <a:p>
            <a:pPr marL="0" indent="0" algn="just">
              <a:buNone/>
            </a:pPr>
            <a:r>
              <a:rPr lang="en-US" sz="3000" dirty="0" smtClean="0"/>
              <a:t>Best 7. </a:t>
            </a:r>
            <a:r>
              <a:rPr lang="en-US" sz="3000" b="1" dirty="0" smtClean="0"/>
              <a:t>r</a:t>
            </a:r>
            <a:r>
              <a:rPr lang="en-US" sz="3000" dirty="0" smtClean="0"/>
              <a:t>……. (</a:t>
            </a:r>
            <a:r>
              <a:rPr lang="en-US" sz="3000" i="1" dirty="0" smtClean="0"/>
              <a:t>wishes</a:t>
            </a:r>
            <a:r>
              <a:rPr lang="en-US" sz="3000" dirty="0" smtClean="0"/>
              <a:t>),</a:t>
            </a:r>
          </a:p>
          <a:p>
            <a:pPr marL="0" indent="0" algn="just">
              <a:buNone/>
            </a:pPr>
            <a:r>
              <a:rPr lang="en-US" sz="3000" dirty="0" smtClean="0"/>
              <a:t>John Brown</a:t>
            </a:r>
          </a:p>
          <a:p>
            <a:pPr marL="0" indent="0" algn="just">
              <a:buNone/>
            </a:pPr>
            <a:r>
              <a:rPr lang="en-US" sz="3000" dirty="0" smtClean="0"/>
              <a:t>Conference Organizer</a:t>
            </a:r>
          </a:p>
          <a:p>
            <a:pPr marL="0" indent="0" algn="just">
              <a:buNone/>
            </a:pPr>
            <a:endParaRPr lang="en-US" dirty="0" smtClean="0"/>
          </a:p>
          <a:p>
            <a:pPr marL="0" indent="0" algn="just">
              <a:buNone/>
            </a:pPr>
            <a:endParaRPr lang="ru-RU" dirty="0"/>
          </a:p>
        </p:txBody>
      </p:sp>
    </p:spTree>
    <p:extLst>
      <p:ext uri="{BB962C8B-B14F-4D97-AF65-F5344CB8AC3E}">
        <p14:creationId xmlns:p14="http://schemas.microsoft.com/office/powerpoint/2010/main" val="37802392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10835"/>
            <a:ext cx="10515600" cy="1288471"/>
          </a:xfrm>
        </p:spPr>
        <p:txBody>
          <a:bodyPr>
            <a:normAutofit/>
          </a:bodyPr>
          <a:lstStyle/>
          <a:p>
            <a:r>
              <a:rPr lang="ru-RU" sz="3200" b="1" dirty="0">
                <a:solidFill>
                  <a:srgbClr val="002060"/>
                </a:solidFill>
              </a:rPr>
              <a:t>ЗАДАНИЯ СОЦИОЛИНГВИСТИЧЕСКОЙ И СОЦИОКУЛЬТУРНОЙ  НАПРАВЛЕННОСТИ</a:t>
            </a:r>
            <a:endParaRPr lang="ru-RU" sz="3200" dirty="0"/>
          </a:p>
        </p:txBody>
      </p:sp>
      <p:sp>
        <p:nvSpPr>
          <p:cNvPr id="3" name="Объект 2"/>
          <p:cNvSpPr>
            <a:spLocks noGrp="1"/>
          </p:cNvSpPr>
          <p:nvPr>
            <p:ph idx="1"/>
          </p:nvPr>
        </p:nvSpPr>
        <p:spPr>
          <a:xfrm>
            <a:off x="838200" y="1039092"/>
            <a:ext cx="10785764" cy="5818908"/>
          </a:xfrm>
        </p:spPr>
        <p:txBody>
          <a:bodyPr>
            <a:normAutofit fontScale="92500" lnSpcReduction="20000"/>
          </a:bodyPr>
          <a:lstStyle/>
          <a:p>
            <a:pPr marL="0" indent="0">
              <a:buNone/>
            </a:pPr>
            <a:r>
              <a:rPr lang="en-US" sz="3000" dirty="0" smtClean="0"/>
              <a:t>Dear </a:t>
            </a:r>
            <a:r>
              <a:rPr lang="en-US" sz="3000" dirty="0" err="1" smtClean="0"/>
              <a:t>Mr</a:t>
            </a:r>
            <a:r>
              <a:rPr lang="en-US" sz="3000" dirty="0" smtClean="0"/>
              <a:t> Smith,</a:t>
            </a:r>
            <a:endParaRPr lang="en-US" sz="3000" dirty="0"/>
          </a:p>
          <a:p>
            <a:pPr marL="0" indent="0" algn="just">
              <a:buNone/>
            </a:pPr>
            <a:r>
              <a:rPr lang="en-US" sz="3000" dirty="0" smtClean="0"/>
              <a:t>I attended your lecture on pubic relations at the conference last week and I was really impressed.</a:t>
            </a:r>
          </a:p>
          <a:p>
            <a:pPr marL="0" indent="0" algn="just">
              <a:buNone/>
            </a:pPr>
            <a:r>
              <a:rPr lang="en-US" sz="3000" dirty="0" smtClean="0"/>
              <a:t>I am involved in organizing a similar conference next month and I would be very 1. </a:t>
            </a:r>
            <a:r>
              <a:rPr lang="en-US" sz="3000" b="1" dirty="0" smtClean="0">
                <a:solidFill>
                  <a:srgbClr val="FF0000"/>
                </a:solidFill>
              </a:rPr>
              <a:t>grateful</a:t>
            </a:r>
            <a:r>
              <a:rPr lang="en-US" sz="3000" b="1" dirty="0" smtClean="0"/>
              <a:t> </a:t>
            </a:r>
            <a:r>
              <a:rPr lang="en-US" sz="3000" dirty="0" smtClean="0"/>
              <a:t>(</a:t>
            </a:r>
            <a:r>
              <a:rPr lang="en-US" sz="3000" i="1" dirty="0" smtClean="0"/>
              <a:t>appreciative</a:t>
            </a:r>
            <a:r>
              <a:rPr lang="en-US" sz="3000" dirty="0" smtClean="0"/>
              <a:t>)  if you could speak at our conference on 17 June.  Please let me know if you 2. </a:t>
            </a:r>
            <a:r>
              <a:rPr lang="en-US" sz="3000" b="1" dirty="0" smtClean="0">
                <a:solidFill>
                  <a:srgbClr val="FF0000"/>
                </a:solidFill>
              </a:rPr>
              <a:t>require </a:t>
            </a:r>
            <a:r>
              <a:rPr lang="en-US" sz="3000" dirty="0" smtClean="0"/>
              <a:t>(</a:t>
            </a:r>
            <a:r>
              <a:rPr lang="en-US" sz="3000" i="1" dirty="0" smtClean="0"/>
              <a:t>need</a:t>
            </a:r>
            <a:r>
              <a:rPr lang="en-US" sz="3000" dirty="0" smtClean="0"/>
              <a:t>) any special equipment for your presentation.</a:t>
            </a:r>
          </a:p>
          <a:p>
            <a:pPr marL="0" indent="0" algn="just">
              <a:buNone/>
            </a:pPr>
            <a:r>
              <a:rPr lang="en-US" sz="3000" dirty="0" smtClean="0"/>
              <a:t>The 3. </a:t>
            </a:r>
            <a:r>
              <a:rPr lang="en-US" sz="3000" b="1" dirty="0" smtClean="0">
                <a:solidFill>
                  <a:srgbClr val="FF0000"/>
                </a:solidFill>
              </a:rPr>
              <a:t>draft </a:t>
            </a:r>
            <a:r>
              <a:rPr lang="en-US" sz="3000" dirty="0" smtClean="0"/>
              <a:t>(</a:t>
            </a:r>
            <a:r>
              <a:rPr lang="en-US" sz="3000" i="1" dirty="0" smtClean="0"/>
              <a:t>preliminary </a:t>
            </a:r>
            <a:r>
              <a:rPr lang="en-US" sz="3000" i="1" dirty="0" smtClean="0"/>
              <a:t>version</a:t>
            </a:r>
            <a:r>
              <a:rPr lang="en-US" sz="3000" dirty="0" smtClean="0"/>
              <a:t>) of the conference </a:t>
            </a:r>
            <a:r>
              <a:rPr lang="en-US" sz="3000" dirty="0" err="1" smtClean="0"/>
              <a:t>programme</a:t>
            </a:r>
            <a:r>
              <a:rPr lang="en-US" sz="3000" dirty="0"/>
              <a:t> </a:t>
            </a:r>
            <a:r>
              <a:rPr lang="en-US" sz="3000" dirty="0" smtClean="0"/>
              <a:t>is available on our site.  </a:t>
            </a:r>
          </a:p>
          <a:p>
            <a:pPr marL="0" indent="0" algn="just">
              <a:buNone/>
            </a:pPr>
            <a:r>
              <a:rPr lang="en-US" sz="3000" dirty="0" smtClean="0"/>
              <a:t>4. </a:t>
            </a:r>
            <a:r>
              <a:rPr lang="en-US" sz="3000" b="1" dirty="0" smtClean="0">
                <a:solidFill>
                  <a:srgbClr val="FF0000"/>
                </a:solidFill>
              </a:rPr>
              <a:t>Should</a:t>
            </a:r>
            <a:r>
              <a:rPr lang="en-US" sz="3000" dirty="0" smtClean="0"/>
              <a:t> </a:t>
            </a:r>
            <a:r>
              <a:rPr lang="en-US" sz="3000" dirty="0" smtClean="0"/>
              <a:t>(</a:t>
            </a:r>
            <a:r>
              <a:rPr lang="en-US" sz="3000" i="1" dirty="0" smtClean="0"/>
              <a:t>if</a:t>
            </a:r>
            <a:r>
              <a:rPr lang="en-US" sz="3000" dirty="0" smtClean="0"/>
              <a:t>) you have any further questions, please </a:t>
            </a:r>
            <a:r>
              <a:rPr lang="en-US" sz="3000" dirty="0"/>
              <a:t>d</a:t>
            </a:r>
            <a:r>
              <a:rPr lang="en-US" sz="3000" dirty="0" smtClean="0"/>
              <a:t>on’t 5. </a:t>
            </a:r>
            <a:r>
              <a:rPr lang="en-US" sz="3000" b="1" dirty="0" smtClean="0">
                <a:solidFill>
                  <a:srgbClr val="FF0000"/>
                </a:solidFill>
              </a:rPr>
              <a:t>hesitate</a:t>
            </a:r>
            <a:r>
              <a:rPr lang="en-US" sz="3000" dirty="0" smtClean="0"/>
              <a:t> </a:t>
            </a:r>
            <a:r>
              <a:rPr lang="en-US" sz="3000" dirty="0" smtClean="0"/>
              <a:t>(</a:t>
            </a:r>
            <a:r>
              <a:rPr lang="en-US" sz="3000" i="1" dirty="0" smtClean="0"/>
              <a:t>be reluctant</a:t>
            </a:r>
            <a:r>
              <a:rPr lang="en-US" sz="3000" dirty="0" smtClean="0"/>
              <a:t>) to contact me. </a:t>
            </a:r>
          </a:p>
          <a:p>
            <a:pPr marL="0" indent="0" algn="just">
              <a:buNone/>
            </a:pPr>
            <a:r>
              <a:rPr lang="en-US" sz="3000" dirty="0" smtClean="0"/>
              <a:t>Looking forward to your 6. </a:t>
            </a:r>
            <a:r>
              <a:rPr lang="en-US" sz="3000" b="1" dirty="0" smtClean="0">
                <a:solidFill>
                  <a:srgbClr val="FF0000"/>
                </a:solidFill>
              </a:rPr>
              <a:t>reply</a:t>
            </a:r>
            <a:r>
              <a:rPr lang="en-US" sz="3000" dirty="0" smtClean="0"/>
              <a:t> </a:t>
            </a:r>
            <a:r>
              <a:rPr lang="en-US" sz="3000" dirty="0" smtClean="0"/>
              <a:t>(</a:t>
            </a:r>
            <a:r>
              <a:rPr lang="en-US" sz="3000" i="1" dirty="0" smtClean="0"/>
              <a:t>answer</a:t>
            </a:r>
            <a:r>
              <a:rPr lang="en-US" sz="3000" dirty="0" smtClean="0"/>
              <a:t>).</a:t>
            </a:r>
          </a:p>
          <a:p>
            <a:pPr marL="0" indent="0" algn="just">
              <a:buNone/>
            </a:pPr>
            <a:r>
              <a:rPr lang="en-US" sz="3000" dirty="0" smtClean="0"/>
              <a:t>Best 7. </a:t>
            </a:r>
            <a:r>
              <a:rPr lang="en-US" sz="3000" b="1" dirty="0" smtClean="0">
                <a:solidFill>
                  <a:srgbClr val="FF0000"/>
                </a:solidFill>
              </a:rPr>
              <a:t>regards</a:t>
            </a:r>
            <a:r>
              <a:rPr lang="en-US" sz="3000" dirty="0" smtClean="0"/>
              <a:t> </a:t>
            </a:r>
            <a:r>
              <a:rPr lang="en-US" sz="3000" dirty="0" smtClean="0"/>
              <a:t>(</a:t>
            </a:r>
            <a:r>
              <a:rPr lang="en-US" sz="3000" i="1" dirty="0" smtClean="0"/>
              <a:t>wishes</a:t>
            </a:r>
            <a:r>
              <a:rPr lang="en-US" sz="3000" dirty="0" smtClean="0"/>
              <a:t>),</a:t>
            </a:r>
          </a:p>
          <a:p>
            <a:pPr marL="0" indent="0" algn="just">
              <a:buNone/>
            </a:pPr>
            <a:r>
              <a:rPr lang="en-US" sz="3000" dirty="0" smtClean="0"/>
              <a:t>John Brown</a:t>
            </a:r>
          </a:p>
          <a:p>
            <a:pPr marL="0" indent="0" algn="just">
              <a:buNone/>
            </a:pPr>
            <a:r>
              <a:rPr lang="en-US" sz="3000" dirty="0" smtClean="0"/>
              <a:t>Conference Organizer</a:t>
            </a:r>
          </a:p>
          <a:p>
            <a:pPr marL="0" indent="0" algn="just">
              <a:buNone/>
            </a:pPr>
            <a:endParaRPr lang="en-US" dirty="0" smtClean="0"/>
          </a:p>
          <a:p>
            <a:pPr marL="0" indent="0" algn="just">
              <a:buNone/>
            </a:pPr>
            <a:endParaRPr lang="ru-RU" dirty="0"/>
          </a:p>
        </p:txBody>
      </p:sp>
    </p:spTree>
    <p:extLst>
      <p:ext uri="{BB962C8B-B14F-4D97-AF65-F5344CB8AC3E}">
        <p14:creationId xmlns:p14="http://schemas.microsoft.com/office/powerpoint/2010/main" val="26706402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80109" y="221672"/>
            <a:ext cx="11485418" cy="7148946"/>
          </a:xfrm>
        </p:spPr>
        <p:txBody>
          <a:bodyPr>
            <a:normAutofit/>
          </a:bodyPr>
          <a:lstStyle/>
          <a:p>
            <a:pPr marL="0" indent="0" algn="just">
              <a:buNone/>
            </a:pPr>
            <a:r>
              <a:rPr lang="en-US" dirty="0"/>
              <a:t>Punishments have always been used in schooling as one of the most important tools to </a:t>
            </a:r>
            <a:r>
              <a:rPr lang="en-US" dirty="0" smtClean="0"/>
              <a:t>control students</a:t>
            </a:r>
            <a:r>
              <a:rPr lang="en-US" dirty="0"/>
              <a:t>’ behavior and to enforce discipline. </a:t>
            </a:r>
            <a:r>
              <a:rPr lang="en-US" b="1" i="1" dirty="0"/>
              <a:t>(1) </a:t>
            </a:r>
            <a:r>
              <a:rPr lang="en-US" dirty="0"/>
              <a:t>C……. punishment </a:t>
            </a:r>
            <a:r>
              <a:rPr lang="en-US" b="1" i="1" dirty="0"/>
              <a:t>(punishment which includes </a:t>
            </a:r>
            <a:r>
              <a:rPr lang="en-US" b="1" i="1" dirty="0" smtClean="0"/>
              <a:t>any physical </a:t>
            </a:r>
            <a:r>
              <a:rPr lang="en-US" b="1" i="1" dirty="0"/>
              <a:t>punishment like caning or beating) </a:t>
            </a:r>
            <a:r>
              <a:rPr lang="en-US" dirty="0"/>
              <a:t>was outlawed in 1986. Nowadays sanctions </a:t>
            </a:r>
            <a:r>
              <a:rPr lang="en-US" dirty="0" smtClean="0"/>
              <a:t>might involve </a:t>
            </a:r>
            <a:r>
              <a:rPr lang="en-US" dirty="0"/>
              <a:t>a </a:t>
            </a:r>
            <a:r>
              <a:rPr lang="en-US" b="1" i="1" dirty="0"/>
              <a:t>(2) </a:t>
            </a:r>
            <a:r>
              <a:rPr lang="en-US" dirty="0"/>
              <a:t>t…..-o</a:t>
            </a:r>
            <a:r>
              <a:rPr lang="en-US" b="1" i="1" dirty="0"/>
              <a:t>…(the act of speaking angrily to someone because they have done </a:t>
            </a:r>
            <a:r>
              <a:rPr lang="en-US" b="1" i="1" dirty="0" smtClean="0"/>
              <a:t>something wrong</a:t>
            </a:r>
            <a:r>
              <a:rPr lang="en-US" b="1" i="1" dirty="0"/>
              <a:t>) </a:t>
            </a:r>
            <a:r>
              <a:rPr lang="en-US" dirty="0"/>
              <a:t>or </a:t>
            </a:r>
            <a:r>
              <a:rPr lang="en-US" b="1" i="1" dirty="0"/>
              <a:t>(3) </a:t>
            </a:r>
            <a:r>
              <a:rPr lang="en-US" dirty="0"/>
              <a:t>c……….. </a:t>
            </a:r>
            <a:r>
              <a:rPr lang="en-US" b="1" i="1" dirty="0"/>
              <a:t>(taking a possession away from someone</a:t>
            </a:r>
            <a:r>
              <a:rPr lang="en-US" b="1" i="1" dirty="0" smtClean="0"/>
              <a:t>)</a:t>
            </a:r>
            <a:r>
              <a:rPr lang="en-US" dirty="0" smtClean="0"/>
              <a:t>. Punishments </a:t>
            </a:r>
            <a:r>
              <a:rPr lang="en-US" dirty="0"/>
              <a:t>may vary from school to school. Freya McDonald, a 15-year-old pupil from Scotland</a:t>
            </a:r>
            <a:r>
              <a:rPr lang="en-US" dirty="0" smtClean="0"/>
              <a:t>, made </a:t>
            </a:r>
            <a:r>
              <a:rPr lang="en-US" dirty="0"/>
              <a:t>the news in the UK when she refused to accept her school’s punishment. After her </a:t>
            </a:r>
            <a:r>
              <a:rPr lang="en-US" b="1" i="1" dirty="0"/>
              <a:t>(4) </a:t>
            </a:r>
            <a:r>
              <a:rPr lang="en-US" dirty="0"/>
              <a:t>s</a:t>
            </a:r>
            <a:r>
              <a:rPr lang="en-US" dirty="0" smtClean="0"/>
              <a:t>…….. school </a:t>
            </a:r>
            <a:r>
              <a:rPr lang="en-US" b="1" i="1" dirty="0"/>
              <a:t>(a school for children between the ages of 11 and 18 approximately) </a:t>
            </a:r>
            <a:r>
              <a:rPr lang="en-US" dirty="0"/>
              <a:t>gave her </a:t>
            </a:r>
            <a:r>
              <a:rPr lang="en-US" b="1" i="1" dirty="0"/>
              <a:t>(5) </a:t>
            </a:r>
            <a:r>
              <a:rPr lang="en-US" dirty="0"/>
              <a:t>d…….. (</a:t>
            </a:r>
            <a:r>
              <a:rPr lang="en-US" b="1" i="1" dirty="0" smtClean="0"/>
              <a:t>a form </a:t>
            </a:r>
            <a:r>
              <a:rPr lang="en-US" b="1" i="1" dirty="0"/>
              <a:t>of punishment in which children are made to stay at school for a short time after </a:t>
            </a:r>
            <a:r>
              <a:rPr lang="en-US" b="1" i="1" dirty="0" smtClean="0"/>
              <a:t>classes have ended</a:t>
            </a:r>
            <a:r>
              <a:rPr lang="en-US" b="1" i="1" dirty="0"/>
              <a:t>) </a:t>
            </a:r>
            <a:r>
              <a:rPr lang="en-US" dirty="0"/>
              <a:t>for the eleventh time, she went to a lawyer and took legal action against the school. </a:t>
            </a:r>
            <a:endParaRPr lang="ru-RU" dirty="0"/>
          </a:p>
        </p:txBody>
      </p:sp>
    </p:spTree>
    <p:extLst>
      <p:ext uri="{BB962C8B-B14F-4D97-AF65-F5344CB8AC3E}">
        <p14:creationId xmlns:p14="http://schemas.microsoft.com/office/powerpoint/2010/main" val="18461770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38545" y="249382"/>
            <a:ext cx="11596255" cy="6456217"/>
          </a:xfrm>
        </p:spPr>
        <p:txBody>
          <a:bodyPr>
            <a:normAutofit/>
          </a:bodyPr>
          <a:lstStyle/>
          <a:p>
            <a:pPr marL="0" indent="0" algn="just">
              <a:buNone/>
            </a:pPr>
            <a:r>
              <a:rPr lang="en-US" dirty="0" smtClean="0"/>
              <a:t>A </a:t>
            </a:r>
            <a:r>
              <a:rPr lang="en-US" dirty="0"/>
              <a:t>study of schools across Australia and America found that </a:t>
            </a:r>
            <a:r>
              <a:rPr lang="en-US" b="1" i="1" dirty="0"/>
              <a:t>(6) </a:t>
            </a:r>
            <a:r>
              <a:rPr lang="en-US" dirty="0"/>
              <a:t>s</a:t>
            </a:r>
            <a:r>
              <a:rPr lang="en-US" b="1" i="1" dirty="0"/>
              <a:t>…….(a punishment in which a person is temporarily not allowed to go to school) </a:t>
            </a:r>
            <a:r>
              <a:rPr lang="en-US" dirty="0"/>
              <a:t>predict a range of student outcomes, including crime, delinquency, and drug use. </a:t>
            </a:r>
            <a:r>
              <a:rPr lang="en-US" dirty="0" smtClean="0"/>
              <a:t> Research </a:t>
            </a:r>
            <a:r>
              <a:rPr lang="en-US" dirty="0"/>
              <a:t>from the University of Exeter concluded that young people with mental health need support to avoid </a:t>
            </a:r>
            <a:r>
              <a:rPr lang="en-US" b="1" i="1" dirty="0"/>
              <a:t>(7) </a:t>
            </a:r>
            <a:r>
              <a:rPr lang="en-US" dirty="0"/>
              <a:t>e……… </a:t>
            </a:r>
            <a:r>
              <a:rPr lang="en-US" b="1" i="1" dirty="0"/>
              <a:t>(the act of not allowing a pupil to come back to school and the pupil has to find a new school or a different method of education</a:t>
            </a:r>
            <a:r>
              <a:rPr lang="en-US" dirty="0"/>
              <a:t>).</a:t>
            </a:r>
          </a:p>
          <a:p>
            <a:pPr marL="0" indent="0" algn="just">
              <a:buNone/>
            </a:pPr>
            <a:r>
              <a:rPr lang="en-US" b="1" i="1" dirty="0"/>
              <a:t>(8) </a:t>
            </a:r>
            <a:r>
              <a:rPr lang="en-US" dirty="0"/>
              <a:t>I………. </a:t>
            </a:r>
            <a:r>
              <a:rPr lang="en-US" b="1" i="1" dirty="0"/>
              <a:t>(when students are being kept alone) </a:t>
            </a:r>
            <a:r>
              <a:rPr lang="en-US" dirty="0"/>
              <a:t>are particularly brutal punishments and according to a 2018 BBC investigation, more than 200 pupils were given this kind of punishment. In some schools </a:t>
            </a:r>
            <a:r>
              <a:rPr lang="en-US" b="1" i="1" dirty="0"/>
              <a:t>(9) </a:t>
            </a:r>
            <a:r>
              <a:rPr lang="en-US" dirty="0"/>
              <a:t>writing l…….. </a:t>
            </a:r>
            <a:r>
              <a:rPr lang="en-US" b="1" i="1" dirty="0"/>
              <a:t>(a pupil has to write a sentence many times) </a:t>
            </a:r>
            <a:r>
              <a:rPr lang="en-US" dirty="0"/>
              <a:t>is a common punishment. Many schools in the UK now give parents a home-school </a:t>
            </a:r>
            <a:r>
              <a:rPr lang="en-US" b="1" i="1" dirty="0"/>
              <a:t>(10) c……. (agreement explaining school’s responsibilities towards its pupils, the responsibilities of the pupil’s parents and what is expected of pupils). </a:t>
            </a:r>
            <a:endParaRPr lang="en-US" b="1" i="1" dirty="0" smtClean="0"/>
          </a:p>
          <a:p>
            <a:pPr marL="0" indent="0" algn="just">
              <a:buNone/>
            </a:pPr>
            <a:r>
              <a:rPr lang="en-US" b="1" i="1" dirty="0" smtClean="0">
                <a:solidFill>
                  <a:srgbClr val="FF0000"/>
                </a:solidFill>
              </a:rPr>
              <a:t>See the keys at the end of the presentation.</a:t>
            </a:r>
            <a:endParaRPr lang="ru-RU" dirty="0">
              <a:solidFill>
                <a:srgbClr val="FF0000"/>
              </a:solidFill>
            </a:endParaRPr>
          </a:p>
        </p:txBody>
      </p:sp>
    </p:spTree>
    <p:extLst>
      <p:ext uri="{BB962C8B-B14F-4D97-AF65-F5344CB8AC3E}">
        <p14:creationId xmlns:p14="http://schemas.microsoft.com/office/powerpoint/2010/main" val="10387228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FF0000"/>
                </a:solidFill>
              </a:rPr>
              <a:t>KEYS</a:t>
            </a:r>
            <a:endParaRPr lang="ru-RU" b="1" dirty="0">
              <a:solidFill>
                <a:srgbClr val="FF0000"/>
              </a:solidFill>
            </a:endParaRPr>
          </a:p>
        </p:txBody>
      </p:sp>
      <p:sp>
        <p:nvSpPr>
          <p:cNvPr id="3" name="Объект 2"/>
          <p:cNvSpPr>
            <a:spLocks noGrp="1"/>
          </p:cNvSpPr>
          <p:nvPr>
            <p:ph idx="1"/>
          </p:nvPr>
        </p:nvSpPr>
        <p:spPr/>
        <p:txBody>
          <a:bodyPr/>
          <a:lstStyle/>
          <a:p>
            <a:pPr marL="0" indent="0">
              <a:buNone/>
            </a:pPr>
            <a:r>
              <a:rPr lang="en-US" dirty="0" smtClean="0">
                <a:solidFill>
                  <a:srgbClr val="002060"/>
                </a:solidFill>
                <a:latin typeface="Bauhaus 93" panose="04030905020B02020C02" pitchFamily="82" charset="0"/>
              </a:rPr>
              <a:t>TRIOS -   </a:t>
            </a:r>
            <a:r>
              <a:rPr lang="en-US" dirty="0" smtClean="0">
                <a:solidFill>
                  <a:srgbClr val="FF0000"/>
                </a:solidFill>
              </a:rPr>
              <a:t>RUN</a:t>
            </a:r>
          </a:p>
          <a:p>
            <a:pPr marL="0" indent="0">
              <a:buNone/>
            </a:pPr>
            <a:endParaRPr lang="en-US" dirty="0"/>
          </a:p>
          <a:p>
            <a:pPr marL="0" indent="0">
              <a:buNone/>
            </a:pPr>
            <a:r>
              <a:rPr lang="en-US" dirty="0">
                <a:solidFill>
                  <a:srgbClr val="FF0000"/>
                </a:solidFill>
              </a:rPr>
              <a:t>i</a:t>
            </a:r>
            <a:r>
              <a:rPr lang="en-US" dirty="0" smtClean="0">
                <a:solidFill>
                  <a:srgbClr val="FF0000"/>
                </a:solidFill>
              </a:rPr>
              <a:t>n the long run </a:t>
            </a:r>
            <a:r>
              <a:rPr lang="en-US" dirty="0" smtClean="0"/>
              <a:t>– </a:t>
            </a:r>
            <a:r>
              <a:rPr lang="ru-RU" dirty="0" smtClean="0"/>
              <a:t>в конце концов</a:t>
            </a:r>
          </a:p>
          <a:p>
            <a:pPr marL="0" indent="0">
              <a:buNone/>
            </a:pPr>
            <a:r>
              <a:rPr lang="en-US" dirty="0">
                <a:solidFill>
                  <a:srgbClr val="FF0000"/>
                </a:solidFill>
              </a:rPr>
              <a:t>r</a:t>
            </a:r>
            <a:r>
              <a:rPr lang="en-US" dirty="0" smtClean="0">
                <a:solidFill>
                  <a:srgbClr val="FF0000"/>
                </a:solidFill>
              </a:rPr>
              <a:t>un for</a:t>
            </a:r>
            <a:r>
              <a:rPr lang="en-US" dirty="0" smtClean="0"/>
              <a:t> – </a:t>
            </a:r>
            <a:r>
              <a:rPr lang="ru-RU" dirty="0" smtClean="0"/>
              <a:t>баллотироваться</a:t>
            </a:r>
          </a:p>
          <a:p>
            <a:pPr marL="0" indent="0">
              <a:buNone/>
            </a:pPr>
            <a:r>
              <a:rPr lang="en-US" dirty="0">
                <a:solidFill>
                  <a:srgbClr val="FF0000"/>
                </a:solidFill>
              </a:rPr>
              <a:t>r</a:t>
            </a:r>
            <a:r>
              <a:rPr lang="en-US" dirty="0" smtClean="0">
                <a:solidFill>
                  <a:srgbClr val="FF0000"/>
                </a:solidFill>
              </a:rPr>
              <a:t>un on </a:t>
            </a:r>
            <a:r>
              <a:rPr lang="en-US" dirty="0" smtClean="0"/>
              <a:t>– </a:t>
            </a:r>
            <a:r>
              <a:rPr lang="ru-RU" dirty="0" smtClean="0"/>
              <a:t>работать на (бензине, электричестве и т.д.)</a:t>
            </a:r>
            <a:endParaRPr lang="ru-RU" dirty="0"/>
          </a:p>
        </p:txBody>
      </p:sp>
    </p:spTree>
    <p:extLst>
      <p:ext uri="{BB962C8B-B14F-4D97-AF65-F5344CB8AC3E}">
        <p14:creationId xmlns:p14="http://schemas.microsoft.com/office/powerpoint/2010/main" val="5708621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07818"/>
            <a:ext cx="10515600" cy="1205345"/>
          </a:xfrm>
        </p:spPr>
        <p:txBody>
          <a:bodyPr/>
          <a:lstStyle/>
          <a:p>
            <a:r>
              <a:rPr lang="en-US" b="1" dirty="0" smtClean="0">
                <a:solidFill>
                  <a:srgbClr val="002060"/>
                </a:solidFill>
              </a:rPr>
              <a:t>EDITING</a:t>
            </a:r>
            <a:endParaRPr lang="ru-RU" b="1" dirty="0">
              <a:solidFill>
                <a:srgbClr val="002060"/>
              </a:solidFill>
            </a:endParaRPr>
          </a:p>
        </p:txBody>
      </p:sp>
      <p:pic>
        <p:nvPicPr>
          <p:cNvPr id="4" name="Объект 3"/>
          <p:cNvPicPr>
            <a:picLocks noGrp="1" noChangeAspect="1"/>
          </p:cNvPicPr>
          <p:nvPr>
            <p:ph idx="1"/>
          </p:nvPr>
        </p:nvPicPr>
        <p:blipFill>
          <a:blip r:embed="rId2"/>
          <a:stretch>
            <a:fillRect/>
          </a:stretch>
        </p:blipFill>
        <p:spPr>
          <a:xfrm>
            <a:off x="443346" y="706582"/>
            <a:ext cx="8215746" cy="5950967"/>
          </a:xfrm>
          <a:prstGeom prst="rect">
            <a:avLst/>
          </a:prstGeom>
        </p:spPr>
      </p:pic>
    </p:spTree>
    <p:extLst>
      <p:ext uri="{BB962C8B-B14F-4D97-AF65-F5344CB8AC3E}">
        <p14:creationId xmlns:p14="http://schemas.microsoft.com/office/powerpoint/2010/main" val="10994859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dirty="0">
                <a:solidFill>
                  <a:srgbClr val="002060"/>
                </a:solidFill>
              </a:rPr>
              <a:t>ЗАДАНИЯ СОЦИОЛИНГВИСТИЧЕСКОЙ И СОЦИОКУЛЬТУРНОЙ  НАПРАВЛЕННОСТИ</a:t>
            </a:r>
            <a:endParaRPr lang="ru-RU" sz="4000" dirty="0"/>
          </a:p>
        </p:txBody>
      </p:sp>
      <p:sp>
        <p:nvSpPr>
          <p:cNvPr id="3" name="Объект 2"/>
          <p:cNvSpPr>
            <a:spLocks noGrp="1"/>
          </p:cNvSpPr>
          <p:nvPr>
            <p:ph idx="1"/>
          </p:nvPr>
        </p:nvSpPr>
        <p:spPr>
          <a:xfrm>
            <a:off x="554182" y="1510145"/>
            <a:ext cx="10799618" cy="4666818"/>
          </a:xfrm>
        </p:spPr>
        <p:txBody>
          <a:bodyPr>
            <a:normAutofit fontScale="92500" lnSpcReduction="10000"/>
          </a:bodyPr>
          <a:lstStyle/>
          <a:p>
            <a:pPr marL="514350" indent="-514350">
              <a:buFont typeface="+mj-lt"/>
              <a:buAutoNum type="arabicPeriod"/>
            </a:pPr>
            <a:r>
              <a:rPr lang="en-US" b="1" dirty="0"/>
              <a:t>c</a:t>
            </a:r>
            <a:r>
              <a:rPr lang="en-US" b="1" dirty="0" smtClean="0"/>
              <a:t>orporal</a:t>
            </a:r>
            <a:endParaRPr lang="en-US" b="1" dirty="0"/>
          </a:p>
          <a:p>
            <a:pPr marL="514350" indent="-514350">
              <a:buFont typeface="+mj-lt"/>
              <a:buAutoNum type="arabicPeriod"/>
            </a:pPr>
            <a:r>
              <a:rPr lang="en-US" b="1" dirty="0" smtClean="0"/>
              <a:t> </a:t>
            </a:r>
            <a:r>
              <a:rPr lang="en-US" b="1" dirty="0"/>
              <a:t>telling-off</a:t>
            </a:r>
          </a:p>
          <a:p>
            <a:pPr marL="514350" indent="-514350">
              <a:buFont typeface="+mj-lt"/>
              <a:buAutoNum type="arabicPeriod"/>
            </a:pPr>
            <a:r>
              <a:rPr lang="en-US" b="1" dirty="0" smtClean="0"/>
              <a:t> </a:t>
            </a:r>
            <a:r>
              <a:rPr lang="en-US" b="1" dirty="0"/>
              <a:t>confiscation/confiscating</a:t>
            </a:r>
          </a:p>
          <a:p>
            <a:pPr marL="514350" indent="-514350">
              <a:buFont typeface="+mj-lt"/>
              <a:buAutoNum type="arabicPeriod"/>
            </a:pPr>
            <a:r>
              <a:rPr lang="en-US" b="1" dirty="0" smtClean="0"/>
              <a:t> </a:t>
            </a:r>
            <a:r>
              <a:rPr lang="en-US" b="1" dirty="0"/>
              <a:t>secondary</a:t>
            </a:r>
          </a:p>
          <a:p>
            <a:pPr marL="514350" indent="-514350">
              <a:buFont typeface="+mj-lt"/>
              <a:buAutoNum type="arabicPeriod"/>
            </a:pPr>
            <a:r>
              <a:rPr lang="en-US" b="1" dirty="0" smtClean="0"/>
              <a:t> </a:t>
            </a:r>
            <a:r>
              <a:rPr lang="en-US" b="1" dirty="0"/>
              <a:t>detention</a:t>
            </a:r>
          </a:p>
          <a:p>
            <a:pPr marL="514350" indent="-514350">
              <a:buFont typeface="+mj-lt"/>
              <a:buAutoNum type="arabicPeriod"/>
            </a:pPr>
            <a:r>
              <a:rPr lang="en-US" b="1" dirty="0" smtClean="0"/>
              <a:t> </a:t>
            </a:r>
            <a:r>
              <a:rPr lang="en-US" b="1" dirty="0"/>
              <a:t>suspension/suspensions</a:t>
            </a:r>
          </a:p>
          <a:p>
            <a:pPr marL="514350" indent="-514350">
              <a:buFont typeface="+mj-lt"/>
              <a:buAutoNum type="arabicPeriod"/>
            </a:pPr>
            <a:r>
              <a:rPr lang="en-US" b="1" dirty="0" smtClean="0"/>
              <a:t> </a:t>
            </a:r>
            <a:r>
              <a:rPr lang="en-US" b="1" dirty="0"/>
              <a:t>exclusion/expulsion/expelling</a:t>
            </a:r>
          </a:p>
          <a:p>
            <a:pPr marL="514350" indent="-514350">
              <a:buFont typeface="+mj-lt"/>
              <a:buAutoNum type="arabicPeriod"/>
            </a:pPr>
            <a:r>
              <a:rPr lang="en-US" b="1" dirty="0" smtClean="0"/>
              <a:t> </a:t>
            </a:r>
            <a:r>
              <a:rPr lang="en-US" b="1" dirty="0"/>
              <a:t>Isolation/Isolations</a:t>
            </a:r>
          </a:p>
          <a:p>
            <a:pPr marL="514350" indent="-514350">
              <a:buFont typeface="+mj-lt"/>
              <a:buAutoNum type="arabicPeriod"/>
            </a:pPr>
            <a:r>
              <a:rPr lang="en-US" b="1" dirty="0" smtClean="0"/>
              <a:t> </a:t>
            </a:r>
            <a:r>
              <a:rPr lang="en-US" b="1" dirty="0"/>
              <a:t>lines</a:t>
            </a:r>
          </a:p>
          <a:p>
            <a:pPr marL="514350" indent="-514350">
              <a:buFont typeface="+mj-lt"/>
              <a:buAutoNum type="arabicPeriod"/>
            </a:pPr>
            <a:r>
              <a:rPr lang="en-US" b="1" dirty="0" smtClean="0"/>
              <a:t> </a:t>
            </a:r>
            <a:r>
              <a:rPr lang="en-US" b="1" dirty="0"/>
              <a:t>contract/consent</a:t>
            </a:r>
            <a:endParaRPr lang="ru-RU" dirty="0"/>
          </a:p>
        </p:txBody>
      </p:sp>
    </p:spTree>
    <p:extLst>
      <p:ext uri="{BB962C8B-B14F-4D97-AF65-F5344CB8AC3E}">
        <p14:creationId xmlns:p14="http://schemas.microsoft.com/office/powerpoint/2010/main" val="19883171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671946" y="869662"/>
            <a:ext cx="10515600" cy="4351338"/>
          </a:xfrm>
        </p:spPr>
        <p:txBody>
          <a:bodyPr>
            <a:normAutofit lnSpcReduction="10000"/>
          </a:bodyPr>
          <a:lstStyle/>
          <a:p>
            <a:pPr marL="514350" indent="-514350">
              <a:buAutoNum type="arabicPeriod"/>
            </a:pPr>
            <a:r>
              <a:rPr lang="en-US" dirty="0" smtClean="0">
                <a:hlinkClick r:id="rId2"/>
              </a:rPr>
              <a:t>https</a:t>
            </a:r>
            <a:r>
              <a:rPr lang="en-US" dirty="0">
                <a:hlinkClick r:id="rId2"/>
              </a:rPr>
              <a:t>://</a:t>
            </a:r>
            <a:r>
              <a:rPr lang="en-US" dirty="0" smtClean="0">
                <a:hlinkClick r:id="rId2"/>
              </a:rPr>
              <a:t>english.mosolymp.ru/materials</a:t>
            </a:r>
            <a:endParaRPr lang="en-US" dirty="0" smtClean="0"/>
          </a:p>
          <a:p>
            <a:pPr marL="514350" indent="-514350">
              <a:buAutoNum type="arabicPeriod"/>
            </a:pPr>
            <a:r>
              <a:rPr lang="en-US" b="1" dirty="0" smtClean="0"/>
              <a:t>English Collocations in Use (Intermediate, Upper-Intermediate, Advanced) </a:t>
            </a:r>
            <a:r>
              <a:rPr lang="en-US" dirty="0"/>
              <a:t>by Michael McCarthy, Felicity </a:t>
            </a:r>
            <a:r>
              <a:rPr lang="en-US" dirty="0" smtClean="0"/>
              <a:t>O’Dell</a:t>
            </a:r>
            <a:endParaRPr lang="en-US" dirty="0" smtClean="0"/>
          </a:p>
          <a:p>
            <a:pPr marL="514350" indent="-514350">
              <a:buAutoNum type="arabicPeriod"/>
            </a:pPr>
            <a:r>
              <a:rPr lang="en-US" b="1" dirty="0" smtClean="0"/>
              <a:t>Intermediate Vocabulary </a:t>
            </a:r>
            <a:r>
              <a:rPr lang="en-US" dirty="0" smtClean="0"/>
              <a:t>by </a:t>
            </a:r>
            <a:r>
              <a:rPr lang="en-US" dirty="0" err="1" smtClean="0"/>
              <a:t>B.J.Thomas</a:t>
            </a:r>
            <a:endParaRPr lang="en-US" dirty="0" smtClean="0"/>
          </a:p>
          <a:p>
            <a:pPr marL="514350" indent="-514350">
              <a:buAutoNum type="arabicPeriod"/>
            </a:pPr>
            <a:r>
              <a:rPr lang="en-US" b="1" dirty="0" smtClean="0"/>
              <a:t>1000 </a:t>
            </a:r>
            <a:r>
              <a:rPr lang="en-US" b="1" dirty="0" smtClean="0"/>
              <a:t>Trios </a:t>
            </a:r>
            <a:r>
              <a:rPr lang="en-US" dirty="0" smtClean="0"/>
              <a:t>by Krzysztof </a:t>
            </a:r>
            <a:r>
              <a:rPr lang="en-US" dirty="0" err="1" smtClean="0"/>
              <a:t>Kiljan</a:t>
            </a:r>
            <a:endParaRPr lang="en-US" dirty="0" smtClean="0"/>
          </a:p>
          <a:p>
            <a:pPr marL="0" indent="0">
              <a:buNone/>
            </a:pPr>
            <a:r>
              <a:rPr lang="en-US" b="1" dirty="0" smtClean="0"/>
              <a:t>5. Grammar </a:t>
            </a:r>
            <a:r>
              <a:rPr lang="en-US" b="1" dirty="0"/>
              <a:t>and Vocabulary for Cambridge Advanced and Proficiency </a:t>
            </a:r>
            <a:r>
              <a:rPr lang="en-US" dirty="0" smtClean="0"/>
              <a:t>by Richard </a:t>
            </a:r>
            <a:r>
              <a:rPr lang="en-US" dirty="0"/>
              <a:t>Side, Guy Wellman, Longman</a:t>
            </a:r>
          </a:p>
          <a:p>
            <a:pPr marL="0" indent="0">
              <a:buNone/>
            </a:pPr>
            <a:r>
              <a:rPr lang="en-US" b="1" dirty="0" smtClean="0"/>
              <a:t>6. Check </a:t>
            </a:r>
            <a:r>
              <a:rPr lang="en-US" b="1" dirty="0"/>
              <a:t>Your English Vocabulary for Phrasal Verbs and Idioms </a:t>
            </a:r>
            <a:r>
              <a:rPr lang="en-US" b="1" dirty="0" smtClean="0"/>
              <a:t> </a:t>
            </a:r>
            <a:r>
              <a:rPr lang="en-US" dirty="0" smtClean="0"/>
              <a:t>by Rawdon </a:t>
            </a:r>
            <a:r>
              <a:rPr lang="en-US" dirty="0"/>
              <a:t>Wyatt, A &amp; C Black</a:t>
            </a:r>
          </a:p>
          <a:p>
            <a:pPr marL="0" indent="0">
              <a:buNone/>
            </a:pPr>
            <a:r>
              <a:rPr lang="en-US" b="1" dirty="0" smtClean="0"/>
              <a:t>7. English </a:t>
            </a:r>
            <a:r>
              <a:rPr lang="en-US" b="1" dirty="0"/>
              <a:t>Phrasal Verbs in Use </a:t>
            </a:r>
            <a:r>
              <a:rPr lang="en-US" b="1" dirty="0" smtClean="0"/>
              <a:t> </a:t>
            </a:r>
            <a:r>
              <a:rPr lang="en-US" dirty="0" smtClean="0"/>
              <a:t>by Michael McCarthy, Felicity O’Dell </a:t>
            </a:r>
          </a:p>
          <a:p>
            <a:pPr marL="514350" indent="-514350">
              <a:buAutoNum type="arabicPeriod"/>
            </a:pPr>
            <a:endParaRPr lang="en-US" dirty="0" smtClean="0"/>
          </a:p>
          <a:p>
            <a:pPr marL="0" indent="0">
              <a:buNone/>
            </a:pPr>
            <a:endParaRPr lang="ru-RU" dirty="0"/>
          </a:p>
        </p:txBody>
      </p:sp>
    </p:spTree>
    <p:extLst>
      <p:ext uri="{BB962C8B-B14F-4D97-AF65-F5344CB8AC3E}">
        <p14:creationId xmlns:p14="http://schemas.microsoft.com/office/powerpoint/2010/main" val="26711163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r>
              <a:rPr lang="en-US" sz="4400" dirty="0" smtClean="0">
                <a:solidFill>
                  <a:srgbClr val="002060"/>
                </a:solidFill>
                <a:latin typeface="Bauhaus 93" panose="04030905020B02020C02" pitchFamily="82" charset="0"/>
              </a:rPr>
              <a:t>TRIOS</a:t>
            </a:r>
            <a:br>
              <a:rPr lang="en-US" sz="4400" dirty="0" smtClean="0">
                <a:solidFill>
                  <a:srgbClr val="002060"/>
                </a:solidFill>
                <a:latin typeface="Bauhaus 93" panose="04030905020B02020C02" pitchFamily="82" charset="0"/>
              </a:rPr>
            </a:br>
            <a:endParaRPr lang="en-US" sz="4400" dirty="0" smtClean="0">
              <a:solidFill>
                <a:srgbClr val="002060"/>
              </a:solidFill>
              <a:latin typeface="Bauhaus 93" panose="04030905020B02020C02" pitchFamily="82" charset="0"/>
            </a:endParaRPr>
          </a:p>
          <a:p>
            <a:pPr marL="0" indent="0" algn="ctr">
              <a:buNone/>
            </a:pPr>
            <a:r>
              <a:rPr lang="ru-RU" dirty="0" smtClean="0"/>
              <a:t>Задания на поиск слова, подходящего в 3 контекста.</a:t>
            </a:r>
            <a:endParaRPr lang="ru-RU" dirty="0"/>
          </a:p>
        </p:txBody>
      </p:sp>
    </p:spTree>
    <p:extLst>
      <p:ext uri="{BB962C8B-B14F-4D97-AF65-F5344CB8AC3E}">
        <p14:creationId xmlns:p14="http://schemas.microsoft.com/office/powerpoint/2010/main" val="7172296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678873" y="1136073"/>
            <a:ext cx="10674927" cy="5040890"/>
          </a:xfrm>
        </p:spPr>
        <p:txBody>
          <a:bodyPr/>
          <a:lstStyle/>
          <a:p>
            <a:pPr marL="0" indent="0">
              <a:buNone/>
            </a:pPr>
            <a:r>
              <a:rPr lang="en-US" sz="4400" dirty="0" smtClean="0">
                <a:solidFill>
                  <a:srgbClr val="002060"/>
                </a:solidFill>
                <a:latin typeface="Bauhaus 93" panose="04030905020B02020C02" pitchFamily="82" charset="0"/>
              </a:rPr>
              <a:t>TRIOS</a:t>
            </a:r>
            <a:endParaRPr lang="ru-RU" sz="4400" dirty="0" smtClean="0">
              <a:solidFill>
                <a:srgbClr val="002060"/>
              </a:solidFill>
              <a:latin typeface="Bauhaus 93" panose="04030905020B02020C02" pitchFamily="82" charset="0"/>
            </a:endParaRPr>
          </a:p>
          <a:p>
            <a:pPr marL="0" indent="0">
              <a:buNone/>
            </a:pPr>
            <a:endParaRPr lang="ru-RU" dirty="0" smtClean="0"/>
          </a:p>
          <a:p>
            <a:pPr marL="0" indent="0">
              <a:buNone/>
            </a:pPr>
            <a:r>
              <a:rPr lang="en-US" dirty="0" smtClean="0"/>
              <a:t> </a:t>
            </a:r>
            <a:r>
              <a:rPr lang="ru-RU" dirty="0" smtClean="0"/>
              <a:t> </a:t>
            </a:r>
            <a:r>
              <a:rPr lang="en-US" dirty="0" smtClean="0"/>
              <a:t>All members of my family have </a:t>
            </a:r>
            <a:r>
              <a:rPr lang="ru-RU" dirty="0" smtClean="0"/>
              <a:t>______</a:t>
            </a:r>
            <a:r>
              <a:rPr lang="en-US" dirty="0" smtClean="0"/>
              <a:t> hair.</a:t>
            </a:r>
          </a:p>
          <a:p>
            <a:pPr marL="0" indent="0">
              <a:buNone/>
            </a:pPr>
            <a:r>
              <a:rPr lang="en-US" dirty="0" smtClean="0"/>
              <a:t> The match went on in the spirit of </a:t>
            </a:r>
            <a:r>
              <a:rPr lang="ru-RU" dirty="0" smtClean="0"/>
              <a:t>_____</a:t>
            </a:r>
            <a:r>
              <a:rPr lang="en-US" dirty="0" smtClean="0"/>
              <a:t> play and good sportsmanship. </a:t>
            </a:r>
          </a:p>
          <a:p>
            <a:pPr marL="0" indent="0">
              <a:buNone/>
            </a:pPr>
            <a:r>
              <a:rPr lang="en-US" dirty="0" smtClean="0"/>
              <a:t> I bought a wooden salad bowl at the local craft</a:t>
            </a:r>
            <a:r>
              <a:rPr lang="ru-RU" dirty="0" smtClean="0"/>
              <a:t> _______</a:t>
            </a:r>
            <a:r>
              <a:rPr lang="en-US" dirty="0" smtClean="0"/>
              <a:t>.</a:t>
            </a:r>
            <a:endParaRPr lang="ru-RU" dirty="0"/>
          </a:p>
        </p:txBody>
      </p:sp>
    </p:spTree>
    <p:extLst>
      <p:ext uri="{BB962C8B-B14F-4D97-AF65-F5344CB8AC3E}">
        <p14:creationId xmlns:p14="http://schemas.microsoft.com/office/powerpoint/2010/main" val="12532926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solidFill>
                  <a:srgbClr val="002060"/>
                </a:solidFill>
                <a:latin typeface="Bauhaus 93" panose="04030905020B02020C02" pitchFamily="82" charset="0"/>
              </a:rPr>
              <a:t/>
            </a:r>
            <a:br>
              <a:rPr lang="en-US" dirty="0" smtClean="0">
                <a:solidFill>
                  <a:srgbClr val="002060"/>
                </a:solidFill>
                <a:latin typeface="Bauhaus 93" panose="04030905020B02020C02" pitchFamily="82" charset="0"/>
              </a:rPr>
            </a:br>
            <a:r>
              <a:rPr lang="en-US" dirty="0">
                <a:solidFill>
                  <a:srgbClr val="002060"/>
                </a:solidFill>
                <a:latin typeface="Bauhaus 93" panose="04030905020B02020C02" pitchFamily="82" charset="0"/>
              </a:rPr>
              <a:t/>
            </a:r>
            <a:br>
              <a:rPr lang="en-US" dirty="0">
                <a:solidFill>
                  <a:srgbClr val="002060"/>
                </a:solidFill>
                <a:latin typeface="Bauhaus 93" panose="04030905020B02020C02" pitchFamily="82" charset="0"/>
              </a:rPr>
            </a:br>
            <a:r>
              <a:rPr lang="en-US" dirty="0" smtClean="0">
                <a:solidFill>
                  <a:srgbClr val="002060"/>
                </a:solidFill>
                <a:latin typeface="Bauhaus 93" panose="04030905020B02020C02" pitchFamily="82" charset="0"/>
              </a:rPr>
              <a:t>TRIOS</a:t>
            </a:r>
            <a:r>
              <a:rPr lang="en-US" dirty="0">
                <a:solidFill>
                  <a:srgbClr val="002060"/>
                </a:solidFill>
                <a:latin typeface="Bauhaus 93" panose="04030905020B02020C02" pitchFamily="82" charset="0"/>
              </a:rPr>
              <a:t/>
            </a:r>
            <a:br>
              <a:rPr lang="en-US" dirty="0">
                <a:solidFill>
                  <a:srgbClr val="002060"/>
                </a:solidFill>
                <a:latin typeface="Bauhaus 93" panose="04030905020B02020C02" pitchFamily="82" charset="0"/>
              </a:rPr>
            </a:br>
            <a:endParaRPr lang="ru-RU" dirty="0"/>
          </a:p>
        </p:txBody>
      </p:sp>
      <p:sp>
        <p:nvSpPr>
          <p:cNvPr id="3" name="Объект 2"/>
          <p:cNvSpPr>
            <a:spLocks noGrp="1"/>
          </p:cNvSpPr>
          <p:nvPr>
            <p:ph idx="1"/>
          </p:nvPr>
        </p:nvSpPr>
        <p:spPr>
          <a:xfrm>
            <a:off x="678873" y="1825624"/>
            <a:ext cx="10674927" cy="5032375"/>
          </a:xfrm>
        </p:spPr>
        <p:txBody>
          <a:bodyPr>
            <a:normAutofit lnSpcReduction="10000"/>
          </a:bodyPr>
          <a:lstStyle/>
          <a:p>
            <a:pPr marL="0" indent="0">
              <a:buNone/>
            </a:pPr>
            <a:r>
              <a:rPr lang="ru-RU" dirty="0" smtClean="0"/>
              <a:t> </a:t>
            </a:r>
            <a:r>
              <a:rPr lang="en-US" dirty="0" smtClean="0"/>
              <a:t>All members of my family have … hair. </a:t>
            </a:r>
            <a:r>
              <a:rPr lang="ru-RU" dirty="0" smtClean="0"/>
              <a:t>     </a:t>
            </a:r>
            <a:r>
              <a:rPr lang="en-US" i="1" u="sng" dirty="0" smtClean="0"/>
              <a:t>adjective</a:t>
            </a:r>
            <a:r>
              <a:rPr lang="en-US" dirty="0" smtClean="0"/>
              <a:t> </a:t>
            </a:r>
          </a:p>
          <a:p>
            <a:pPr marL="0" indent="0">
              <a:buNone/>
            </a:pPr>
            <a:r>
              <a:rPr lang="ru-RU" dirty="0" smtClean="0"/>
              <a:t> </a:t>
            </a:r>
            <a:r>
              <a:rPr lang="en-US" dirty="0" smtClean="0"/>
              <a:t>The match went on in the spirit of … play and good sportsmanship. </a:t>
            </a:r>
            <a:r>
              <a:rPr lang="en-US" i="1" u="sng" dirty="0" smtClean="0"/>
              <a:t>adjective</a:t>
            </a:r>
            <a:r>
              <a:rPr lang="en-US" u="sng" dirty="0" smtClean="0"/>
              <a:t> </a:t>
            </a:r>
            <a:r>
              <a:rPr lang="en-US" i="1" u="sng" dirty="0" smtClean="0"/>
              <a:t>(part of fixed phrase) </a:t>
            </a:r>
          </a:p>
          <a:p>
            <a:pPr marL="0" indent="0">
              <a:buNone/>
            </a:pPr>
            <a:r>
              <a:rPr lang="en-US" dirty="0" smtClean="0"/>
              <a:t> </a:t>
            </a:r>
            <a:r>
              <a:rPr lang="ru-RU" dirty="0" smtClean="0"/>
              <a:t> </a:t>
            </a:r>
            <a:r>
              <a:rPr lang="en-US" dirty="0" smtClean="0"/>
              <a:t>I bought a wooden salad bowl at the local craft ….  </a:t>
            </a:r>
            <a:r>
              <a:rPr lang="ru-RU" dirty="0" smtClean="0"/>
              <a:t>    </a:t>
            </a:r>
            <a:r>
              <a:rPr lang="en-US" i="1" u="sng" dirty="0" smtClean="0"/>
              <a:t>noun</a:t>
            </a:r>
            <a:r>
              <a:rPr lang="en-US" dirty="0" smtClean="0"/>
              <a:t> </a:t>
            </a:r>
            <a:endParaRPr lang="ru-RU" dirty="0" smtClean="0"/>
          </a:p>
          <a:p>
            <a:pPr marL="0" indent="0">
              <a:buNone/>
            </a:pPr>
            <a:endParaRPr lang="ru-RU" dirty="0" smtClean="0"/>
          </a:p>
          <a:p>
            <a:pPr marL="514350" indent="-514350">
              <a:buAutoNum type="arabicPeriod"/>
            </a:pPr>
            <a:r>
              <a:rPr lang="ru-RU" dirty="0" smtClean="0"/>
              <a:t>Определяем часть речи.</a:t>
            </a:r>
          </a:p>
          <a:p>
            <a:pPr marL="514350" indent="-514350">
              <a:buAutoNum type="arabicPeriod"/>
            </a:pPr>
            <a:r>
              <a:rPr lang="ru-RU" dirty="0" smtClean="0"/>
              <a:t>Ищем очевидный ответ.</a:t>
            </a:r>
          </a:p>
          <a:p>
            <a:pPr marL="514350" indent="-514350">
              <a:buAutoNum type="arabicPeriod"/>
            </a:pPr>
            <a:r>
              <a:rPr lang="ru-RU" dirty="0" smtClean="0"/>
              <a:t>При наличии нескольких вариантов рассматриваем многозначные слова.</a:t>
            </a:r>
          </a:p>
          <a:p>
            <a:pPr marL="514350" indent="-514350">
              <a:buAutoNum type="arabicPeriod"/>
            </a:pPr>
            <a:r>
              <a:rPr lang="ru-RU" dirty="0" smtClean="0"/>
              <a:t>При необходимости рассматриваем все возможные  в данном словосочетании лексические единицы, в том числе синонимы.</a:t>
            </a:r>
            <a:endParaRPr lang="en-US" dirty="0" smtClean="0"/>
          </a:p>
        </p:txBody>
      </p:sp>
    </p:spTree>
    <p:extLst>
      <p:ext uri="{BB962C8B-B14F-4D97-AF65-F5344CB8AC3E}">
        <p14:creationId xmlns:p14="http://schemas.microsoft.com/office/powerpoint/2010/main" val="184932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678873" y="1136073"/>
            <a:ext cx="10674927" cy="5040890"/>
          </a:xfrm>
        </p:spPr>
        <p:txBody>
          <a:bodyPr/>
          <a:lstStyle/>
          <a:p>
            <a:pPr marL="0" indent="0">
              <a:buNone/>
            </a:pPr>
            <a:r>
              <a:rPr lang="en-US" sz="4400" dirty="0" smtClean="0">
                <a:solidFill>
                  <a:srgbClr val="002060"/>
                </a:solidFill>
                <a:latin typeface="Bauhaus 93" panose="04030905020B02020C02" pitchFamily="82" charset="0"/>
              </a:rPr>
              <a:t>TRIOS</a:t>
            </a:r>
            <a:endParaRPr lang="ru-RU" sz="4400" dirty="0" smtClean="0">
              <a:solidFill>
                <a:srgbClr val="002060"/>
              </a:solidFill>
              <a:latin typeface="Bauhaus 93" panose="04030905020B02020C02" pitchFamily="82" charset="0"/>
            </a:endParaRPr>
          </a:p>
          <a:p>
            <a:pPr marL="0" indent="0">
              <a:buNone/>
            </a:pPr>
            <a:endParaRPr lang="ru-RU" dirty="0" smtClean="0"/>
          </a:p>
          <a:p>
            <a:pPr marL="0" indent="0">
              <a:buNone/>
            </a:pPr>
            <a:r>
              <a:rPr lang="en-US" dirty="0" smtClean="0"/>
              <a:t> </a:t>
            </a:r>
            <a:r>
              <a:rPr lang="ru-RU" dirty="0" smtClean="0"/>
              <a:t> </a:t>
            </a:r>
            <a:r>
              <a:rPr lang="en-US" dirty="0" smtClean="0"/>
              <a:t>All members of my family have </a:t>
            </a:r>
            <a:r>
              <a:rPr lang="en-US" dirty="0" smtClean="0">
                <a:solidFill>
                  <a:srgbClr val="FF0000"/>
                </a:solidFill>
              </a:rPr>
              <a:t>fair</a:t>
            </a:r>
            <a:r>
              <a:rPr lang="en-US" dirty="0" smtClean="0"/>
              <a:t> hair.</a:t>
            </a:r>
          </a:p>
          <a:p>
            <a:pPr marL="0" indent="0">
              <a:buNone/>
            </a:pPr>
            <a:r>
              <a:rPr lang="en-US" dirty="0" smtClean="0"/>
              <a:t> The match went on in the spirit of </a:t>
            </a:r>
            <a:r>
              <a:rPr lang="en-US" dirty="0" smtClean="0">
                <a:solidFill>
                  <a:srgbClr val="FF0000"/>
                </a:solidFill>
              </a:rPr>
              <a:t>fair </a:t>
            </a:r>
            <a:r>
              <a:rPr lang="en-US" dirty="0" smtClean="0"/>
              <a:t>play and good sportsmanship. </a:t>
            </a:r>
          </a:p>
          <a:p>
            <a:pPr marL="0" indent="0">
              <a:buNone/>
            </a:pPr>
            <a:r>
              <a:rPr lang="en-US" dirty="0" smtClean="0"/>
              <a:t> </a:t>
            </a:r>
            <a:r>
              <a:rPr lang="ru-RU" dirty="0" smtClean="0"/>
              <a:t> </a:t>
            </a:r>
            <a:r>
              <a:rPr lang="en-US" dirty="0" smtClean="0"/>
              <a:t>I bought a wooden salad bowl at the local craft </a:t>
            </a:r>
            <a:r>
              <a:rPr lang="en-US" dirty="0" smtClean="0">
                <a:solidFill>
                  <a:srgbClr val="FF0000"/>
                </a:solidFill>
              </a:rPr>
              <a:t>fair.</a:t>
            </a:r>
          </a:p>
          <a:p>
            <a:pPr marL="0" indent="0">
              <a:buNone/>
            </a:pPr>
            <a:endParaRPr lang="en-US" dirty="0">
              <a:solidFill>
                <a:srgbClr val="FF0000"/>
              </a:solidFill>
            </a:endParaRPr>
          </a:p>
          <a:p>
            <a:pPr marL="0" indent="0">
              <a:buNone/>
            </a:pPr>
            <a:r>
              <a:rPr lang="en-US" dirty="0" smtClean="0">
                <a:solidFill>
                  <a:srgbClr val="FF0000"/>
                </a:solidFill>
              </a:rPr>
              <a:t>fair - </a:t>
            </a:r>
            <a:r>
              <a:rPr lang="ru-RU" dirty="0" smtClean="0">
                <a:solidFill>
                  <a:srgbClr val="FF0000"/>
                </a:solidFill>
              </a:rPr>
              <a:t>светлый</a:t>
            </a:r>
            <a:endParaRPr lang="en-US" dirty="0" smtClean="0">
              <a:solidFill>
                <a:srgbClr val="FF0000"/>
              </a:solidFill>
            </a:endParaRPr>
          </a:p>
          <a:p>
            <a:pPr marL="0" indent="0">
              <a:buNone/>
            </a:pPr>
            <a:r>
              <a:rPr lang="en-US" dirty="0">
                <a:solidFill>
                  <a:srgbClr val="FF0000"/>
                </a:solidFill>
              </a:rPr>
              <a:t>f</a:t>
            </a:r>
            <a:r>
              <a:rPr lang="en-US" dirty="0" smtClean="0">
                <a:solidFill>
                  <a:srgbClr val="FF0000"/>
                </a:solidFill>
              </a:rPr>
              <a:t>air play</a:t>
            </a:r>
            <a:r>
              <a:rPr lang="ru-RU" dirty="0" smtClean="0">
                <a:solidFill>
                  <a:srgbClr val="FF0000"/>
                </a:solidFill>
              </a:rPr>
              <a:t> – честная игра</a:t>
            </a:r>
            <a:endParaRPr lang="en-US" dirty="0" smtClean="0">
              <a:solidFill>
                <a:srgbClr val="FF0000"/>
              </a:solidFill>
            </a:endParaRPr>
          </a:p>
          <a:p>
            <a:pPr marL="0" indent="0">
              <a:buNone/>
            </a:pPr>
            <a:r>
              <a:rPr lang="en-US" dirty="0">
                <a:solidFill>
                  <a:srgbClr val="FF0000"/>
                </a:solidFill>
              </a:rPr>
              <a:t>a</a:t>
            </a:r>
            <a:r>
              <a:rPr lang="en-US" dirty="0" smtClean="0">
                <a:solidFill>
                  <a:srgbClr val="FF0000"/>
                </a:solidFill>
              </a:rPr>
              <a:t> fair - </a:t>
            </a:r>
            <a:r>
              <a:rPr lang="ru-RU" dirty="0" smtClean="0">
                <a:solidFill>
                  <a:srgbClr val="FF0000"/>
                </a:solidFill>
              </a:rPr>
              <a:t> ярмарка</a:t>
            </a:r>
            <a:endParaRPr lang="ru-RU" dirty="0"/>
          </a:p>
        </p:txBody>
      </p:sp>
    </p:spTree>
    <p:extLst>
      <p:ext uri="{BB962C8B-B14F-4D97-AF65-F5344CB8AC3E}">
        <p14:creationId xmlns:p14="http://schemas.microsoft.com/office/powerpoint/2010/main" val="16422001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r>
              <a:rPr lang="ru-RU" dirty="0" smtClean="0"/>
              <a:t> </a:t>
            </a:r>
            <a:r>
              <a:rPr lang="en-US" dirty="0" smtClean="0"/>
              <a:t>We won the match </a:t>
            </a:r>
            <a:r>
              <a:rPr lang="en-US" dirty="0" smtClean="0">
                <a:solidFill>
                  <a:srgbClr val="FF0000"/>
                </a:solidFill>
              </a:rPr>
              <a:t>fair and square</a:t>
            </a:r>
            <a:r>
              <a:rPr lang="en-US" dirty="0" smtClean="0"/>
              <a:t>.     </a:t>
            </a:r>
            <a:r>
              <a:rPr lang="en-US" i="1" dirty="0" smtClean="0">
                <a:solidFill>
                  <a:srgbClr val="002060"/>
                </a:solidFill>
              </a:rPr>
              <a:t>in an honest way and without any doubt </a:t>
            </a:r>
          </a:p>
          <a:p>
            <a:pPr marL="0" indent="0">
              <a:buNone/>
            </a:pPr>
            <a:r>
              <a:rPr lang="en-US" dirty="0" smtClean="0"/>
              <a:t>He made this cake </a:t>
            </a:r>
            <a:r>
              <a:rPr lang="en-US" dirty="0" smtClean="0">
                <a:solidFill>
                  <a:srgbClr val="FF0000"/>
                </a:solidFill>
              </a:rPr>
              <a:t>with</a:t>
            </a:r>
            <a:r>
              <a:rPr lang="en-US" dirty="0" smtClean="0"/>
              <a:t> his </a:t>
            </a:r>
            <a:r>
              <a:rPr lang="en-US" dirty="0" smtClean="0">
                <a:solidFill>
                  <a:srgbClr val="FF0000"/>
                </a:solidFill>
              </a:rPr>
              <a:t>own</a:t>
            </a:r>
            <a:r>
              <a:rPr lang="en-US" dirty="0" smtClean="0"/>
              <a:t> </a:t>
            </a:r>
            <a:r>
              <a:rPr lang="en-US" dirty="0" smtClean="0">
                <a:solidFill>
                  <a:srgbClr val="FF0000"/>
                </a:solidFill>
              </a:rPr>
              <a:t>fair</a:t>
            </a:r>
            <a:r>
              <a:rPr lang="en-US" dirty="0" smtClean="0"/>
              <a:t> </a:t>
            </a:r>
            <a:r>
              <a:rPr lang="en-US" dirty="0" smtClean="0">
                <a:solidFill>
                  <a:srgbClr val="FF0000"/>
                </a:solidFill>
              </a:rPr>
              <a:t>hands</a:t>
            </a:r>
            <a:r>
              <a:rPr lang="en-US" dirty="0" smtClean="0"/>
              <a:t>.     </a:t>
            </a:r>
            <a:r>
              <a:rPr lang="en-US" i="1" dirty="0" smtClean="0">
                <a:solidFill>
                  <a:srgbClr val="002060"/>
                </a:solidFill>
              </a:rPr>
              <a:t>used to say you have made something yourself</a:t>
            </a:r>
          </a:p>
          <a:p>
            <a:pPr marL="0" indent="0">
              <a:buNone/>
            </a:pPr>
            <a:r>
              <a:rPr lang="ru-RU" dirty="0" smtClean="0"/>
              <a:t> </a:t>
            </a:r>
            <a:r>
              <a:rPr lang="en-US" dirty="0" smtClean="0"/>
              <a:t>It’s only right that all the contestants should be given a </a:t>
            </a:r>
            <a:r>
              <a:rPr lang="en-US" dirty="0" smtClean="0">
                <a:solidFill>
                  <a:srgbClr val="FF0000"/>
                </a:solidFill>
              </a:rPr>
              <a:t>fair</a:t>
            </a:r>
            <a:r>
              <a:rPr lang="en-US" dirty="0" smtClean="0"/>
              <a:t> </a:t>
            </a:r>
            <a:r>
              <a:rPr lang="en-US" dirty="0" smtClean="0">
                <a:solidFill>
                  <a:srgbClr val="FF0000"/>
                </a:solidFill>
              </a:rPr>
              <a:t>crack of the whip</a:t>
            </a:r>
            <a:r>
              <a:rPr lang="en-US" dirty="0" smtClean="0"/>
              <a:t>.                                               </a:t>
            </a:r>
            <a:r>
              <a:rPr lang="en-US" i="1" dirty="0" smtClean="0">
                <a:solidFill>
                  <a:srgbClr val="002060"/>
                </a:solidFill>
              </a:rPr>
              <a:t>an equal chance to do something</a:t>
            </a:r>
            <a:endParaRPr lang="ru-RU" i="1" dirty="0" smtClean="0">
              <a:solidFill>
                <a:srgbClr val="002060"/>
              </a:solidFill>
            </a:endParaRP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34748888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838200" y="1045029"/>
            <a:ext cx="10515600" cy="5131934"/>
          </a:xfrm>
        </p:spPr>
        <p:txBody>
          <a:bodyPr/>
          <a:lstStyle/>
          <a:p>
            <a:pPr marL="0" indent="0">
              <a:buNone/>
            </a:pPr>
            <a:r>
              <a:rPr lang="en-US" sz="4400" dirty="0" smtClean="0">
                <a:solidFill>
                  <a:srgbClr val="002060"/>
                </a:solidFill>
                <a:latin typeface="Bauhaus 93" panose="04030905020B02020C02" pitchFamily="82" charset="0"/>
              </a:rPr>
              <a:t>TRIOS</a:t>
            </a:r>
            <a:endParaRPr lang="ru-RU" sz="4400" dirty="0" smtClean="0">
              <a:solidFill>
                <a:srgbClr val="002060"/>
              </a:solidFill>
              <a:latin typeface="Bauhaus 93" panose="04030905020B02020C02" pitchFamily="82" charset="0"/>
            </a:endParaRPr>
          </a:p>
          <a:p>
            <a:pPr marL="0" indent="0">
              <a:buNone/>
            </a:pPr>
            <a:endParaRPr lang="en-US" dirty="0">
              <a:solidFill>
                <a:srgbClr val="002060"/>
              </a:solidFill>
              <a:latin typeface="Bauhaus 93" panose="04030905020B02020C02" pitchFamily="82" charset="0"/>
            </a:endParaRPr>
          </a:p>
          <a:p>
            <a:pPr marL="0" indent="0">
              <a:lnSpc>
                <a:spcPct val="150000"/>
              </a:lnSpc>
              <a:buNone/>
            </a:pPr>
            <a:r>
              <a:rPr lang="en-US" dirty="0" smtClean="0"/>
              <a:t> Chris arrived very early for the flight in order to be at the </a:t>
            </a:r>
            <a:r>
              <a:rPr lang="ru-RU" dirty="0" smtClean="0"/>
              <a:t>______</a:t>
            </a:r>
            <a:r>
              <a:rPr lang="en-US" dirty="0" smtClean="0"/>
              <a:t>of the queue when the check-in desk opened.</a:t>
            </a:r>
          </a:p>
          <a:p>
            <a:pPr marL="0" indent="0">
              <a:buNone/>
            </a:pPr>
            <a:r>
              <a:rPr lang="ru-RU" dirty="0" smtClean="0"/>
              <a:t> </a:t>
            </a:r>
            <a:r>
              <a:rPr lang="en-US" dirty="0" smtClean="0"/>
              <a:t>My sister’s got a really good </a:t>
            </a:r>
            <a:r>
              <a:rPr lang="ru-RU" dirty="0" smtClean="0"/>
              <a:t>_____</a:t>
            </a:r>
            <a:r>
              <a:rPr lang="en-US" dirty="0" smtClean="0"/>
              <a:t>for figures, but I’m hopeless at </a:t>
            </a:r>
            <a:r>
              <a:rPr lang="en-US" dirty="0" err="1" smtClean="0"/>
              <a:t>maths</a:t>
            </a:r>
            <a:r>
              <a:rPr lang="en-US" dirty="0" smtClean="0"/>
              <a:t>. </a:t>
            </a:r>
          </a:p>
          <a:p>
            <a:pPr marL="0" indent="0">
              <a:lnSpc>
                <a:spcPct val="150000"/>
              </a:lnSpc>
              <a:buNone/>
            </a:pPr>
            <a:r>
              <a:rPr lang="ru-RU" dirty="0" smtClean="0"/>
              <a:t> </a:t>
            </a:r>
            <a:r>
              <a:rPr lang="en-US" dirty="0" smtClean="0"/>
              <a:t>George has just been promoted to</a:t>
            </a:r>
            <a:r>
              <a:rPr lang="ru-RU" dirty="0" smtClean="0"/>
              <a:t> _______</a:t>
            </a:r>
            <a:r>
              <a:rPr lang="en-US" dirty="0" smtClean="0"/>
              <a:t>of department so he’ll be even more busy from now on.</a:t>
            </a:r>
            <a:endParaRPr lang="ru-RU" dirty="0"/>
          </a:p>
        </p:txBody>
      </p:sp>
    </p:spTree>
    <p:extLst>
      <p:ext uri="{BB962C8B-B14F-4D97-AF65-F5344CB8AC3E}">
        <p14:creationId xmlns:p14="http://schemas.microsoft.com/office/powerpoint/2010/main" val="15695984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838200" y="1045029"/>
            <a:ext cx="10515600" cy="5131934"/>
          </a:xfrm>
        </p:spPr>
        <p:txBody>
          <a:bodyPr/>
          <a:lstStyle/>
          <a:p>
            <a:pPr marL="0" indent="0">
              <a:buNone/>
            </a:pPr>
            <a:r>
              <a:rPr lang="en-US" sz="4400" dirty="0" smtClean="0">
                <a:solidFill>
                  <a:srgbClr val="002060"/>
                </a:solidFill>
                <a:latin typeface="Bauhaus 93" panose="04030905020B02020C02" pitchFamily="82" charset="0"/>
              </a:rPr>
              <a:t>TRIOS</a:t>
            </a:r>
            <a:endParaRPr lang="ru-RU" sz="4400" dirty="0" smtClean="0">
              <a:solidFill>
                <a:srgbClr val="002060"/>
              </a:solidFill>
              <a:latin typeface="Bauhaus 93" panose="04030905020B02020C02" pitchFamily="82" charset="0"/>
            </a:endParaRPr>
          </a:p>
          <a:p>
            <a:pPr marL="0" indent="0">
              <a:lnSpc>
                <a:spcPct val="150000"/>
              </a:lnSpc>
              <a:buNone/>
            </a:pPr>
            <a:r>
              <a:rPr lang="en-US" dirty="0" smtClean="0"/>
              <a:t> </a:t>
            </a:r>
            <a:r>
              <a:rPr lang="ru-RU" dirty="0" smtClean="0"/>
              <a:t> </a:t>
            </a:r>
            <a:r>
              <a:rPr lang="en-US" dirty="0" smtClean="0"/>
              <a:t>Chris arrived very early for the flight in order to be at the </a:t>
            </a:r>
            <a:r>
              <a:rPr lang="ru-RU" dirty="0" smtClean="0"/>
              <a:t>______</a:t>
            </a:r>
            <a:r>
              <a:rPr lang="en-US" dirty="0" smtClean="0"/>
              <a:t>of the queue when the check-in desk opened.</a:t>
            </a:r>
            <a:r>
              <a:rPr lang="ru-RU" dirty="0" smtClean="0"/>
              <a:t>  </a:t>
            </a:r>
            <a:r>
              <a:rPr lang="en-US" i="1" u="sng" dirty="0" smtClean="0"/>
              <a:t>noun</a:t>
            </a:r>
          </a:p>
          <a:p>
            <a:pPr marL="0" indent="0">
              <a:buNone/>
            </a:pPr>
            <a:r>
              <a:rPr lang="en-US" dirty="0" smtClean="0"/>
              <a:t> </a:t>
            </a:r>
            <a:r>
              <a:rPr lang="ru-RU" dirty="0" smtClean="0"/>
              <a:t> </a:t>
            </a:r>
            <a:r>
              <a:rPr lang="en-US" dirty="0" smtClean="0"/>
              <a:t>My sister’s got a really good </a:t>
            </a:r>
            <a:r>
              <a:rPr lang="ru-RU" dirty="0" smtClean="0"/>
              <a:t>_____</a:t>
            </a:r>
            <a:r>
              <a:rPr lang="en-US" dirty="0" smtClean="0"/>
              <a:t>for figures, but I’m hopeless at </a:t>
            </a:r>
            <a:r>
              <a:rPr lang="en-US" dirty="0" err="1" smtClean="0"/>
              <a:t>maths</a:t>
            </a:r>
            <a:r>
              <a:rPr lang="en-US" dirty="0" smtClean="0"/>
              <a:t>. </a:t>
            </a:r>
            <a:r>
              <a:rPr lang="en-US" i="1" u="sng" dirty="0" smtClean="0"/>
              <a:t>noun (part </a:t>
            </a:r>
            <a:r>
              <a:rPr lang="en-US" i="1" u="sng" dirty="0"/>
              <a:t>of fixed phrase) </a:t>
            </a:r>
            <a:endParaRPr lang="en-US" dirty="0" smtClean="0"/>
          </a:p>
          <a:p>
            <a:pPr marL="0" indent="0">
              <a:lnSpc>
                <a:spcPct val="150000"/>
              </a:lnSpc>
              <a:buNone/>
            </a:pPr>
            <a:r>
              <a:rPr lang="ru-RU" dirty="0" smtClean="0"/>
              <a:t> </a:t>
            </a:r>
            <a:r>
              <a:rPr lang="en-US" dirty="0" smtClean="0"/>
              <a:t>George has just been promoted to</a:t>
            </a:r>
            <a:r>
              <a:rPr lang="ru-RU" dirty="0" smtClean="0"/>
              <a:t> _______</a:t>
            </a:r>
            <a:r>
              <a:rPr lang="en-US" dirty="0" smtClean="0"/>
              <a:t>of department so he’ll be even more busy from now on. </a:t>
            </a:r>
            <a:r>
              <a:rPr lang="en-US" i="1" u="sng" dirty="0"/>
              <a:t>noun</a:t>
            </a:r>
          </a:p>
          <a:p>
            <a:pPr marL="0" indent="0">
              <a:lnSpc>
                <a:spcPct val="150000"/>
              </a:lnSpc>
              <a:buNone/>
            </a:pPr>
            <a:endParaRPr lang="ru-RU" dirty="0"/>
          </a:p>
        </p:txBody>
      </p:sp>
    </p:spTree>
    <p:extLst>
      <p:ext uri="{BB962C8B-B14F-4D97-AF65-F5344CB8AC3E}">
        <p14:creationId xmlns:p14="http://schemas.microsoft.com/office/powerpoint/2010/main" val="12668092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Желтый">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436</TotalTime>
  <Words>1648</Words>
  <Application>Microsoft Office PowerPoint</Application>
  <PresentationFormat>Широкоэкранный</PresentationFormat>
  <Paragraphs>140</Paragraphs>
  <Slides>27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27</vt:i4>
      </vt:variant>
    </vt:vector>
  </HeadingPairs>
  <TitlesOfParts>
    <vt:vector size="33" baseType="lpstr">
      <vt:lpstr>Arial</vt:lpstr>
      <vt:lpstr>Bauhaus 93</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  TRIOS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TRIOS </vt:lpstr>
      <vt:lpstr> TRIOS </vt:lpstr>
      <vt:lpstr> TRIOS </vt:lpstr>
      <vt:lpstr>TRIOS </vt:lpstr>
      <vt:lpstr>Презентация PowerPoint</vt:lpstr>
      <vt:lpstr>EDITING</vt:lpstr>
      <vt:lpstr>Презентация PowerPoint</vt:lpstr>
      <vt:lpstr>Презентация PowerPoint</vt:lpstr>
      <vt:lpstr>ЗАДАНИЯ СОЦИОЛИНГВИСТИЧЕСКОЙ И СОЦИОКУЛЬТУРНОЙ  НАПРАВЛЕННОСТИ</vt:lpstr>
      <vt:lpstr>ЗАДАНИЯ СОЦИОЛИНГВИСТИЧЕСКОЙ И СОЦИОКУЛЬТУРНОЙ  НАПРАВЛЕННОСТИ</vt:lpstr>
      <vt:lpstr>Презентация PowerPoint</vt:lpstr>
      <vt:lpstr>Презентация PowerPoint</vt:lpstr>
      <vt:lpstr>KEYS</vt:lpstr>
      <vt:lpstr>EDITING</vt:lpstr>
      <vt:lpstr>ЗАДАНИЯ СОЦИОЛИНГВИСТИЧЕСКОЙ И СОЦИОКУЛЬТУРНОЙ  НАПРАВЛЕННОСТИ</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82</cp:revision>
  <dcterms:created xsi:type="dcterms:W3CDTF">2023-04-26T14:39:51Z</dcterms:created>
  <dcterms:modified xsi:type="dcterms:W3CDTF">2023-05-02T20:09:44Z</dcterms:modified>
</cp:coreProperties>
</file>