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4" r:id="rId4"/>
    <p:sldId id="265" r:id="rId5"/>
    <p:sldId id="259" r:id="rId6"/>
    <p:sldId id="266" r:id="rId7"/>
    <p:sldId id="267" r:id="rId8"/>
    <p:sldId id="261" r:id="rId9"/>
    <p:sldId id="262" r:id="rId10"/>
    <p:sldId id="268"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2" d="100"/>
          <a:sy n="72" d="100"/>
        </p:scale>
        <p:origin x="61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ru-RU"/>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ru-RU"/>
        </a:p>
      </c:txPr>
    </c:title>
    <c:autoTitleDeleted val="0"/>
    <c:plotArea>
      <c:layout/>
      <c:pieChart>
        <c:varyColors val="1"/>
        <c:ser>
          <c:idx val="0"/>
          <c:order val="0"/>
          <c:tx>
            <c:strRef>
              <c:f>Лист1!$B$1</c:f>
              <c:strCache>
                <c:ptCount val="1"/>
                <c:pt idx="0">
                  <c:v>Диаграмма</c:v>
                </c:pt>
              </c:strCache>
            </c:strRef>
          </c:tx>
          <c:dPt>
            <c:idx val="0"/>
            <c:bubble3D val="0"/>
            <c:spPr>
              <a:gradFill rotWithShape="1">
                <a:gsLst>
                  <a:gs pos="0">
                    <a:schemeClr val="accent1">
                      <a:shade val="85000"/>
                      <a:satMod val="130000"/>
                    </a:schemeClr>
                  </a:gs>
                  <a:gs pos="34000">
                    <a:schemeClr val="accent1">
                      <a:shade val="87000"/>
                      <a:satMod val="125000"/>
                    </a:schemeClr>
                  </a:gs>
                  <a:gs pos="70000">
                    <a:schemeClr val="accent1">
                      <a:tint val="100000"/>
                      <a:shade val="90000"/>
                      <a:satMod val="130000"/>
                    </a:schemeClr>
                  </a:gs>
                  <a:gs pos="100000">
                    <a:schemeClr val="accent1">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c:spPr>
            <c:extLst>
              <c:ext xmlns:c16="http://schemas.microsoft.com/office/drawing/2014/chart" uri="{C3380CC4-5D6E-409C-BE32-E72D297353CC}">
                <c16:uniqueId val="{00000001-D936-4FB2-9F08-A18510F03096}"/>
              </c:ext>
            </c:extLst>
          </c:dPt>
          <c:dPt>
            <c:idx val="1"/>
            <c:bubble3D val="0"/>
            <c:spPr>
              <a:gradFill rotWithShape="1">
                <a:gsLst>
                  <a:gs pos="0">
                    <a:schemeClr val="accent2">
                      <a:shade val="85000"/>
                      <a:satMod val="130000"/>
                    </a:schemeClr>
                  </a:gs>
                  <a:gs pos="34000">
                    <a:schemeClr val="accent2">
                      <a:shade val="87000"/>
                      <a:satMod val="125000"/>
                    </a:schemeClr>
                  </a:gs>
                  <a:gs pos="70000">
                    <a:schemeClr val="accent2">
                      <a:tint val="100000"/>
                      <a:shade val="90000"/>
                      <a:satMod val="130000"/>
                    </a:schemeClr>
                  </a:gs>
                  <a:gs pos="100000">
                    <a:schemeClr val="accent2">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c:spPr>
            <c:extLst>
              <c:ext xmlns:c16="http://schemas.microsoft.com/office/drawing/2014/chart" uri="{C3380CC4-5D6E-409C-BE32-E72D297353CC}">
                <c16:uniqueId val="{00000003-D936-4FB2-9F08-A18510F03096}"/>
              </c:ext>
            </c:extLst>
          </c:dPt>
          <c:dPt>
            <c:idx val="2"/>
            <c:bubble3D val="0"/>
            <c:spPr>
              <a:gradFill rotWithShape="1">
                <a:gsLst>
                  <a:gs pos="0">
                    <a:schemeClr val="accent3">
                      <a:shade val="85000"/>
                      <a:satMod val="130000"/>
                    </a:schemeClr>
                  </a:gs>
                  <a:gs pos="34000">
                    <a:schemeClr val="accent3">
                      <a:shade val="87000"/>
                      <a:satMod val="125000"/>
                    </a:schemeClr>
                  </a:gs>
                  <a:gs pos="70000">
                    <a:schemeClr val="accent3">
                      <a:tint val="100000"/>
                      <a:shade val="90000"/>
                      <a:satMod val="130000"/>
                    </a:schemeClr>
                  </a:gs>
                  <a:gs pos="100000">
                    <a:schemeClr val="accent3">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c:spPr>
            <c:extLst>
              <c:ext xmlns:c16="http://schemas.microsoft.com/office/drawing/2014/chart" uri="{C3380CC4-5D6E-409C-BE32-E72D297353CC}">
                <c16:uniqueId val="{00000005-D936-4FB2-9F08-A18510F03096}"/>
              </c:ext>
            </c:extLst>
          </c:dPt>
          <c:dPt>
            <c:idx val="3"/>
            <c:bubble3D val="0"/>
            <c:spPr>
              <a:gradFill rotWithShape="1">
                <a:gsLst>
                  <a:gs pos="0">
                    <a:schemeClr val="accent4">
                      <a:shade val="85000"/>
                      <a:satMod val="130000"/>
                    </a:schemeClr>
                  </a:gs>
                  <a:gs pos="34000">
                    <a:schemeClr val="accent4">
                      <a:shade val="87000"/>
                      <a:satMod val="125000"/>
                    </a:schemeClr>
                  </a:gs>
                  <a:gs pos="70000">
                    <a:schemeClr val="accent4">
                      <a:tint val="100000"/>
                      <a:shade val="90000"/>
                      <a:satMod val="130000"/>
                    </a:schemeClr>
                  </a:gs>
                  <a:gs pos="100000">
                    <a:schemeClr val="accent4">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c:spPr>
            <c:extLst>
              <c:ext xmlns:c16="http://schemas.microsoft.com/office/drawing/2014/chart" uri="{C3380CC4-5D6E-409C-BE32-E72D297353CC}">
                <c16:uniqueId val="{00000007-D936-4FB2-9F08-A18510F03096}"/>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ru-RU"/>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Лист1!$A$2:$A$5</c:f>
              <c:strCache>
                <c:ptCount val="3"/>
                <c:pt idx="0">
                  <c:v>Да</c:v>
                </c:pt>
                <c:pt idx="1">
                  <c:v>Нет</c:v>
                </c:pt>
                <c:pt idx="2">
                  <c:v>Нет,но хотел бы узнать</c:v>
                </c:pt>
              </c:strCache>
            </c:strRef>
          </c:cat>
          <c:val>
            <c:numRef>
              <c:f>Лист1!$B$2:$B$5</c:f>
              <c:numCache>
                <c:formatCode>General</c:formatCode>
                <c:ptCount val="4"/>
                <c:pt idx="0">
                  <c:v>46</c:v>
                </c:pt>
                <c:pt idx="1">
                  <c:v>16</c:v>
                </c:pt>
                <c:pt idx="2">
                  <c:v>38</c:v>
                </c:pt>
              </c:numCache>
            </c:numRef>
          </c:val>
          <c:extLst>
            <c:ext xmlns:c16="http://schemas.microsoft.com/office/drawing/2014/chart" uri="{C3380CC4-5D6E-409C-BE32-E72D297353CC}">
              <c16:uniqueId val="{00000000-FAB1-4828-B9BE-AD60BD5AE06D}"/>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legendEntry>
        <c:idx val="3"/>
        <c:delete val="1"/>
      </c:legendEntry>
      <c:overlay val="0"/>
      <c:spPr>
        <a:noFill/>
        <a:ln>
          <a:solidFill>
            <a:srgbClr val="FFFF00"/>
          </a:solid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ru-RU"/>
              <a:t>Образец заголовка</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3F9FBC5D-D363-4BCA-9FD0-A7A1146FAFE5}" type="datetimeFigureOut">
              <a:rPr lang="ru-RU" smtClean="0"/>
              <a:t>11.07.2023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6723681-1EAA-42A9-B7B4-AD8827B85DD4}" type="slidenum">
              <a:rPr lang="ru-RU" smtClean="0"/>
              <a:t>‹#›</a:t>
            </a:fld>
            <a:endParaRPr lang="ru-R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06787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3F9FBC5D-D363-4BCA-9FD0-A7A1146FAFE5}" type="datetimeFigureOut">
              <a:rPr lang="ru-RU" smtClean="0"/>
              <a:t>11.07.2023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6723681-1EAA-42A9-B7B4-AD8827B85DD4}" type="slidenum">
              <a:rPr lang="ru-RU" smtClean="0"/>
              <a:t>‹#›</a:t>
            </a:fld>
            <a:endParaRPr lang="ru-RU"/>
          </a:p>
        </p:txBody>
      </p:sp>
    </p:spTree>
    <p:extLst>
      <p:ext uri="{BB962C8B-B14F-4D97-AF65-F5344CB8AC3E}">
        <p14:creationId xmlns:p14="http://schemas.microsoft.com/office/powerpoint/2010/main" val="4230095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3F9FBC5D-D363-4BCA-9FD0-A7A1146FAFE5}" type="datetimeFigureOut">
              <a:rPr lang="ru-RU" smtClean="0"/>
              <a:t>11.07.2023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6723681-1EAA-42A9-B7B4-AD8827B85DD4}" type="slidenum">
              <a:rPr lang="ru-RU" smtClean="0"/>
              <a:t>‹#›</a:t>
            </a:fld>
            <a:endParaRPr lang="ru-RU"/>
          </a:p>
        </p:txBody>
      </p:sp>
    </p:spTree>
    <p:extLst>
      <p:ext uri="{BB962C8B-B14F-4D97-AF65-F5344CB8AC3E}">
        <p14:creationId xmlns:p14="http://schemas.microsoft.com/office/powerpoint/2010/main" val="862042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3F9FBC5D-D363-4BCA-9FD0-A7A1146FAFE5}" type="datetimeFigureOut">
              <a:rPr lang="ru-RU" smtClean="0"/>
              <a:t>11.07.2023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6723681-1EAA-42A9-B7B4-AD8827B85DD4}" type="slidenum">
              <a:rPr lang="ru-RU" smtClean="0"/>
              <a:t>‹#›</a:t>
            </a:fld>
            <a:endParaRPr lang="ru-RU"/>
          </a:p>
        </p:txBody>
      </p:sp>
    </p:spTree>
    <p:extLst>
      <p:ext uri="{BB962C8B-B14F-4D97-AF65-F5344CB8AC3E}">
        <p14:creationId xmlns:p14="http://schemas.microsoft.com/office/powerpoint/2010/main" val="350314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ru-RU"/>
              <a:t>Образец заголовка</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3F9FBC5D-D363-4BCA-9FD0-A7A1146FAFE5}" type="datetimeFigureOut">
              <a:rPr lang="ru-RU" smtClean="0"/>
              <a:t>11.07.2023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6723681-1EAA-42A9-B7B4-AD8827B85DD4}" type="slidenum">
              <a:rPr lang="ru-RU" smtClean="0"/>
              <a:t>‹#›</a:t>
            </a:fld>
            <a:endParaRPr lang="ru-R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5294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3F9FBC5D-D363-4BCA-9FD0-A7A1146FAFE5}" type="datetimeFigureOut">
              <a:rPr lang="ru-RU" smtClean="0"/>
              <a:t>11.07.2023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6723681-1EAA-42A9-B7B4-AD8827B85DD4}" type="slidenum">
              <a:rPr lang="ru-RU" smtClean="0"/>
              <a:t>‹#›</a:t>
            </a:fld>
            <a:endParaRPr lang="ru-RU"/>
          </a:p>
        </p:txBody>
      </p:sp>
    </p:spTree>
    <p:extLst>
      <p:ext uri="{BB962C8B-B14F-4D97-AF65-F5344CB8AC3E}">
        <p14:creationId xmlns:p14="http://schemas.microsoft.com/office/powerpoint/2010/main" val="3838985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ru-RU"/>
              <a:t>Образец заголовка</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097280" y="2582334"/>
            <a:ext cx="4937760" cy="33782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217920" y="2582334"/>
            <a:ext cx="4937760" cy="33782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3F9FBC5D-D363-4BCA-9FD0-A7A1146FAFE5}" type="datetimeFigureOut">
              <a:rPr lang="ru-RU" smtClean="0"/>
              <a:t>11.07.2023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6723681-1EAA-42A9-B7B4-AD8827B85DD4}" type="slidenum">
              <a:rPr lang="ru-RU" smtClean="0"/>
              <a:t>‹#›</a:t>
            </a:fld>
            <a:endParaRPr lang="ru-RU"/>
          </a:p>
        </p:txBody>
      </p:sp>
    </p:spTree>
    <p:extLst>
      <p:ext uri="{BB962C8B-B14F-4D97-AF65-F5344CB8AC3E}">
        <p14:creationId xmlns:p14="http://schemas.microsoft.com/office/powerpoint/2010/main" val="41354803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3F9FBC5D-D363-4BCA-9FD0-A7A1146FAFE5}" type="datetimeFigureOut">
              <a:rPr lang="ru-RU" smtClean="0"/>
              <a:t>11.07.2023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6723681-1EAA-42A9-B7B4-AD8827B85DD4}" type="slidenum">
              <a:rPr lang="ru-RU" smtClean="0"/>
              <a:t>‹#›</a:t>
            </a:fld>
            <a:endParaRPr lang="ru-RU"/>
          </a:p>
        </p:txBody>
      </p:sp>
    </p:spTree>
    <p:extLst>
      <p:ext uri="{BB962C8B-B14F-4D97-AF65-F5344CB8AC3E}">
        <p14:creationId xmlns:p14="http://schemas.microsoft.com/office/powerpoint/2010/main" val="39423288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F9FBC5D-D363-4BCA-9FD0-A7A1146FAFE5}" type="datetimeFigureOut">
              <a:rPr lang="ru-RU" smtClean="0"/>
              <a:t>11.07.2023</a:t>
            </a:fld>
            <a:endParaRPr lang="ru-R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ru-RU"/>
          </a:p>
        </p:txBody>
      </p:sp>
      <p:sp>
        <p:nvSpPr>
          <p:cNvPr id="9" name="Slide Number Placeholder 8"/>
          <p:cNvSpPr>
            <a:spLocks noGrp="1"/>
          </p:cNvSpPr>
          <p:nvPr>
            <p:ph type="sldNum" sz="quarter" idx="12"/>
          </p:nvPr>
        </p:nvSpPr>
        <p:spPr/>
        <p:txBody>
          <a:bodyPr/>
          <a:lstStyle/>
          <a:p>
            <a:fld id="{A6723681-1EAA-42A9-B7B4-AD8827B85DD4}" type="slidenum">
              <a:rPr lang="ru-RU" smtClean="0"/>
              <a:t>‹#›</a:t>
            </a:fld>
            <a:endParaRPr lang="ru-RU"/>
          </a:p>
        </p:txBody>
      </p:sp>
    </p:spTree>
    <p:extLst>
      <p:ext uri="{BB962C8B-B14F-4D97-AF65-F5344CB8AC3E}">
        <p14:creationId xmlns:p14="http://schemas.microsoft.com/office/powerpoint/2010/main" val="1731429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ru-RU"/>
              <a:t>Образец заголовка</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F9FBC5D-D363-4BCA-9FD0-A7A1146FAFE5}" type="datetimeFigureOut">
              <a:rPr lang="ru-RU" smtClean="0"/>
              <a:t>11.07.2023</a:t>
            </a:fld>
            <a:endParaRPr lang="ru-R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ru-R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A6723681-1EAA-42A9-B7B4-AD8827B85DD4}" type="slidenum">
              <a:rPr lang="ru-RU" smtClean="0"/>
              <a:t>‹#›</a:t>
            </a:fld>
            <a:endParaRPr lang="ru-RU"/>
          </a:p>
        </p:txBody>
      </p:sp>
    </p:spTree>
    <p:extLst>
      <p:ext uri="{BB962C8B-B14F-4D97-AF65-F5344CB8AC3E}">
        <p14:creationId xmlns:p14="http://schemas.microsoft.com/office/powerpoint/2010/main" val="27904942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ru-RU"/>
              <a:t>Образец заголовка</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3F9FBC5D-D363-4BCA-9FD0-A7A1146FAFE5}" type="datetimeFigureOut">
              <a:rPr lang="ru-RU" smtClean="0"/>
              <a:t>11.07.2023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6723681-1EAA-42A9-B7B4-AD8827B85DD4}" type="slidenum">
              <a:rPr lang="ru-RU" smtClean="0"/>
              <a:t>‹#›</a:t>
            </a:fld>
            <a:endParaRPr lang="ru-RU"/>
          </a:p>
        </p:txBody>
      </p:sp>
    </p:spTree>
    <p:extLst>
      <p:ext uri="{BB962C8B-B14F-4D97-AF65-F5344CB8AC3E}">
        <p14:creationId xmlns:p14="http://schemas.microsoft.com/office/powerpoint/2010/main" val="406353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ru-RU"/>
              <a:t>Образец заголовка</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3F9FBC5D-D363-4BCA-9FD0-A7A1146FAFE5}" type="datetimeFigureOut">
              <a:rPr lang="ru-RU" smtClean="0"/>
              <a:t>11.07.2023</a:t>
            </a:fld>
            <a:endParaRPr lang="ru-R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ru-R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A6723681-1EAA-42A9-B7B4-AD8827B85DD4}" type="slidenum">
              <a:rPr lang="ru-RU" smtClean="0"/>
              <a:t>‹#›</a:t>
            </a:fld>
            <a:endParaRPr lang="ru-R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92744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A8985A9-4ED9-4BE9-A1AB-35E952B6BA53}"/>
              </a:ext>
            </a:extLst>
          </p:cNvPr>
          <p:cNvSpPr>
            <a:spLocks noGrp="1"/>
          </p:cNvSpPr>
          <p:nvPr>
            <p:ph type="ctrTitle"/>
          </p:nvPr>
        </p:nvSpPr>
        <p:spPr>
          <a:xfrm>
            <a:off x="317329" y="890264"/>
            <a:ext cx="8899041" cy="3246792"/>
          </a:xfrm>
        </p:spPr>
        <p:txBody>
          <a:bodyPr/>
          <a:lstStyle/>
          <a:p>
            <a:r>
              <a:rPr lang="ru-RU" b="1" dirty="0"/>
              <a:t>Короны дома Романовых</a:t>
            </a:r>
          </a:p>
        </p:txBody>
      </p:sp>
      <p:sp>
        <p:nvSpPr>
          <p:cNvPr id="3" name="Подзаголовок 2">
            <a:extLst>
              <a:ext uri="{FF2B5EF4-FFF2-40B4-BE49-F238E27FC236}">
                <a16:creationId xmlns:a16="http://schemas.microsoft.com/office/drawing/2014/main" id="{87B39D58-BFAC-41EB-BE81-D40FEC58BE0E}"/>
              </a:ext>
            </a:extLst>
          </p:cNvPr>
          <p:cNvSpPr>
            <a:spLocks noGrp="1"/>
          </p:cNvSpPr>
          <p:nvPr>
            <p:ph type="subTitle" idx="1"/>
          </p:nvPr>
        </p:nvSpPr>
        <p:spPr>
          <a:xfrm>
            <a:off x="8380602" y="4824736"/>
            <a:ext cx="3448968" cy="1143000"/>
          </a:xfrm>
        </p:spPr>
        <p:txBody>
          <a:bodyPr/>
          <a:lstStyle/>
          <a:p>
            <a:pPr>
              <a:spcBef>
                <a:spcPts val="0"/>
              </a:spcBef>
            </a:pPr>
            <a:endParaRPr lang="ru-RU" b="1" dirty="0"/>
          </a:p>
        </p:txBody>
      </p:sp>
      <p:pic>
        <p:nvPicPr>
          <p:cNvPr id="5" name="Рисунок 4">
            <a:extLst>
              <a:ext uri="{FF2B5EF4-FFF2-40B4-BE49-F238E27FC236}">
                <a16:creationId xmlns:a16="http://schemas.microsoft.com/office/drawing/2014/main" id="{7EB3B15C-EA8D-4282-9F80-A986E6EECE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2767" y="259328"/>
            <a:ext cx="2103514" cy="2592929"/>
          </a:xfrm>
          <a:prstGeom prst="rect">
            <a:avLst/>
          </a:prstGeom>
        </p:spPr>
      </p:pic>
      <p:pic>
        <p:nvPicPr>
          <p:cNvPr id="7" name="Рисунок 6">
            <a:extLst>
              <a:ext uri="{FF2B5EF4-FFF2-40B4-BE49-F238E27FC236}">
                <a16:creationId xmlns:a16="http://schemas.microsoft.com/office/drawing/2014/main" id="{48D07889-3322-4D68-B1E4-23D2D682E4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25672" y="2444592"/>
            <a:ext cx="2748999" cy="2047980"/>
          </a:xfrm>
          <a:prstGeom prst="rect">
            <a:avLst/>
          </a:prstGeom>
        </p:spPr>
      </p:pic>
      <p:pic>
        <p:nvPicPr>
          <p:cNvPr id="9" name="Рисунок 8">
            <a:extLst>
              <a:ext uri="{FF2B5EF4-FFF2-40B4-BE49-F238E27FC236}">
                <a16:creationId xmlns:a16="http://schemas.microsoft.com/office/drawing/2014/main" id="{B113498E-95E0-4FD6-9E7B-6D3E378156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8684" y="3161798"/>
            <a:ext cx="2025840" cy="2638196"/>
          </a:xfrm>
          <a:prstGeom prst="rect">
            <a:avLst/>
          </a:prstGeom>
        </p:spPr>
      </p:pic>
    </p:spTree>
    <p:extLst>
      <p:ext uri="{BB962C8B-B14F-4D97-AF65-F5344CB8AC3E}">
        <p14:creationId xmlns:p14="http://schemas.microsoft.com/office/powerpoint/2010/main" val="408513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C1C1A398-DC64-4A70-A12B-B535CB1E30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0096" y="371061"/>
            <a:ext cx="5767939" cy="5893329"/>
          </a:xfrm>
          <a:prstGeom prst="rect">
            <a:avLst/>
          </a:prstGeom>
        </p:spPr>
      </p:pic>
      <p:sp>
        <p:nvSpPr>
          <p:cNvPr id="4" name="TextBox 3">
            <a:extLst>
              <a:ext uri="{FF2B5EF4-FFF2-40B4-BE49-F238E27FC236}">
                <a16:creationId xmlns:a16="http://schemas.microsoft.com/office/drawing/2014/main" id="{6DADFF33-9AFE-4C4B-A02B-F2B6C11A4CA0}"/>
              </a:ext>
            </a:extLst>
          </p:cNvPr>
          <p:cNvSpPr txBox="1"/>
          <p:nvPr/>
        </p:nvSpPr>
        <p:spPr>
          <a:xfrm>
            <a:off x="6692348" y="742122"/>
            <a:ext cx="5128591" cy="3108543"/>
          </a:xfrm>
          <a:prstGeom prst="rect">
            <a:avLst/>
          </a:prstGeom>
          <a:noFill/>
        </p:spPr>
        <p:txBody>
          <a:bodyPr wrap="square" rtlCol="0">
            <a:spAutoFit/>
          </a:bodyPr>
          <a:lstStyle/>
          <a:p>
            <a:r>
              <a:rPr lang="ru-RU" sz="2800" b="1" dirty="0"/>
              <a:t>Регалии Российских императоров</a:t>
            </a:r>
            <a:r>
              <a:rPr lang="ru-RU" sz="2800" dirty="0"/>
              <a:t>: Скипетр, держава, </a:t>
            </a:r>
            <a:r>
              <a:rPr lang="ru-RU" sz="2800" b="0" i="0" dirty="0">
                <a:effectLst/>
                <a:latin typeface="YS Text"/>
              </a:rPr>
              <a:t>Большая императорская корона, бриллиантовый знак на цепи и звезда ордена Апостола Андрея Первозванного. </a:t>
            </a:r>
            <a:endParaRPr lang="ru-RU" sz="2800" dirty="0"/>
          </a:p>
        </p:txBody>
      </p:sp>
    </p:spTree>
    <p:extLst>
      <p:ext uri="{BB962C8B-B14F-4D97-AF65-F5344CB8AC3E}">
        <p14:creationId xmlns:p14="http://schemas.microsoft.com/office/powerpoint/2010/main" val="40383148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4A5BCED-6C4C-4E89-9475-3C17CCAA4004}"/>
              </a:ext>
            </a:extLst>
          </p:cNvPr>
          <p:cNvSpPr>
            <a:spLocks noGrp="1"/>
          </p:cNvSpPr>
          <p:nvPr>
            <p:ph type="title"/>
          </p:nvPr>
        </p:nvSpPr>
        <p:spPr/>
        <p:txBody>
          <a:bodyPr/>
          <a:lstStyle/>
          <a:p>
            <a:r>
              <a:rPr lang="ru-RU" b="1" dirty="0"/>
              <a:t>Актуальность, цель, гипотеза, задачи.</a:t>
            </a:r>
          </a:p>
        </p:txBody>
      </p:sp>
      <p:sp>
        <p:nvSpPr>
          <p:cNvPr id="3" name="Объект 2">
            <a:extLst>
              <a:ext uri="{FF2B5EF4-FFF2-40B4-BE49-F238E27FC236}">
                <a16:creationId xmlns:a16="http://schemas.microsoft.com/office/drawing/2014/main" id="{EEB5B828-5AEB-4801-AA97-9B6BD000166A}"/>
              </a:ext>
            </a:extLst>
          </p:cNvPr>
          <p:cNvSpPr>
            <a:spLocks noGrp="1"/>
          </p:cNvSpPr>
          <p:nvPr>
            <p:ph idx="1"/>
          </p:nvPr>
        </p:nvSpPr>
        <p:spPr/>
        <p:txBody>
          <a:bodyPr/>
          <a:lstStyle/>
          <a:p>
            <a:pPr>
              <a:spcAft>
                <a:spcPts val="600"/>
              </a:spcAft>
              <a:buFont typeface="Arial" panose="020B0604020202020204" pitchFamily="34" charset="0"/>
              <a:buChar char="•"/>
            </a:pPr>
            <a:r>
              <a:rPr lang="ru-RU" dirty="0">
                <a:effectLst/>
                <a:latin typeface="Times New Roman" panose="02020603050405020304" pitchFamily="18" charset="0"/>
                <a:ea typeface="Calibri" panose="020F0502020204030204" pitchFamily="34" charset="0"/>
                <a:cs typeface="Times New Roman" panose="02020603050405020304" pitchFamily="18" charset="0"/>
              </a:rPr>
              <a:t>Данная тема является актуальной, так как изучая историю создания и символ царских венцов можно не только глубже изучить политические процессы, происходившие в прошлом, но и проследить закономерности в развития нашей страны, преемственность властных традиций. </a:t>
            </a:r>
          </a:p>
          <a:p>
            <a:pPr>
              <a:spcAft>
                <a:spcPts val="600"/>
              </a:spcAft>
              <a:buFont typeface="Arial" panose="020B0604020202020204" pitchFamily="34" charset="0"/>
              <a:buChar char="•"/>
            </a:pPr>
            <a:r>
              <a:rPr lang="ru-RU" dirty="0">
                <a:effectLst/>
                <a:latin typeface="Times New Roman" panose="02020603050405020304" pitchFamily="18" charset="0"/>
                <a:ea typeface="Calibri" panose="020F0502020204030204" pitchFamily="34" charset="0"/>
                <a:cs typeface="Times New Roman" panose="02020603050405020304" pitchFamily="18" charset="0"/>
              </a:rPr>
              <a:t>Целью работы над проектом стало: определить, что символизируют короны Дома Романовых и как это влияло на внутреннюю и внешнюю политику России. </a:t>
            </a:r>
          </a:p>
          <a:p>
            <a:pPr>
              <a:spcAft>
                <a:spcPts val="600"/>
              </a:spcAft>
              <a:buFont typeface="Arial" panose="020B0604020202020204" pitchFamily="34" charset="0"/>
              <a:buChar char="•"/>
            </a:pP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Исходя из поставленной цели можно сформировать гипотезу: можно предположить, что короны символизируют не только богатство самих правителей, но и отражают, то, чем гордится страна в целом.</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buFont typeface="Arial" panose="020B0604020202020204" pitchFamily="34" charset="0"/>
              <a:buChar char="•"/>
            </a:pP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А также поставить следующие задачи: изучить историю создания корон, рассмотреть версии исследователей о том, что означают эти короны, проследить их дельнейшую историю.</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buFont typeface="Arial" panose="020B0604020202020204" pitchFamily="34" charset="0"/>
              <a:buChar char="•"/>
            </a:pP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buFont typeface="Arial" panose="020B0604020202020204" pitchFamily="34" charset="0"/>
              <a:buChar char="•"/>
            </a:pP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Tree>
    <p:extLst>
      <p:ext uri="{BB962C8B-B14F-4D97-AF65-F5344CB8AC3E}">
        <p14:creationId xmlns:p14="http://schemas.microsoft.com/office/powerpoint/2010/main" val="4244837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7B74247F-6F4C-4CE9-A383-F7306C5E61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979" y="2263063"/>
            <a:ext cx="5907265" cy="3925050"/>
          </a:xfrm>
          <a:prstGeom prst="rect">
            <a:avLst/>
          </a:prstGeom>
        </p:spPr>
      </p:pic>
      <p:pic>
        <p:nvPicPr>
          <p:cNvPr id="3" name="Рисунок 2">
            <a:extLst>
              <a:ext uri="{FF2B5EF4-FFF2-40B4-BE49-F238E27FC236}">
                <a16:creationId xmlns:a16="http://schemas.microsoft.com/office/drawing/2014/main" id="{10C3E1E4-EAA1-4311-A52E-BD3CCF95A9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2756" y="1737360"/>
            <a:ext cx="4691544" cy="4450753"/>
          </a:xfrm>
          <a:prstGeom prst="rect">
            <a:avLst/>
          </a:prstGeom>
        </p:spPr>
      </p:pic>
      <p:sp>
        <p:nvSpPr>
          <p:cNvPr id="4" name="TextBox 3">
            <a:extLst>
              <a:ext uri="{FF2B5EF4-FFF2-40B4-BE49-F238E27FC236}">
                <a16:creationId xmlns:a16="http://schemas.microsoft.com/office/drawing/2014/main" id="{4DB58DAE-40A1-4B80-9A79-A66EBC20997D}"/>
              </a:ext>
            </a:extLst>
          </p:cNvPr>
          <p:cNvSpPr txBox="1"/>
          <p:nvPr/>
        </p:nvSpPr>
        <p:spPr>
          <a:xfrm>
            <a:off x="539979" y="569843"/>
            <a:ext cx="5807812" cy="1200329"/>
          </a:xfrm>
          <a:prstGeom prst="rect">
            <a:avLst/>
          </a:prstGeom>
          <a:noFill/>
        </p:spPr>
        <p:txBody>
          <a:bodyPr wrap="square" rtlCol="0">
            <a:spAutoFit/>
          </a:bodyPr>
          <a:lstStyle/>
          <a:p>
            <a:pPr algn="ctr"/>
            <a:r>
              <a:rPr lang="ru-RU" sz="3200" dirty="0"/>
              <a:t>Шапка Мономаха</a:t>
            </a:r>
          </a:p>
          <a:p>
            <a:pPr algn="ctr"/>
            <a:r>
              <a:rPr lang="ru-RU" sz="2000" dirty="0"/>
              <a:t>Изготовлена , предположительно, для Василия </a:t>
            </a:r>
            <a:r>
              <a:rPr lang="en-US" sz="2000" dirty="0"/>
              <a:t>III</a:t>
            </a:r>
            <a:r>
              <a:rPr lang="ru-RU" sz="2000" dirty="0"/>
              <a:t>, перестала использоваться Петром </a:t>
            </a:r>
            <a:r>
              <a:rPr lang="en-US" sz="2000" dirty="0"/>
              <a:t>I</a:t>
            </a:r>
            <a:endParaRPr lang="ru-RU" sz="2000" dirty="0"/>
          </a:p>
        </p:txBody>
      </p:sp>
      <p:sp>
        <p:nvSpPr>
          <p:cNvPr id="5" name="TextBox 4">
            <a:extLst>
              <a:ext uri="{FF2B5EF4-FFF2-40B4-BE49-F238E27FC236}">
                <a16:creationId xmlns:a16="http://schemas.microsoft.com/office/drawing/2014/main" id="{DCF4D841-8168-494F-8968-ECFF274198B6}"/>
              </a:ext>
            </a:extLst>
          </p:cNvPr>
          <p:cNvSpPr txBox="1"/>
          <p:nvPr/>
        </p:nvSpPr>
        <p:spPr>
          <a:xfrm>
            <a:off x="7132756" y="463826"/>
            <a:ext cx="4691544" cy="1138773"/>
          </a:xfrm>
          <a:prstGeom prst="rect">
            <a:avLst/>
          </a:prstGeom>
          <a:noFill/>
        </p:spPr>
        <p:txBody>
          <a:bodyPr wrap="square" rtlCol="0">
            <a:spAutoFit/>
          </a:bodyPr>
          <a:lstStyle/>
          <a:p>
            <a:pPr algn="ctr"/>
            <a:r>
              <a:rPr lang="ru-RU" sz="2400" dirty="0"/>
              <a:t>Обод (корона была разобрана) короны Екатерины </a:t>
            </a:r>
            <a:r>
              <a:rPr lang="en-US" sz="2400" dirty="0"/>
              <a:t>I</a:t>
            </a:r>
            <a:r>
              <a:rPr lang="ru-RU" sz="2400" dirty="0"/>
              <a:t> </a:t>
            </a:r>
            <a:r>
              <a:rPr lang="ru-RU" sz="2000" dirty="0"/>
              <a:t>(авт. С. Ларионов)</a:t>
            </a:r>
          </a:p>
        </p:txBody>
      </p:sp>
    </p:spTree>
    <p:extLst>
      <p:ext uri="{BB962C8B-B14F-4D97-AF65-F5344CB8AC3E}">
        <p14:creationId xmlns:p14="http://schemas.microsoft.com/office/powerpoint/2010/main" val="2836466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11CDE7F-020E-4FE3-9445-2790185AECC0}"/>
              </a:ext>
            </a:extLst>
          </p:cNvPr>
          <p:cNvSpPr txBox="1"/>
          <p:nvPr/>
        </p:nvSpPr>
        <p:spPr>
          <a:xfrm>
            <a:off x="1064525" y="1146412"/>
            <a:ext cx="9853684" cy="4465133"/>
          </a:xfrm>
          <a:prstGeom prst="rect">
            <a:avLst/>
          </a:prstGeom>
          <a:noFill/>
        </p:spPr>
        <p:txBody>
          <a:bodyPr wrap="square" rtlCol="0">
            <a:spAutoFit/>
          </a:bodyPr>
          <a:lstStyle/>
          <a:p>
            <a:pPr indent="450215">
              <a:lnSpc>
                <a:spcPct val="150000"/>
              </a:lnSpc>
              <a:spcAft>
                <a:spcPts val="800"/>
              </a:spcAft>
            </a:pPr>
            <a:r>
              <a:rPr lang="ru-RU" sz="2400" dirty="0">
                <a:latin typeface="Times New Roman" panose="02020603050405020304" pitchFamily="18" charset="0"/>
                <a:ea typeface="Calibri" panose="020F0502020204030204" pitchFamily="34" charset="0"/>
                <a:cs typeface="Times New Roman" panose="02020603050405020304" pitchFamily="18" charset="0"/>
              </a:rPr>
              <a:t>О</a:t>
            </a:r>
            <a:r>
              <a:rPr lang="ru-RU" sz="2400" dirty="0">
                <a:effectLst/>
                <a:latin typeface="Times New Roman" panose="02020603050405020304" pitchFamily="18" charset="0"/>
                <a:ea typeface="Calibri" panose="020F0502020204030204" pitchFamily="34" charset="0"/>
                <a:cs typeface="Times New Roman" panose="02020603050405020304" pitchFamily="18" charset="0"/>
              </a:rPr>
              <a:t> красоте некоторых царских венцов мы можем судить только по оставшимся рисункам и фотографиям. Иногда из драгоценностей выбирали отдельные камни, что сильно меняло их вид, другие же венцы были, попросту, утрачены для страны, так как пришедшие к власти большевики продали их за границу. Такая судьба постигла Грузинскую корону (хранится в частной коллекции в Бельгии), Вторую малую императорскую корону (судьба неизвестна), Императорскую венчальную корону (находится в музее Холливуд в США)</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50938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A9D2212-51A8-42FD-B4FB-F8804C5B8B21}"/>
              </a:ext>
            </a:extLst>
          </p:cNvPr>
          <p:cNvSpPr>
            <a:spLocks noGrp="1"/>
          </p:cNvSpPr>
          <p:nvPr>
            <p:ph type="title"/>
          </p:nvPr>
        </p:nvSpPr>
        <p:spPr>
          <a:xfrm>
            <a:off x="569843" y="802858"/>
            <a:ext cx="11447910" cy="461665"/>
          </a:xfrm>
        </p:spPr>
        <p:txBody>
          <a:bodyPr>
            <a:normAutofit fontScale="90000"/>
          </a:bodyPr>
          <a:lstStyle/>
          <a:p>
            <a:pPr algn="ctr"/>
            <a:r>
              <a:rPr lang="ru-RU" sz="2800" b="1" dirty="0"/>
              <a:t>Грузинская корона                                                             Малая императорская корона               </a:t>
            </a:r>
          </a:p>
        </p:txBody>
      </p:sp>
      <p:pic>
        <p:nvPicPr>
          <p:cNvPr id="5" name="Объект 4">
            <a:extLst>
              <a:ext uri="{FF2B5EF4-FFF2-40B4-BE49-F238E27FC236}">
                <a16:creationId xmlns:a16="http://schemas.microsoft.com/office/drawing/2014/main" id="{ED527838-494E-41FC-8506-E777A51F9C5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82630" y="2035770"/>
            <a:ext cx="3734779" cy="4248090"/>
          </a:xfrm>
        </p:spPr>
      </p:pic>
      <p:pic>
        <p:nvPicPr>
          <p:cNvPr id="7" name="Рисунок 6">
            <a:extLst>
              <a:ext uri="{FF2B5EF4-FFF2-40B4-BE49-F238E27FC236}">
                <a16:creationId xmlns:a16="http://schemas.microsoft.com/office/drawing/2014/main" id="{949D799B-B5B6-49E3-B864-04E75E8174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4653" y="1737360"/>
            <a:ext cx="5753100" cy="4314825"/>
          </a:xfrm>
          <a:prstGeom prst="rect">
            <a:avLst/>
          </a:prstGeom>
        </p:spPr>
      </p:pic>
      <p:sp>
        <p:nvSpPr>
          <p:cNvPr id="3" name="TextBox 2">
            <a:extLst>
              <a:ext uri="{FF2B5EF4-FFF2-40B4-BE49-F238E27FC236}">
                <a16:creationId xmlns:a16="http://schemas.microsoft.com/office/drawing/2014/main" id="{91AF9627-E9C0-48B7-AF73-E046A0A330B8}"/>
              </a:ext>
            </a:extLst>
          </p:cNvPr>
          <p:cNvSpPr txBox="1"/>
          <p:nvPr/>
        </p:nvSpPr>
        <p:spPr>
          <a:xfrm>
            <a:off x="569843" y="1417983"/>
            <a:ext cx="11447910" cy="369332"/>
          </a:xfrm>
          <a:prstGeom prst="rect">
            <a:avLst/>
          </a:prstGeom>
          <a:noFill/>
        </p:spPr>
        <p:txBody>
          <a:bodyPr wrap="square" rtlCol="0">
            <a:spAutoFit/>
          </a:bodyPr>
          <a:lstStyle/>
          <a:p>
            <a:r>
              <a:rPr lang="ru-RU" dirty="0"/>
              <a:t>               (находится в Бельгии )                                                                                       (находится в США )                                                                                        </a:t>
            </a:r>
          </a:p>
        </p:txBody>
      </p:sp>
      <p:sp>
        <p:nvSpPr>
          <p:cNvPr id="4" name="TextBox 3">
            <a:extLst>
              <a:ext uri="{FF2B5EF4-FFF2-40B4-BE49-F238E27FC236}">
                <a16:creationId xmlns:a16="http://schemas.microsoft.com/office/drawing/2014/main" id="{C9BCEE6D-655C-4B28-A36D-0E015D65491B}"/>
              </a:ext>
            </a:extLst>
          </p:cNvPr>
          <p:cNvSpPr txBox="1"/>
          <p:nvPr/>
        </p:nvSpPr>
        <p:spPr>
          <a:xfrm>
            <a:off x="3643952" y="341194"/>
            <a:ext cx="5131558" cy="461665"/>
          </a:xfrm>
          <a:prstGeom prst="rect">
            <a:avLst/>
          </a:prstGeom>
          <a:noFill/>
        </p:spPr>
        <p:txBody>
          <a:bodyPr wrap="square" rtlCol="0">
            <a:spAutoFit/>
          </a:bodyPr>
          <a:lstStyle/>
          <a:p>
            <a:pPr algn="ctr"/>
            <a:r>
              <a:rPr lang="ru-RU" sz="2400" dirty="0"/>
              <a:t>Были вывезены из России</a:t>
            </a:r>
          </a:p>
        </p:txBody>
      </p:sp>
    </p:spTree>
    <p:extLst>
      <p:ext uri="{BB962C8B-B14F-4D97-AF65-F5344CB8AC3E}">
        <p14:creationId xmlns:p14="http://schemas.microsoft.com/office/powerpoint/2010/main" val="3237512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A3F35C-B8E2-4CFF-896D-62144CB2E43E}"/>
              </a:ext>
            </a:extLst>
          </p:cNvPr>
          <p:cNvSpPr txBox="1"/>
          <p:nvPr/>
        </p:nvSpPr>
        <p:spPr>
          <a:xfrm>
            <a:off x="437322" y="371061"/>
            <a:ext cx="11290852" cy="966290"/>
          </a:xfrm>
          <a:prstGeom prst="rect">
            <a:avLst/>
          </a:prstGeom>
          <a:noFill/>
        </p:spPr>
        <p:txBody>
          <a:bodyPr wrap="square" rtlCol="0">
            <a:spAutoFit/>
          </a:bodyPr>
          <a:lstStyle/>
          <a:p>
            <a:pPr indent="450215">
              <a:lnSpc>
                <a:spcPct val="150000"/>
              </a:lnSpc>
              <a:spcAft>
                <a:spcPts val="800"/>
              </a:spcAft>
            </a:pP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В своей работе, мне хотелось бы рассмотреть пять основных царских корон, рассказать, что каждая из них символизирует, а также определить их культурную ценность для нашей страны.</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26" name="Picture 2">
            <a:extLst>
              <a:ext uri="{FF2B5EF4-FFF2-40B4-BE49-F238E27FC236}">
                <a16:creationId xmlns:a16="http://schemas.microsoft.com/office/drawing/2014/main" id="{8D2CF864-51C2-4709-91E5-2CE64E610E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9145" y="2888974"/>
            <a:ext cx="3809448" cy="371401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57887B3D-65D6-4BD8-B963-72C1E658EA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1835" y="2888974"/>
            <a:ext cx="3325678" cy="378181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EA14E10-181A-4F92-B707-7B2B1E7F98C2}"/>
              </a:ext>
            </a:extLst>
          </p:cNvPr>
          <p:cNvSpPr txBox="1"/>
          <p:nvPr/>
        </p:nvSpPr>
        <p:spPr>
          <a:xfrm>
            <a:off x="1086678" y="1762539"/>
            <a:ext cx="4041915" cy="646331"/>
          </a:xfrm>
          <a:prstGeom prst="rect">
            <a:avLst/>
          </a:prstGeom>
          <a:noFill/>
        </p:spPr>
        <p:txBody>
          <a:bodyPr wrap="square" rtlCol="0">
            <a:spAutoFit/>
          </a:bodyPr>
          <a:lstStyle/>
          <a:p>
            <a:pPr algn="ctr"/>
            <a:r>
              <a:rPr lang="ru-RU" dirty="0"/>
              <a:t>Корона Анны Иоанновны (авт. С. Ларионов)</a:t>
            </a:r>
          </a:p>
        </p:txBody>
      </p:sp>
      <p:sp>
        <p:nvSpPr>
          <p:cNvPr id="4" name="TextBox 3">
            <a:extLst>
              <a:ext uri="{FF2B5EF4-FFF2-40B4-BE49-F238E27FC236}">
                <a16:creationId xmlns:a16="http://schemas.microsoft.com/office/drawing/2014/main" id="{04ED2011-F68C-4256-9C9B-45EBB3B37980}"/>
              </a:ext>
            </a:extLst>
          </p:cNvPr>
          <p:cNvSpPr txBox="1"/>
          <p:nvPr/>
        </p:nvSpPr>
        <p:spPr>
          <a:xfrm>
            <a:off x="7421835" y="1817455"/>
            <a:ext cx="3816008" cy="369332"/>
          </a:xfrm>
          <a:prstGeom prst="rect">
            <a:avLst/>
          </a:prstGeom>
          <a:noFill/>
        </p:spPr>
        <p:txBody>
          <a:bodyPr wrap="square" rtlCol="0">
            <a:spAutoFit/>
          </a:bodyPr>
          <a:lstStyle/>
          <a:p>
            <a:pPr algn="ctr"/>
            <a:r>
              <a:rPr lang="ru-RU" dirty="0"/>
              <a:t>Корона Екатерины </a:t>
            </a:r>
            <a:r>
              <a:rPr lang="en-US" dirty="0"/>
              <a:t>II</a:t>
            </a:r>
            <a:r>
              <a:rPr lang="ru-RU" dirty="0"/>
              <a:t> (авт. Г.-Ф. </a:t>
            </a:r>
            <a:r>
              <a:rPr lang="ru-RU" dirty="0" err="1"/>
              <a:t>Экарт</a:t>
            </a:r>
            <a:r>
              <a:rPr lang="ru-RU" dirty="0"/>
              <a:t>)</a:t>
            </a:r>
          </a:p>
        </p:txBody>
      </p:sp>
    </p:spTree>
    <p:extLst>
      <p:ext uri="{BB962C8B-B14F-4D97-AF65-F5344CB8AC3E}">
        <p14:creationId xmlns:p14="http://schemas.microsoft.com/office/powerpoint/2010/main" val="37757601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4">
            <a:extLst>
              <a:ext uri="{FF2B5EF4-FFF2-40B4-BE49-F238E27FC236}">
                <a16:creationId xmlns:a16="http://schemas.microsoft.com/office/drawing/2014/main" id="{622EFB70-DCE4-4D21-9BAB-1E5194CA3D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1235" y="2093529"/>
            <a:ext cx="3234451" cy="4252641"/>
          </a:xfrm>
          <a:prstGeom prst="rect">
            <a:avLst/>
          </a:prstGeom>
        </p:spPr>
      </p:pic>
      <p:pic>
        <p:nvPicPr>
          <p:cNvPr id="3074" name="Picture 2">
            <a:extLst>
              <a:ext uri="{FF2B5EF4-FFF2-40B4-BE49-F238E27FC236}">
                <a16:creationId xmlns:a16="http://schemas.microsoft.com/office/drawing/2014/main" id="{AD55A1DF-A5CE-41BB-8C04-18CB93130C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0157" y="1927313"/>
            <a:ext cx="4479234" cy="416224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CFDC909-E77F-4CFC-AA64-CC942FD0ADAB}"/>
              </a:ext>
            </a:extLst>
          </p:cNvPr>
          <p:cNvSpPr txBox="1"/>
          <p:nvPr/>
        </p:nvSpPr>
        <p:spPr>
          <a:xfrm>
            <a:off x="530087" y="384313"/>
            <a:ext cx="5433391" cy="1754326"/>
          </a:xfrm>
          <a:prstGeom prst="rect">
            <a:avLst/>
          </a:prstGeom>
          <a:noFill/>
        </p:spPr>
        <p:txBody>
          <a:bodyPr wrap="square" rtlCol="0">
            <a:spAutoFit/>
          </a:bodyPr>
          <a:lstStyle/>
          <a:p>
            <a:r>
              <a:rPr lang="ru-RU" sz="1800">
                <a:effectLst/>
                <a:latin typeface="Times New Roman" panose="02020603050405020304" pitchFamily="18" charset="0"/>
                <a:ea typeface="Calibri" panose="020F0502020204030204" pitchFamily="34" charset="0"/>
              </a:rPr>
              <a:t>Во время правления сына Екатерины </a:t>
            </a:r>
            <a:r>
              <a:rPr lang="en-US" sz="1800">
                <a:effectLst/>
                <a:latin typeface="Times New Roman" panose="02020603050405020304" pitchFamily="18" charset="0"/>
                <a:ea typeface="Calibri" panose="020F0502020204030204" pitchFamily="34" charset="0"/>
              </a:rPr>
              <a:t>II</a:t>
            </a:r>
            <a:r>
              <a:rPr lang="ru-RU" sz="1800">
                <a:effectLst/>
                <a:latin typeface="Times New Roman" panose="02020603050405020304" pitchFamily="18" charset="0"/>
                <a:ea typeface="Calibri" panose="020F0502020204030204" pitchFamily="34" charset="0"/>
              </a:rPr>
              <a:t> Павла </a:t>
            </a:r>
            <a:r>
              <a:rPr lang="en-US" sz="1800">
                <a:effectLst/>
                <a:latin typeface="Times New Roman" panose="02020603050405020304" pitchFamily="18" charset="0"/>
                <a:ea typeface="Calibri" panose="020F0502020204030204" pitchFamily="34" charset="0"/>
              </a:rPr>
              <a:t>I</a:t>
            </a:r>
            <a:r>
              <a:rPr lang="ru-RU" sz="1800">
                <a:effectLst/>
                <a:latin typeface="Times New Roman" panose="02020603050405020304" pitchFamily="18" charset="0"/>
                <a:ea typeface="Calibri" panose="020F0502020204030204" pitchFamily="34" charset="0"/>
              </a:rPr>
              <a:t>, в России появилась корона Мальтийского ордена. Историки до сих спорят, была ли она изготовлена в России для принятия Павлом </a:t>
            </a:r>
            <a:r>
              <a:rPr lang="en-US" sz="1800">
                <a:effectLst/>
                <a:latin typeface="Times New Roman" panose="02020603050405020304" pitchFamily="18" charset="0"/>
                <a:ea typeface="Calibri" panose="020F0502020204030204" pitchFamily="34" charset="0"/>
              </a:rPr>
              <a:t>I</a:t>
            </a:r>
            <a:r>
              <a:rPr lang="ru-RU" sz="1800">
                <a:effectLst/>
                <a:latin typeface="Times New Roman" panose="02020603050405020304" pitchFamily="18" charset="0"/>
                <a:ea typeface="Calibri" panose="020F0502020204030204" pitchFamily="34" charset="0"/>
              </a:rPr>
              <a:t> звания великого магистра или же она была привезена в нее лидерами Мальтийского ордена. </a:t>
            </a:r>
            <a:endParaRPr lang="ru-RU" dirty="0"/>
          </a:p>
        </p:txBody>
      </p:sp>
      <p:sp>
        <p:nvSpPr>
          <p:cNvPr id="5" name="TextBox 4">
            <a:extLst>
              <a:ext uri="{FF2B5EF4-FFF2-40B4-BE49-F238E27FC236}">
                <a16:creationId xmlns:a16="http://schemas.microsoft.com/office/drawing/2014/main" id="{73C589F1-4A88-4D1D-A794-FE58E2E59A3E}"/>
              </a:ext>
            </a:extLst>
          </p:cNvPr>
          <p:cNvSpPr txBox="1"/>
          <p:nvPr/>
        </p:nvSpPr>
        <p:spPr>
          <a:xfrm>
            <a:off x="6235354" y="596348"/>
            <a:ext cx="5651846" cy="1200329"/>
          </a:xfrm>
          <a:prstGeom prst="rect">
            <a:avLst/>
          </a:prstGeom>
          <a:noFill/>
        </p:spPr>
        <p:txBody>
          <a:bodyPr wrap="square" rtlCol="0">
            <a:spAutoFit/>
          </a:bodyPr>
          <a:lstStyle/>
          <a:p>
            <a:r>
              <a:rPr lang="ru-RU" dirty="0">
                <a:latin typeface="Times New Roman" panose="02020603050405020304" pitchFamily="18" charset="0"/>
                <a:ea typeface="Calibri" panose="020F0502020204030204" pitchFamily="34" charset="0"/>
              </a:rPr>
              <a:t>П</a:t>
            </a:r>
            <a:r>
              <a:rPr lang="ru-RU" sz="1800" dirty="0">
                <a:effectLst/>
                <a:latin typeface="Times New Roman" panose="02020603050405020304" pitchFamily="18" charset="0"/>
                <a:ea typeface="Calibri" panose="020F0502020204030204" pitchFamily="34" charset="0"/>
              </a:rPr>
              <a:t>о образцу Большой императорской короны братьями ювелирами Дювалями была изготовлена для императрицы Елизаветы Алексеевны, супруги Александра I Малая императорская корона.</a:t>
            </a:r>
            <a:endParaRPr lang="ru-RU" dirty="0"/>
          </a:p>
        </p:txBody>
      </p:sp>
    </p:spTree>
    <p:extLst>
      <p:ext uri="{BB962C8B-B14F-4D97-AF65-F5344CB8AC3E}">
        <p14:creationId xmlns:p14="http://schemas.microsoft.com/office/powerpoint/2010/main" val="40422691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D355EF8-A4D1-418F-9188-B46087A0BCCA}"/>
              </a:ext>
            </a:extLst>
          </p:cNvPr>
          <p:cNvSpPr>
            <a:spLocks noGrp="1"/>
          </p:cNvSpPr>
          <p:nvPr>
            <p:ph type="title"/>
          </p:nvPr>
        </p:nvSpPr>
        <p:spPr>
          <a:xfrm>
            <a:off x="580664" y="1760341"/>
            <a:ext cx="10694286" cy="1450757"/>
          </a:xfrm>
        </p:spPr>
        <p:txBody>
          <a:bodyPr>
            <a:normAutofit/>
          </a:bodyPr>
          <a:lstStyle/>
          <a:p>
            <a:r>
              <a:rPr lang="ru-RU" sz="1800" b="1" dirty="0"/>
              <a:t>                     Европейская корона     </a:t>
            </a:r>
            <a:r>
              <a:rPr lang="en-US" sz="1800" b="1" dirty="0"/>
              <a:t>             </a:t>
            </a:r>
            <a:r>
              <a:rPr lang="ru-RU" sz="1800" b="1" dirty="0"/>
              <a:t>                                                                                                     </a:t>
            </a:r>
            <a:r>
              <a:rPr lang="en-US" sz="1800" b="1" dirty="0"/>
              <a:t> </a:t>
            </a:r>
            <a:r>
              <a:rPr lang="ru-RU" sz="1800" b="1" dirty="0"/>
              <a:t>Корона Екатерины </a:t>
            </a:r>
            <a:r>
              <a:rPr lang="en-US" sz="1800" b="1" dirty="0"/>
              <a:t>II</a:t>
            </a:r>
            <a:endParaRPr lang="ru-RU" sz="1800" b="1" dirty="0"/>
          </a:p>
        </p:txBody>
      </p:sp>
      <p:pic>
        <p:nvPicPr>
          <p:cNvPr id="5" name="Объект 4">
            <a:extLst>
              <a:ext uri="{FF2B5EF4-FFF2-40B4-BE49-F238E27FC236}">
                <a16:creationId xmlns:a16="http://schemas.microsoft.com/office/drawing/2014/main" id="{522AAE30-D9FC-4527-8716-14BF64E46C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18796" y="3211098"/>
            <a:ext cx="3931804" cy="2883323"/>
          </a:xfrm>
        </p:spPr>
      </p:pic>
      <p:pic>
        <p:nvPicPr>
          <p:cNvPr id="7" name="Рисунок 6">
            <a:extLst>
              <a:ext uri="{FF2B5EF4-FFF2-40B4-BE49-F238E27FC236}">
                <a16:creationId xmlns:a16="http://schemas.microsoft.com/office/drawing/2014/main" id="{B8F05680-1D4E-47B1-B490-C946BA4043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3179" y="3347973"/>
            <a:ext cx="4883851" cy="2746448"/>
          </a:xfrm>
          <a:prstGeom prst="rect">
            <a:avLst/>
          </a:prstGeom>
        </p:spPr>
      </p:pic>
      <p:sp>
        <p:nvSpPr>
          <p:cNvPr id="3" name="TextBox 2">
            <a:extLst>
              <a:ext uri="{FF2B5EF4-FFF2-40B4-BE49-F238E27FC236}">
                <a16:creationId xmlns:a16="http://schemas.microsoft.com/office/drawing/2014/main" id="{EFE1FAEF-C1D5-4520-A570-C60550FC99CF}"/>
              </a:ext>
            </a:extLst>
          </p:cNvPr>
          <p:cNvSpPr txBox="1"/>
          <p:nvPr/>
        </p:nvSpPr>
        <p:spPr>
          <a:xfrm>
            <a:off x="580664" y="291548"/>
            <a:ext cx="10694286" cy="1477328"/>
          </a:xfrm>
          <a:prstGeom prst="rect">
            <a:avLst/>
          </a:prstGeom>
          <a:noFill/>
        </p:spPr>
        <p:txBody>
          <a:bodyPr wrap="square" rtlCol="0">
            <a:spAutoFit/>
          </a:bodyPr>
          <a:lstStyle/>
          <a:p>
            <a:r>
              <a:rPr lang="ru-RU" dirty="0">
                <a:latin typeface="Times New Roman" panose="02020603050405020304" pitchFamily="18" charset="0"/>
                <a:ea typeface="Calibri" panose="020F0502020204030204" pitchFamily="34" charset="0"/>
              </a:rPr>
              <a:t>К</a:t>
            </a:r>
            <a:r>
              <a:rPr lang="ru-RU" sz="1800" dirty="0">
                <a:effectLst/>
                <a:latin typeface="Times New Roman" panose="02020603050405020304" pitchFamily="18" charset="0"/>
                <a:ea typeface="Calibri" panose="020F0502020204030204" pitchFamily="34" charset="0"/>
              </a:rPr>
              <a:t>ороны западного, европейского типа представляют собой обод с зубцами украшенными драгоценными камнями. Символизируют такие зубчатые короны терновый венок Христа и символизируют то, что король обладает властью над людьми данную им Богом, при этом сам монарх должен помнить, что ноша лидера страны нелегка, как страдания Христа. Короны Российских правителей символизируют соединение под контролем православного монарха восточных и западных земель, преемственность величия Византии.</a:t>
            </a:r>
            <a:endParaRPr lang="ru-RU" dirty="0"/>
          </a:p>
        </p:txBody>
      </p:sp>
    </p:spTree>
    <p:extLst>
      <p:ext uri="{BB962C8B-B14F-4D97-AF65-F5344CB8AC3E}">
        <p14:creationId xmlns:p14="http://schemas.microsoft.com/office/powerpoint/2010/main" val="157455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BFE7AF2-01CE-4B1E-BE66-9D0CA2643537}"/>
              </a:ext>
            </a:extLst>
          </p:cNvPr>
          <p:cNvSpPr>
            <a:spLocks noGrp="1"/>
          </p:cNvSpPr>
          <p:nvPr>
            <p:ph type="title"/>
          </p:nvPr>
        </p:nvSpPr>
        <p:spPr>
          <a:xfrm>
            <a:off x="1162246" y="263632"/>
            <a:ext cx="9519827" cy="1450757"/>
          </a:xfrm>
        </p:spPr>
        <p:txBody>
          <a:bodyPr>
            <a:normAutofit/>
          </a:bodyPr>
          <a:lstStyle/>
          <a:p>
            <a:pPr algn="ctr"/>
            <a:r>
              <a:rPr lang="ru-RU" sz="4400" b="1" dirty="0"/>
              <a:t>Знаете ли вы о сокровищах </a:t>
            </a:r>
            <a:br>
              <a:rPr lang="en-US" sz="4400" b="1" dirty="0"/>
            </a:br>
            <a:r>
              <a:rPr lang="ru-RU" sz="4400" b="1" dirty="0"/>
              <a:t>Дома Романовых</a:t>
            </a:r>
            <a:r>
              <a:rPr lang="en-US" sz="4400" b="1" dirty="0"/>
              <a:t>?</a:t>
            </a:r>
            <a:r>
              <a:rPr lang="ru-RU" sz="4400" b="1" dirty="0"/>
              <a:t>  </a:t>
            </a:r>
            <a:r>
              <a:rPr lang="ru-RU" sz="2800" b="1" dirty="0"/>
              <a:t>(опрошено 100 чел.)</a:t>
            </a:r>
          </a:p>
        </p:txBody>
      </p:sp>
      <p:graphicFrame>
        <p:nvGraphicFramePr>
          <p:cNvPr id="6" name="Объект 5">
            <a:extLst>
              <a:ext uri="{FF2B5EF4-FFF2-40B4-BE49-F238E27FC236}">
                <a16:creationId xmlns:a16="http://schemas.microsoft.com/office/drawing/2014/main" id="{38BFC6B7-7FE4-47BD-9F6C-5A507F15EC37}"/>
              </a:ext>
            </a:extLst>
          </p:cNvPr>
          <p:cNvGraphicFramePr>
            <a:graphicFrameLocks noGrp="1"/>
          </p:cNvGraphicFramePr>
          <p:nvPr>
            <p:ph idx="1"/>
            <p:extLst>
              <p:ext uri="{D42A27DB-BD31-4B8C-83A1-F6EECF244321}">
                <p14:modId xmlns:p14="http://schemas.microsoft.com/office/powerpoint/2010/main" val="235884514"/>
              </p:ext>
            </p:extLst>
          </p:nvPr>
        </p:nvGraphicFramePr>
        <p:xfrm>
          <a:off x="536895" y="1593909"/>
          <a:ext cx="10618468" cy="427508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Диаграмма 4">
            <a:extLst>
              <a:ext uri="{FF2B5EF4-FFF2-40B4-BE49-F238E27FC236}">
                <a16:creationId xmlns:a16="http://schemas.microsoft.com/office/drawing/2014/main" id="{334DECAD-C7F3-4536-8B8C-9E5B65E96662}"/>
              </a:ext>
            </a:extLst>
          </p:cNvPr>
          <p:cNvGraphicFramePr/>
          <p:nvPr>
            <p:extLst>
              <p:ext uri="{D42A27DB-BD31-4B8C-83A1-F6EECF244321}">
                <p14:modId xmlns:p14="http://schemas.microsoft.com/office/powerpoint/2010/main" val="1474448439"/>
              </p:ext>
            </p:extLst>
          </p:nvPr>
        </p:nvGraphicFramePr>
        <p:xfrm>
          <a:off x="1458749" y="1593909"/>
          <a:ext cx="8859710" cy="48152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36135335"/>
      </p:ext>
    </p:extLst>
  </p:cSld>
  <p:clrMapOvr>
    <a:masterClrMapping/>
  </p:clrMapOvr>
</p:sld>
</file>

<file path=ppt/theme/theme1.xml><?xml version="1.0" encoding="utf-8"?>
<a:theme xmlns:a="http://schemas.openxmlformats.org/drawingml/2006/main" name="Ретро">
  <a:themeElements>
    <a:clrScheme name="Ретр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Ретр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Ретр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56</TotalTime>
  <Words>499</Words>
  <Application>Microsoft Office PowerPoint</Application>
  <PresentationFormat>Широкоэкранный</PresentationFormat>
  <Paragraphs>24</Paragraphs>
  <Slides>10</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10</vt:i4>
      </vt:variant>
    </vt:vector>
  </HeadingPairs>
  <TitlesOfParts>
    <vt:vector size="16" baseType="lpstr">
      <vt:lpstr>Arial</vt:lpstr>
      <vt:lpstr>Calibri</vt:lpstr>
      <vt:lpstr>Calibri Light</vt:lpstr>
      <vt:lpstr>Times New Roman</vt:lpstr>
      <vt:lpstr>YS Text</vt:lpstr>
      <vt:lpstr>Ретро</vt:lpstr>
      <vt:lpstr>Короны дома Романовых</vt:lpstr>
      <vt:lpstr>Актуальность, цель, гипотеза, задачи.</vt:lpstr>
      <vt:lpstr>Презентация PowerPoint</vt:lpstr>
      <vt:lpstr>Презентация PowerPoint</vt:lpstr>
      <vt:lpstr>Грузинская корона                                                             Малая императорская корона               </vt:lpstr>
      <vt:lpstr>Презентация PowerPoint</vt:lpstr>
      <vt:lpstr>Презентация PowerPoint</vt:lpstr>
      <vt:lpstr>                     Европейская корона                                                                                                                        Корона Екатерины II</vt:lpstr>
      <vt:lpstr>Знаете ли вы о сокровищах  Дома Романовых?  (опрошено 100 чел.)</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Короны дома Романовых</dc:title>
  <dc:creator>Irina</dc:creator>
  <cp:lastModifiedBy>Терехова</cp:lastModifiedBy>
  <cp:revision>13</cp:revision>
  <dcterms:created xsi:type="dcterms:W3CDTF">2023-04-03T18:30:09Z</dcterms:created>
  <dcterms:modified xsi:type="dcterms:W3CDTF">2023-07-11T08:16:03Z</dcterms:modified>
</cp:coreProperties>
</file>