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8" r:id="rId23"/>
    <p:sldId id="277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9" d="100"/>
          <a:sy n="99" d="100"/>
        </p:scale>
        <p:origin x="-21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5D0FA9-BC69-4362-B839-54B71873A6BE}" type="datetimeFigureOut">
              <a:rPr lang="ru-RU" smtClean="0"/>
              <a:pPr/>
              <a:t>29.11.2017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1F3677-F10B-4FD5-A3FE-CA253A24DF9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5D0FA9-BC69-4362-B839-54B71873A6BE}" type="datetimeFigureOut">
              <a:rPr lang="ru-RU" smtClean="0"/>
              <a:pPr/>
              <a:t>29.11.2017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1F3677-F10B-4FD5-A3FE-CA253A24DF9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5D0FA9-BC69-4362-B839-54B71873A6BE}" type="datetimeFigureOut">
              <a:rPr lang="ru-RU" smtClean="0"/>
              <a:pPr/>
              <a:t>29.11.2017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1F3677-F10B-4FD5-A3FE-CA253A24DF9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5D0FA9-BC69-4362-B839-54B71873A6BE}" type="datetimeFigureOut">
              <a:rPr lang="ru-RU" smtClean="0"/>
              <a:pPr/>
              <a:t>29.11.2017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1F3677-F10B-4FD5-A3FE-CA253A24DF9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5D0FA9-BC69-4362-B839-54B71873A6BE}" type="datetimeFigureOut">
              <a:rPr lang="ru-RU" smtClean="0"/>
              <a:pPr/>
              <a:t>29.11.2017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1F3677-F10B-4FD5-A3FE-CA253A24DF9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5D0FA9-BC69-4362-B839-54B71873A6BE}" type="datetimeFigureOut">
              <a:rPr lang="ru-RU" smtClean="0"/>
              <a:pPr/>
              <a:t>29.11.2017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1F3677-F10B-4FD5-A3FE-CA253A24DF9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5D0FA9-BC69-4362-B839-54B71873A6BE}" type="datetimeFigureOut">
              <a:rPr lang="ru-RU" smtClean="0"/>
              <a:pPr/>
              <a:t>29.11.2017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1F3677-F10B-4FD5-A3FE-CA253A24DF9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5D0FA9-BC69-4362-B839-54B71873A6BE}" type="datetimeFigureOut">
              <a:rPr lang="ru-RU" smtClean="0"/>
              <a:pPr/>
              <a:t>29.11.2017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1F3677-F10B-4FD5-A3FE-CA253A24DF9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5D0FA9-BC69-4362-B839-54B71873A6BE}" type="datetimeFigureOut">
              <a:rPr lang="ru-RU" smtClean="0"/>
              <a:pPr/>
              <a:t>29.11.2017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1F3677-F10B-4FD5-A3FE-CA253A24DF9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5D0FA9-BC69-4362-B839-54B71873A6BE}" type="datetimeFigureOut">
              <a:rPr lang="ru-RU" smtClean="0"/>
              <a:pPr/>
              <a:t>29.11.2017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1F3677-F10B-4FD5-A3FE-CA253A24DF9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5D0FA9-BC69-4362-B839-54B71873A6BE}" type="datetimeFigureOut">
              <a:rPr lang="ru-RU" smtClean="0"/>
              <a:pPr/>
              <a:t>29.11.2017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1F3677-F10B-4FD5-A3FE-CA253A24DF9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5D0FA9-BC69-4362-B839-54B71873A6BE}" type="datetimeFigureOut">
              <a:rPr lang="ru-RU" smtClean="0"/>
              <a:pPr/>
              <a:t>29.11.2017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1F3677-F10B-4FD5-A3FE-CA253A24DF9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slideLayout" Target="../slideLayouts/slideLayout6.xml"/><Relationship Id="rId1" Type="http://schemas.openxmlformats.org/officeDocument/2006/relationships/audio" Target="file:///K:\&#1055;&#1077;&#1076;.&#1076;&#1077;&#1073;&#1102;&#1090;\&#1091;&#1088;&#1086;&#1082;\Muzyka_bez_slov_-_spokojnaya_(iPleer.fm)%20(1).mp3" TargetMode="External"/><Relationship Id="rId4" Type="http://schemas.openxmlformats.org/officeDocument/2006/relationships/image" Target="../media/image13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0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189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76673"/>
            <a:ext cx="7772400" cy="1872207"/>
          </a:xfrm>
        </p:spPr>
        <p:txBody>
          <a:bodyPr>
            <a:normAutofit/>
          </a:bodyPr>
          <a:lstStyle/>
          <a:p>
            <a:r>
              <a:rPr lang="ru-RU" sz="4800" b="1" dirty="0" err="1" smtClean="0">
                <a:latin typeface="Times New Roman" pitchFamily="18" charset="0"/>
                <a:cs typeface="Times New Roman" pitchFamily="18" charset="0"/>
              </a:rPr>
              <a:t>Урок-деловая</a:t>
            </a: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 игра по математике.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636912"/>
            <a:ext cx="6400800" cy="3001888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Тема: «Решение заданий ОГЭ»</a:t>
            </a:r>
          </a:p>
          <a:p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Цель: закрепление изученного материала для подготовки к ОГЭ.</a:t>
            </a:r>
            <a:endParaRPr lang="ru-RU" sz="3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189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363272" cy="2578298"/>
          </a:xfrm>
        </p:spPr>
        <p:txBody>
          <a:bodyPr>
            <a:normAutofit/>
          </a:bodyPr>
          <a:lstStyle/>
          <a:p>
            <a:r>
              <a:rPr lang="ru-RU" sz="4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«ПРОВЕРКА НАЧИСЛЕНИЙ ЗАРАБОТНОЙ ПЛАТЫ»</a:t>
            </a:r>
            <a:endParaRPr lang="ru-RU" sz="4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img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2708920"/>
            <a:ext cx="5040560" cy="37804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 descr="787615eadba8de139feb96560b695e4c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53556" y="3933056"/>
            <a:ext cx="4390444" cy="29249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189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106690"/>
          </a:xfrm>
        </p:spPr>
        <p:txBody>
          <a:bodyPr>
            <a:normAutofit/>
          </a:bodyPr>
          <a:lstStyle/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Задача: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равнобедренном треугольнике АВС АС=ВС. Найдите АС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  , если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высота СН=12, АВ=10.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 </a:t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 </a:t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 </a:t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Решение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Т.к. СН – не только высота, но и медиана (по свойству в равнобедренном треугольнике), АН=НВ=АВ:2=10:2=5. </a:t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Рассмотрим треугольник АСН: АН=5, СН=12, значит АС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=</a:t>
            </a:r>
            <a:r>
              <a:rPr lang="ru-RU" sz="2000" dirty="0" smtClean="0"/>
              <a:t>√12</a:t>
            </a:r>
            <a:r>
              <a:rPr lang="en-US" sz="2000" dirty="0" smtClean="0"/>
              <a:t>^</a:t>
            </a:r>
            <a:r>
              <a:rPr lang="ru-RU" sz="2000" dirty="0" smtClean="0"/>
              <a:t>2-5</a:t>
            </a:r>
            <a:r>
              <a:rPr lang="en-US" sz="2000" dirty="0" smtClean="0"/>
              <a:t>^</a:t>
            </a:r>
            <a:r>
              <a:rPr lang="ru-RU" sz="2000" dirty="0" smtClean="0"/>
              <a:t>2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=√121=11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(по теореме Пифагора).</a:t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Ответ: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АС=11.	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Максимум: 5000 рублей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4" name="Рисунок 3" descr="https://oge.sdamgia.ru/get_file?id=12127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72200" y="1412776"/>
            <a:ext cx="1646558" cy="1462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3399FF"/>
            </a:gs>
            <a:gs pos="16000">
              <a:srgbClr val="00CCCC"/>
            </a:gs>
            <a:gs pos="47000">
              <a:srgbClr val="9999FF"/>
            </a:gs>
            <a:gs pos="60001">
              <a:srgbClr val="2E6792"/>
            </a:gs>
            <a:gs pos="71001">
              <a:srgbClr val="3333CC"/>
            </a:gs>
            <a:gs pos="81000">
              <a:srgbClr val="1170FF"/>
            </a:gs>
            <a:gs pos="100000">
              <a:srgbClr val="006699"/>
            </a:gs>
          </a:gsLst>
          <a:lin ang="189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034682"/>
          </a:xfrm>
        </p:spPr>
        <p:txBody>
          <a:bodyPr>
            <a:normAutofit/>
          </a:bodyPr>
          <a:lstStyle/>
          <a:p>
            <a:r>
              <a:rPr lang="ru-RU" sz="3100" b="1" dirty="0" smtClean="0">
                <a:latin typeface="Times New Roman" pitchFamily="18" charset="0"/>
                <a:cs typeface="Times New Roman" pitchFamily="18" charset="0"/>
              </a:rPr>
              <a:t>Решение:</a:t>
            </a: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 Т.к. СН – не только высота, но и медиана (по свойству в равнобедренном треугольнике), АН=НВ=АВ:2=10:2=5. </a:t>
            </a:r>
            <a:br>
              <a:rPr lang="ru-RU" sz="3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Рассмотрим треугольник АСН: АН=5, СН=12, значит </a:t>
            </a:r>
            <a:r>
              <a:rPr lang="ru-RU" sz="31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АС=√12</a:t>
            </a:r>
            <a:r>
              <a:rPr lang="en-US" sz="31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^</a:t>
            </a:r>
            <a:r>
              <a:rPr lang="ru-RU" sz="31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2+5</a:t>
            </a:r>
            <a:r>
              <a:rPr lang="en-US" sz="31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^</a:t>
            </a:r>
            <a:r>
              <a:rPr lang="ru-RU" sz="31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2=√169=13 </a:t>
            </a: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(по теореме Пифагора).</a:t>
            </a:r>
            <a:br>
              <a:rPr lang="ru-RU" sz="3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b="1" dirty="0" smtClean="0">
                <a:latin typeface="Times New Roman" pitchFamily="18" charset="0"/>
                <a:cs typeface="Times New Roman" pitchFamily="18" charset="0"/>
              </a:rPr>
              <a:t>Ответ:</a:t>
            </a: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1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АС=13.</a:t>
            </a: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189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722314"/>
          </a:xfrm>
        </p:spPr>
        <p:txBody>
          <a:bodyPr>
            <a:normAutofit/>
          </a:bodyPr>
          <a:lstStyle/>
          <a:p>
            <a:r>
              <a:rPr lang="ru-RU" sz="4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«ФИЗКУЛЬТМИНУТКА»</a:t>
            </a:r>
            <a:endParaRPr lang="ru-RU" sz="4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maxresdefault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475656" y="2492896"/>
            <a:ext cx="6480720" cy="372296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Muzyka_bez_slov_-_spokojnaya_(iPleer.fm) (1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251520" y="18864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189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54162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«РЕАЛИЗАЦИЯ ТОВАРА»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d0a6741d90a67abf730a741f6e19e1eb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31640" y="1340768"/>
            <a:ext cx="6768752" cy="52984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189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74642"/>
          </a:xfrm>
        </p:spPr>
        <p:txBody>
          <a:bodyPr>
            <a:normAutofit/>
          </a:bodyPr>
          <a:lstStyle/>
          <a:p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За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2 часа </a:t>
            </a: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велосипедист проехал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37 </a:t>
            </a: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километров. Сколько километров он проедет за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3 часа, </a:t>
            </a: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если будет ехать с той же скоростью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?</a:t>
            </a:r>
            <a:br>
              <a:rPr lang="ru-RU" sz="4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dirty="0"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Максимум: 8000 рублей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3399FF"/>
            </a:gs>
            <a:gs pos="16000">
              <a:srgbClr val="00CCCC"/>
            </a:gs>
            <a:gs pos="47000">
              <a:srgbClr val="9999FF"/>
            </a:gs>
            <a:gs pos="60001">
              <a:srgbClr val="2E6792"/>
            </a:gs>
            <a:gs pos="71001">
              <a:srgbClr val="3333CC"/>
            </a:gs>
            <a:gs pos="81000">
              <a:srgbClr val="1170FF"/>
            </a:gs>
            <a:gs pos="100000">
              <a:srgbClr val="006699"/>
            </a:gs>
          </a:gsLst>
          <a:lin ang="189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54562"/>
          </a:xfrm>
        </p:spPr>
        <p:txBody>
          <a:bodyPr>
            <a:normAutofit/>
          </a:bodyPr>
          <a:lstStyle/>
          <a:p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55, 5 км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189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54162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«ЗАДАНИЯ ДЛЯ ДИРЕКТОРОВ»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127959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743075"/>
            <a:ext cx="5334000" cy="51149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 descr="director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220072" y="1700808"/>
            <a:ext cx="3923928" cy="51571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189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«БЛАГОТВОРИТЕЛЬНОСТЬ»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158866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9512" y="2348880"/>
            <a:ext cx="8568952" cy="245167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189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178698"/>
          </a:xfrm>
        </p:spPr>
        <p:txBody>
          <a:bodyPr>
            <a:normAutofit/>
          </a:bodyPr>
          <a:lstStyle/>
          <a:p>
            <a:r>
              <a:rPr lang="ru-RU" sz="2700" b="1" dirty="0">
                <a:latin typeface="Times New Roman" pitchFamily="18" charset="0"/>
                <a:cs typeface="Times New Roman" pitchFamily="18" charset="0"/>
              </a:rPr>
              <a:t>1 уровень.</a:t>
            </a:r>
            <a:r>
              <a:rPr lang="ru-RU" sz="27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dirty="0">
                <a:latin typeface="Times New Roman" pitchFamily="18" charset="0"/>
                <a:cs typeface="Times New Roman" pitchFamily="18" charset="0"/>
              </a:rPr>
            </a:br>
            <a:r>
              <a:rPr lang="ru-RU" sz="2700" dirty="0">
                <a:latin typeface="Times New Roman" pitchFamily="18" charset="0"/>
                <a:cs typeface="Times New Roman" pitchFamily="18" charset="0"/>
              </a:rPr>
              <a:t>Решите </a:t>
            </a: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уравнение</a:t>
            </a:r>
            <a:r>
              <a:rPr lang="ru-RU" sz="2700" dirty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25х</a:t>
            </a:r>
            <a:r>
              <a:rPr lang="en-US" sz="2700" dirty="0" smtClean="0">
                <a:latin typeface="Times New Roman" pitchFamily="18" charset="0"/>
                <a:cs typeface="Times New Roman" pitchFamily="18" charset="0"/>
              </a:rPr>
              <a:t>^</a:t>
            </a: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2-1=0      </a:t>
            </a:r>
            <a:r>
              <a:rPr lang="ru-RU" sz="2700" b="1" dirty="0" smtClean="0">
                <a:latin typeface="Times New Roman" pitchFamily="18" charset="0"/>
                <a:cs typeface="Times New Roman" pitchFamily="18" charset="0"/>
              </a:rPr>
              <a:t>(5000 рублей)</a:t>
            </a:r>
            <a:r>
              <a:rPr lang="ru-RU" sz="27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dirty="0">
                <a:latin typeface="Times New Roman" pitchFamily="18" charset="0"/>
                <a:cs typeface="Times New Roman" pitchFamily="18" charset="0"/>
              </a:rPr>
            </a:br>
            <a:r>
              <a:rPr lang="ru-RU" sz="2700" dirty="0">
                <a:latin typeface="Times New Roman" pitchFamily="18" charset="0"/>
                <a:cs typeface="Times New Roman" pitchFamily="18" charset="0"/>
              </a:rPr>
              <a:t>	</a:t>
            </a:r>
            <a:br>
              <a:rPr lang="ru-RU" sz="2700" dirty="0"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>
                <a:latin typeface="Times New Roman" pitchFamily="18" charset="0"/>
                <a:cs typeface="Times New Roman" pitchFamily="18" charset="0"/>
              </a:rPr>
              <a:t>2 уровень.</a:t>
            </a:r>
            <a:r>
              <a:rPr lang="ru-RU" sz="27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dirty="0">
                <a:latin typeface="Times New Roman" pitchFamily="18" charset="0"/>
                <a:cs typeface="Times New Roman" pitchFamily="18" charset="0"/>
              </a:rPr>
            </a:br>
            <a:r>
              <a:rPr lang="ru-RU" sz="2700" dirty="0">
                <a:latin typeface="Times New Roman" pitchFamily="18" charset="0"/>
                <a:cs typeface="Times New Roman" pitchFamily="18" charset="0"/>
              </a:rPr>
              <a:t>Решите </a:t>
            </a: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неравенство</a:t>
            </a:r>
            <a:r>
              <a:rPr lang="ru-RU" sz="2700" dirty="0">
                <a:latin typeface="Times New Roman" pitchFamily="18" charset="0"/>
                <a:cs typeface="Times New Roman" pitchFamily="18" charset="0"/>
              </a:rPr>
              <a:t>:   </a:t>
            </a: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20-3(х-5)&lt;19-7х  </a:t>
            </a:r>
            <a:r>
              <a:rPr lang="ru-RU" sz="2700" b="1" dirty="0" smtClean="0">
                <a:latin typeface="Times New Roman" pitchFamily="18" charset="0"/>
                <a:cs typeface="Times New Roman" pitchFamily="18" charset="0"/>
              </a:rPr>
              <a:t>(6000 рублей)</a:t>
            </a:r>
            <a:r>
              <a:rPr lang="ru-RU" sz="27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dirty="0">
                <a:latin typeface="Times New Roman" pitchFamily="18" charset="0"/>
                <a:cs typeface="Times New Roman" pitchFamily="18" charset="0"/>
              </a:rPr>
            </a:br>
            <a:r>
              <a:rPr lang="ru-RU" sz="2700" dirty="0"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sz="2700" dirty="0">
                <a:latin typeface="Times New Roman" pitchFamily="18" charset="0"/>
                <a:cs typeface="Times New Roman" pitchFamily="18" charset="0"/>
              </a:rPr>
            </a:br>
            <a:r>
              <a:rPr lang="ru-RU" sz="2700" dirty="0">
                <a:latin typeface="Times New Roman" pitchFamily="18" charset="0"/>
                <a:cs typeface="Times New Roman" pitchFamily="18" charset="0"/>
              </a:rPr>
              <a:t> </a:t>
            </a:r>
            <a:br>
              <a:rPr lang="ru-RU" sz="2700" dirty="0"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>
                <a:latin typeface="Times New Roman" pitchFamily="18" charset="0"/>
                <a:cs typeface="Times New Roman" pitchFamily="18" charset="0"/>
              </a:rPr>
              <a:t>3 уровень. </a:t>
            </a:r>
            <a:r>
              <a:rPr lang="ru-RU" sz="27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dirty="0">
                <a:latin typeface="Times New Roman" pitchFamily="18" charset="0"/>
                <a:cs typeface="Times New Roman" pitchFamily="18" charset="0"/>
              </a:rPr>
            </a:br>
            <a:r>
              <a:rPr lang="ru-RU" sz="2700" dirty="0">
                <a:latin typeface="Times New Roman" pitchFamily="18" charset="0"/>
                <a:cs typeface="Times New Roman" pitchFamily="18" charset="0"/>
              </a:rPr>
              <a:t>Решите уравнение:   </a:t>
            </a: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(2х-3)</a:t>
            </a:r>
            <a:r>
              <a:rPr lang="en-US" sz="2700" dirty="0" smtClean="0">
                <a:latin typeface="Times New Roman" pitchFamily="18" charset="0"/>
                <a:cs typeface="Times New Roman" pitchFamily="18" charset="0"/>
              </a:rPr>
              <a:t>^2</a:t>
            </a: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=(1-2х)</a:t>
            </a:r>
            <a:r>
              <a:rPr lang="en-US" sz="2700" dirty="0" smtClean="0">
                <a:latin typeface="Times New Roman" pitchFamily="18" charset="0"/>
                <a:cs typeface="Times New Roman" pitchFamily="18" charset="0"/>
              </a:rPr>
              <a:t>^2</a:t>
            </a: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2700" b="1" dirty="0" smtClean="0">
                <a:latin typeface="Times New Roman" pitchFamily="18" charset="0"/>
                <a:cs typeface="Times New Roman" pitchFamily="18" charset="0"/>
              </a:rPr>
              <a:t>(7000 рублей)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14459 (1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087345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3399FF"/>
            </a:gs>
            <a:gs pos="16000">
              <a:srgbClr val="00CCCC"/>
            </a:gs>
            <a:gs pos="47000">
              <a:srgbClr val="9999FF"/>
            </a:gs>
            <a:gs pos="60001">
              <a:srgbClr val="2E6792"/>
            </a:gs>
            <a:gs pos="71001">
              <a:srgbClr val="3333CC"/>
            </a:gs>
            <a:gs pos="81000">
              <a:srgbClr val="1170FF"/>
            </a:gs>
            <a:gs pos="100000">
              <a:srgbClr val="006699"/>
            </a:gs>
          </a:gsLst>
          <a:lin ang="189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530626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1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уровень: х=0,2;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х=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-0,2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 уровень: (-∞;-4)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3 уровень: х=1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189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22714"/>
          </a:xfrm>
        </p:spPr>
        <p:txBody>
          <a:bodyPr/>
          <a:lstStyle/>
          <a:p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«ПОДСЧЕТ КАПИТАЛА»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12.000 рублей и более – «5»</a:t>
            </a:r>
            <a:br>
              <a:rPr lang="ru-RU" sz="4000" dirty="0">
                <a:latin typeface="Times New Roman" pitchFamily="18" charset="0"/>
                <a:cs typeface="Times New Roman" pitchFamily="18" charset="0"/>
              </a:rPr>
            </a:b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 от 9.000 до 11.000 – «4»</a:t>
            </a:r>
            <a:br>
              <a:rPr lang="ru-RU" sz="4000" dirty="0">
                <a:latin typeface="Times New Roman" pitchFamily="18" charset="0"/>
                <a:cs typeface="Times New Roman" pitchFamily="18" charset="0"/>
              </a:rPr>
            </a:b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от 6.000 до 8.000 – «3»</a:t>
            </a:r>
            <a:br>
              <a:rPr lang="ru-RU" sz="4000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> </a:t>
            </a:r>
            <a:br>
              <a:rPr lang="ru-RU" dirty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189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685800" y="188641"/>
            <a:ext cx="7772400" cy="648071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ДОМАШНЕЕ ЗАДАНИЕ</a:t>
            </a:r>
            <a:endParaRPr lang="ru-RU" sz="2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323528" y="908720"/>
            <a:ext cx="8640960" cy="5688632"/>
          </a:xfrm>
        </p:spPr>
        <p:txBody>
          <a:bodyPr>
            <a:normAutofit/>
          </a:bodyPr>
          <a:lstStyle/>
          <a:p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 уровень </a:t>
            </a:r>
            <a:endParaRPr lang="ru-RU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Решите задачу:  Принтер печатает одну страницу за 12 секунд. Сколько страниц можно напечатать на этом принтере за 8 минут?</a:t>
            </a:r>
          </a:p>
          <a:p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Найдите значение выражения:     </a:t>
            </a:r>
          </a:p>
          <a:p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 уровень.</a:t>
            </a:r>
            <a:endParaRPr lang="ru-RU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Найдите корень уравнения  </a:t>
            </a:r>
          </a:p>
          <a:p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Решите задачу: Число хвойных деревьев в парке относится к числу лиственных как 1:4. Сколько процентов деревьев в парке составляют лиственные?</a:t>
            </a:r>
          </a:p>
          <a:p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 уровень</a:t>
            </a:r>
            <a:endParaRPr lang="ru-RU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Найдите наибольшее значение </a:t>
            </a:r>
            <a:r>
              <a:rPr lang="ru-RU" sz="2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, удовлетворяющее системе неравенств</a:t>
            </a:r>
          </a:p>
          <a:p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endParaRPr lang="ru-RU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Решите задачу: в среднем из 100 карманных фонариков, поступивших в продажу, восемь неисправных. Найдите  вероятность того, что выбранный наудачу в магазине фонарик окажется исправен.</a:t>
            </a:r>
          </a:p>
          <a:p>
            <a:endParaRPr lang="ru-RU" dirty="0"/>
          </a:p>
        </p:txBody>
      </p:sp>
      <p:pic>
        <p:nvPicPr>
          <p:cNvPr id="5" name="Рисунок 4" descr="https://oge.sdamgia.ru/formula/51/51d2346891ffa7a7452e292ce889d650p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72200" y="1988840"/>
            <a:ext cx="720080" cy="6488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s://oge.sdamgia.ru/formula/2b/2b9b6639da518e0c5c795ebdd47ff841p.pn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11960" y="2708920"/>
            <a:ext cx="2448272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https://oge.sdamgia.ru/formula/bf/bf3a218c90a03e90889c2661d293b8a1p.pn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51920" y="4725144"/>
            <a:ext cx="1542281" cy="6869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189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70186"/>
          </a:xfrm>
        </p:spPr>
        <p:txBody>
          <a:bodyPr/>
          <a:lstStyle/>
          <a:p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img2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189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591708_250xr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4680492" cy="35010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kormilec-65f994a33ef9e445f880ee56776f3469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275359" y="3501008"/>
            <a:ext cx="4868641" cy="32129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189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722314"/>
          </a:xfrm>
        </p:spPr>
        <p:txBody>
          <a:bodyPr>
            <a:noAutofit/>
          </a:bodyPr>
          <a:lstStyle/>
          <a:p>
            <a:r>
              <a:rPr lang="ru-RU" sz="6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6600" b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ПЕРВЫЙ </a:t>
            </a:r>
            <a:r>
              <a:rPr lang="ru-RU" sz="6600" b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КАПИТАЛ»</a:t>
            </a:r>
            <a:endParaRPr lang="ru-RU" sz="6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040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2996952"/>
            <a:ext cx="4968552" cy="33123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 descr="169244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932040" y="3429000"/>
            <a:ext cx="4067944" cy="237296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5400000" scaled="0"/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178698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Найдите значения выражений: </a:t>
            </a:r>
            <a:br>
              <a:rPr lang="ru-RU" sz="4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а) </a:t>
            </a:r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б) </a:t>
            </a:r>
            <a:br>
              <a:rPr lang="ru-RU" sz="4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Максимум: 2000 рублей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https://oge.sdamgia.ru/formula/ff/ff67726d4415fb9e33dbbd16efe7288fp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92080" y="2060848"/>
            <a:ext cx="1240904" cy="9627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https://oge.sdamgia.ru/formula/87/8753dd70d06da095df918b6e91349594p.pn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08104" y="3645024"/>
            <a:ext cx="1368152" cy="936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3399FF"/>
            </a:gs>
            <a:gs pos="16000">
              <a:srgbClr val="00CCCC"/>
            </a:gs>
            <a:gs pos="47000">
              <a:srgbClr val="9999FF"/>
            </a:gs>
            <a:gs pos="60001">
              <a:srgbClr val="2E6792"/>
            </a:gs>
            <a:gs pos="71001">
              <a:srgbClr val="3333CC"/>
            </a:gs>
            <a:gs pos="81000">
              <a:srgbClr val="1170FF"/>
            </a:gs>
            <a:gs pos="100000">
              <a:srgbClr val="006699"/>
            </a:gs>
          </a:gsLst>
          <a:lin ang="189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02634"/>
          </a:xfrm>
        </p:spPr>
        <p:txBody>
          <a:bodyPr>
            <a:normAutofit/>
          </a:bodyPr>
          <a:lstStyle/>
          <a:p>
            <a:r>
              <a:rPr lang="ru-RU" sz="5400" b="1" dirty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) 12,5</a:t>
            </a:r>
            <a:br>
              <a:rPr lang="ru-RU" sz="5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б) 2,25</a:t>
            </a:r>
            <a:endParaRPr lang="ru-RU" sz="5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189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506290"/>
          </a:xfrm>
        </p:spPr>
        <p:txBody>
          <a:bodyPr>
            <a:normAutofit/>
          </a:bodyPr>
          <a:lstStyle/>
          <a:p>
            <a:r>
              <a:rPr lang="ru-RU" sz="6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«ПРИУМНОЖЕНИЕ КАПИТАЛА»</a:t>
            </a:r>
            <a:endParaRPr lang="ru-RU" sz="6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determine-working-capital-needs_orig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11560" y="2371481"/>
            <a:ext cx="7982507" cy="448651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700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189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530626"/>
          </a:xfrm>
        </p:spPr>
        <p:txBody>
          <a:bodyPr/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Решите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уравнения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: 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а)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3х+5+(х+5)=(1-х)+4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)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1-5х= -6х+8  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Максимум: 4000 рублей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3399FF"/>
            </a:gs>
            <a:gs pos="16000">
              <a:srgbClr val="00CCCC"/>
            </a:gs>
            <a:gs pos="47000">
              <a:srgbClr val="9999FF"/>
            </a:gs>
            <a:gs pos="60001">
              <a:srgbClr val="2E6792"/>
            </a:gs>
            <a:gs pos="71001">
              <a:srgbClr val="3333CC"/>
            </a:gs>
            <a:gs pos="81000">
              <a:srgbClr val="1170FF"/>
            </a:gs>
            <a:gs pos="100000">
              <a:srgbClr val="006699"/>
            </a:gs>
          </a:gsLst>
          <a:lin ang="189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22714"/>
          </a:xfrm>
        </p:spPr>
        <p:txBody>
          <a:bodyPr>
            <a:normAutofit/>
          </a:bodyPr>
          <a:lstStyle/>
          <a:p>
            <a:r>
              <a:rPr lang="ru-RU" sz="5400" b="1" dirty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ru-RU" sz="5400" b="1" dirty="0" err="1" smtClean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 = -1  </a:t>
            </a:r>
            <a:br>
              <a:rPr lang="ru-RU" sz="5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б) </a:t>
            </a:r>
            <a:r>
              <a:rPr lang="ru-RU" sz="5400" b="1" dirty="0" err="1" smtClean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 =7</a:t>
            </a:r>
            <a:endParaRPr lang="ru-RU" sz="5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134</TotalTime>
  <Words>173</Words>
  <Application>Microsoft Office PowerPoint</Application>
  <PresentationFormat>Экран (4:3)</PresentationFormat>
  <Paragraphs>33</Paragraphs>
  <Slides>23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Тема Office</vt:lpstr>
      <vt:lpstr>Урок-деловая игра по математике.</vt:lpstr>
      <vt:lpstr>Слайд 2</vt:lpstr>
      <vt:lpstr>Слайд 3</vt:lpstr>
      <vt:lpstr>«ПЕРВЫЙ КАПИТАЛ»</vt:lpstr>
      <vt:lpstr>Найдите значения выражений:   а)   б)   Максимум: 2000 рублей</vt:lpstr>
      <vt:lpstr>а) 12,5 б) 2,25</vt:lpstr>
      <vt:lpstr>«ПРИУМНОЖЕНИЕ КАПИТАЛА»</vt:lpstr>
      <vt:lpstr>Решите уравнения:        а)  3х+5+(х+5)=(1-х)+4 б)  1-5х= -6х+8     Максимум: 4000 рублей </vt:lpstr>
      <vt:lpstr>а) х = -1   б) х =7</vt:lpstr>
      <vt:lpstr>«ПРОВЕРКА НАЧИСЛЕНИЙ ЗАРАБОТНОЙ ПЛАТЫ»</vt:lpstr>
      <vt:lpstr>Задача: В равнобедренном треугольнике АВС АС=ВС. Найдите АС  , если высота СН=12, АВ=10.         Решение: Т.к. СН – не только высота, но и медиана (по свойству в равнобедренном треугольнике), АН=НВ=АВ:2=10:2=5.  Рассмотрим треугольник АСН: АН=5, СН=12, значит АС=√12^2-5^2=√121=11 (по теореме Пифагора). Ответ: АС=11.   Максимум: 5000 рублей </vt:lpstr>
      <vt:lpstr>Решение: Т.к. СН – не только высота, но и медиана (по свойству в равнобедренном треугольнике), АН=НВ=АВ:2=10:2=5.  Рассмотрим треугольник АСН: АН=5, СН=12, значит АС=√12^2+5^2=√169=13 (по теореме Пифагора). Ответ: АС=13.  </vt:lpstr>
      <vt:lpstr>«ФИЗКУЛЬТМИНУТКА»</vt:lpstr>
      <vt:lpstr>«РЕАЛИЗАЦИЯ ТОВАРА»</vt:lpstr>
      <vt:lpstr>За 2 часа велосипедист проехал 37 километров. Сколько километров он проедет за 3 часа, если будет ехать с той же скоростью?  Максимум: 8000 рублей </vt:lpstr>
      <vt:lpstr>55, 5 км</vt:lpstr>
      <vt:lpstr>«ЗАДАНИЯ ДЛЯ ДИРЕКТОРОВ»</vt:lpstr>
      <vt:lpstr>«БЛАГОТВОРИТЕЛЬНОСТЬ»</vt:lpstr>
      <vt:lpstr>1 уровень. Решите уравнение:  25х^2-1=0      (5000 рублей)   2 уровень. Решите неравенство:    20-3(х-5)&lt;19-7х  (6000 рублей)     3 уровень.  Решите уравнение:    (2х-3)^2=(1-2х)^2   (7000 рублей) </vt:lpstr>
      <vt:lpstr>1 уровень: х=0,2; х= -0,2 2 уровень: (-∞;-4) 3 уровень: х=1</vt:lpstr>
      <vt:lpstr>«ПОДСЧЕТ КАПИТАЛА»  12.000 рублей и более – «5»  от 9.000 до 11.000 – «4» от 6.000 до 8.000 – «3»    </vt:lpstr>
      <vt:lpstr>ДОМАШНЕЕ ЗАДАНИЕ</vt:lpstr>
      <vt:lpstr>Слайд 23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Урок-деловая игра по математике.</dc:title>
  <dc:creator>Зимкины</dc:creator>
  <cp:lastModifiedBy>Зимкины</cp:lastModifiedBy>
  <cp:revision>17</cp:revision>
  <dcterms:created xsi:type="dcterms:W3CDTF">2017-10-09T19:47:45Z</dcterms:created>
  <dcterms:modified xsi:type="dcterms:W3CDTF">2017-11-29T14:40:10Z</dcterms:modified>
</cp:coreProperties>
</file>