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9" r:id="rId11"/>
    <p:sldId id="2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884" autoAdjust="0"/>
  </p:normalViewPr>
  <p:slideViewPr>
    <p:cSldViewPr snapToGrid="0">
      <p:cViewPr varScale="1">
        <p:scale>
          <a:sx n="67" d="100"/>
          <a:sy n="67" d="100"/>
        </p:scale>
        <p:origin x="84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465043-4A87-4909-8DBD-B60B6D1FFE96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C59C4-5376-4806-90E5-DCF60C0D7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661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C59C4-5376-4806-90E5-DCF60C0D754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470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B3BA-F2A3-420A-AF8E-F0152CD51656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9D25-8028-429A-9037-65D0C4EE3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495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B3BA-F2A3-420A-AF8E-F0152CD51656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9D25-8028-429A-9037-65D0C4EE3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372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B3BA-F2A3-420A-AF8E-F0152CD51656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9D25-8028-429A-9037-65D0C4EE3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28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B3BA-F2A3-420A-AF8E-F0152CD51656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9D25-8028-429A-9037-65D0C4EE3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97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B3BA-F2A3-420A-AF8E-F0152CD51656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9D25-8028-429A-9037-65D0C4EE3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849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B3BA-F2A3-420A-AF8E-F0152CD51656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9D25-8028-429A-9037-65D0C4EE3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273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B3BA-F2A3-420A-AF8E-F0152CD51656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9D25-8028-429A-9037-65D0C4EE3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544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B3BA-F2A3-420A-AF8E-F0152CD51656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9D25-8028-429A-9037-65D0C4EE3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561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B3BA-F2A3-420A-AF8E-F0152CD51656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9D25-8028-429A-9037-65D0C4EE3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470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B3BA-F2A3-420A-AF8E-F0152CD51656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9D25-8028-429A-9037-65D0C4EE3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287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B3BA-F2A3-420A-AF8E-F0152CD51656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9D25-8028-429A-9037-65D0C4EE3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470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5B3BA-F2A3-420A-AF8E-F0152CD51656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89D25-8028-429A-9037-65D0C4EE3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842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29762" y="1122363"/>
            <a:ext cx="10752992" cy="2387600"/>
          </a:xfrm>
        </p:spPr>
        <p:txBody>
          <a:bodyPr>
            <a:normAutofit/>
          </a:bodyPr>
          <a:lstStyle/>
          <a:p>
            <a:r>
              <a:rPr lang="ru-RU" sz="3600" b="1" i="1" dirty="0">
                <a:latin typeface="Bookman Old Style" panose="02050604050505020204" pitchFamily="18" charset="0"/>
              </a:rPr>
              <a:t>Инструменты формирования функциональной грамотности </a:t>
            </a:r>
            <a:r>
              <a:rPr lang="ru-RU" sz="3600" b="1" i="1" dirty="0" smtClean="0">
                <a:latin typeface="Bookman Old Style" panose="02050604050505020204" pitchFamily="18" charset="0"/>
              </a:rPr>
              <a:t>обучающихся</a:t>
            </a:r>
            <a:endParaRPr lang="ru-RU" sz="3600" i="1" dirty="0">
              <a:latin typeface="Bookman Old Style" panose="020506040505050202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727200"/>
          </a:xfrm>
        </p:spPr>
        <p:txBody>
          <a:bodyPr>
            <a:normAutofit/>
          </a:bodyPr>
          <a:lstStyle/>
          <a:p>
            <a:endParaRPr lang="ru-RU" sz="3000" i="1" dirty="0" smtClean="0">
              <a:latin typeface="Bookman Old Style" panose="02050604050505020204" pitchFamily="18" charset="0"/>
            </a:endParaRPr>
          </a:p>
          <a:p>
            <a:r>
              <a:rPr lang="ru-RU" sz="3000" b="1" i="1" dirty="0">
                <a:latin typeface="Bookman Old Style" panose="02050604050505020204" pitchFamily="18" charset="0"/>
              </a:rPr>
              <a:t>Смысловое чтение </a:t>
            </a:r>
          </a:p>
          <a:p>
            <a:r>
              <a:rPr lang="ru-RU" sz="3000" b="1" i="1" dirty="0" smtClean="0">
                <a:latin typeface="Bookman Old Style" panose="02050604050505020204" pitchFamily="18" charset="0"/>
              </a:rPr>
              <a:t>Ассоциативный</a:t>
            </a:r>
            <a:r>
              <a:rPr lang="ru-RU" sz="3000" b="1" i="1" dirty="0">
                <a:latin typeface="Bookman Old Style" panose="02050604050505020204" pitchFamily="18" charset="0"/>
              </a:rPr>
              <a:t> куст </a:t>
            </a:r>
            <a:endParaRPr lang="ru-RU" sz="3000" b="1" i="1" dirty="0" smtClean="0">
              <a:latin typeface="Bookman Old Style" panose="02050604050505020204" pitchFamily="18" charset="0"/>
            </a:endParaRPr>
          </a:p>
          <a:p>
            <a:endParaRPr lang="ru-RU" sz="3000" i="1" dirty="0">
              <a:latin typeface="Bookman Old Style" panose="0205060405050502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86025" y="5223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349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6394"/>
            <a:ext cx="12193057" cy="68707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853" y="365125"/>
            <a:ext cx="11280710" cy="1325563"/>
          </a:xfrm>
        </p:spPr>
        <p:txBody>
          <a:bodyPr>
            <a:normAutofit/>
          </a:bodyPr>
          <a:lstStyle/>
          <a:p>
            <a:r>
              <a:rPr lang="ru-RU" sz="4000" b="1" i="1" dirty="0">
                <a:latin typeface="Bookman Old Style" panose="02050604050505020204" pitchFamily="18" charset="0"/>
              </a:rPr>
              <a:t>Ассоциативный куст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3853" y="1825625"/>
            <a:ext cx="1128071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Bookman Old Style" panose="02050604050505020204" pitchFamily="18" charset="0"/>
              </a:rPr>
              <a:t>Тема</a:t>
            </a:r>
            <a:r>
              <a:rPr lang="ru-RU" sz="2000" dirty="0">
                <a:latin typeface="Bookman Old Style" panose="02050604050505020204" pitchFamily="18" charset="0"/>
              </a:rPr>
              <a:t>: «Зимние виды спорта» </a:t>
            </a:r>
            <a:endParaRPr lang="ru-RU" sz="2000" dirty="0" smtClean="0">
              <a:latin typeface="Bookman Old Style" panose="02050604050505020204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latin typeface="Bookman Old Style" panose="02050604050505020204" pitchFamily="18" charset="0"/>
              </a:rPr>
              <a:t>Какие </a:t>
            </a:r>
            <a:r>
              <a:rPr lang="ru-RU" sz="2000" dirty="0">
                <a:latin typeface="Bookman Old Style" panose="02050604050505020204" pitchFamily="18" charset="0"/>
              </a:rPr>
              <a:t>ассоциации возникают при слове «спорт»? </a:t>
            </a:r>
            <a:endParaRPr lang="ru-RU" sz="2000" dirty="0" smtClean="0">
              <a:latin typeface="Bookman Old Style" panose="02050604050505020204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latin typeface="Bookman Old Style" panose="02050604050505020204" pitchFamily="18" charset="0"/>
              </a:rPr>
              <a:t>Называйте </a:t>
            </a:r>
            <a:r>
              <a:rPr lang="ru-RU" sz="2000" dirty="0">
                <a:latin typeface="Bookman Old Style" panose="02050604050505020204" pitchFamily="18" charset="0"/>
              </a:rPr>
              <a:t>всё, что вспоминается. Дети называют слова, фразы, всё обозначается на </a:t>
            </a:r>
            <a:r>
              <a:rPr lang="ru-RU" sz="2000" dirty="0" smtClean="0">
                <a:latin typeface="Bookman Old Style" panose="02050604050505020204" pitchFamily="18" charset="0"/>
              </a:rPr>
              <a:t> </a:t>
            </a:r>
            <a:r>
              <a:rPr lang="ru-RU" sz="2000" dirty="0">
                <a:latin typeface="Bookman Old Style" panose="02050604050505020204" pitchFamily="18" charset="0"/>
              </a:rPr>
              <a:t>доске заглавными буквами слова или рисунком –символом. </a:t>
            </a:r>
            <a:endParaRPr lang="ru-RU" sz="2000" dirty="0" smtClean="0">
              <a:latin typeface="Bookman Old Style" panose="02050604050505020204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latin typeface="Bookman Old Style" panose="02050604050505020204" pitchFamily="18" charset="0"/>
              </a:rPr>
              <a:t>Докажите</a:t>
            </a:r>
            <a:r>
              <a:rPr lang="ru-RU" sz="2000" dirty="0">
                <a:latin typeface="Bookman Old Style" panose="02050604050505020204" pitchFamily="18" charset="0"/>
              </a:rPr>
              <a:t>, что вы назвали правильные слова. Доказанные слова соединяются с основным словом «спорт» с помощью стрелок. </a:t>
            </a:r>
            <a:endParaRPr lang="ru-RU" sz="2000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Bookman Old Style" panose="02050604050505020204" pitchFamily="18" charset="0"/>
              </a:rPr>
              <a:t>- </a:t>
            </a:r>
            <a:r>
              <a:rPr lang="ru-RU" sz="2000" dirty="0">
                <a:latin typeface="Bookman Old Style" panose="02050604050505020204" pitchFamily="18" charset="0"/>
              </a:rPr>
              <a:t>Выберите из ряда предметов новые слова, имеющие отношение к спорту. Докажите ваш выбор.</a:t>
            </a:r>
            <a:r>
              <a:rPr lang="ru-RU" sz="2000" b="1" i="1" dirty="0">
                <a:latin typeface="Bookman Old Style" panose="02050604050505020204" pitchFamily="18" charset="0"/>
              </a:rPr>
              <a:t/>
            </a:r>
            <a:br>
              <a:rPr lang="ru-RU" sz="2000" b="1" i="1" dirty="0">
                <a:latin typeface="Bookman Old Style" panose="02050604050505020204" pitchFamily="18" charset="0"/>
              </a:rPr>
            </a:br>
            <a:endParaRPr lang="ru-RU" sz="20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18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6394"/>
            <a:ext cx="12193057" cy="68707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184" y="365125"/>
            <a:ext cx="11131420" cy="1325563"/>
          </a:xfrm>
        </p:spPr>
        <p:txBody>
          <a:bodyPr>
            <a:normAutofit/>
          </a:bodyPr>
          <a:lstStyle/>
          <a:p>
            <a:r>
              <a:rPr lang="ru-RU" sz="4000" b="1" i="1" dirty="0">
                <a:latin typeface="Bookman Old Style" panose="02050604050505020204" pitchFamily="18" charset="0"/>
              </a:rPr>
              <a:t>Ассоциативный куст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3184" y="1483567"/>
            <a:ext cx="11131420" cy="504786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2400" dirty="0" smtClean="0">
                <a:latin typeface="Bookman Old Style" panose="02050604050505020204" pitchFamily="18" charset="0"/>
              </a:rPr>
              <a:t>Его </a:t>
            </a:r>
            <a:r>
              <a:rPr lang="ru-RU" sz="2400" dirty="0">
                <a:latin typeface="Bookman Old Style" panose="02050604050505020204" pitchFamily="18" charset="0"/>
              </a:rPr>
              <a:t>можно использовать на уроках: русского языка, математики, окружающего мира, ОРКСЭ, технологии, ИЗО. </a:t>
            </a:r>
            <a:endParaRPr lang="ru-RU" sz="2400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Bookman Old Style" panose="02050604050505020204" pitchFamily="18" charset="0"/>
              </a:rPr>
              <a:t>Приём </a:t>
            </a:r>
            <a:r>
              <a:rPr lang="ru-RU" sz="2400" dirty="0">
                <a:latin typeface="Bookman Old Style" panose="02050604050505020204" pitchFamily="18" charset="0"/>
              </a:rPr>
              <a:t>не требует огромных затрат времени при подготовке к уроку, удобен в применении. Учащиеся высказывают и аргументируют </a:t>
            </a:r>
            <a:r>
              <a:rPr lang="ru-RU" sz="2400" dirty="0" smtClean="0">
                <a:latin typeface="Bookman Old Style" panose="02050604050505020204" pitchFamily="18" charset="0"/>
              </a:rPr>
              <a:t>своё </a:t>
            </a:r>
            <a:r>
              <a:rPr lang="ru-RU" sz="2400" dirty="0">
                <a:latin typeface="Bookman Old Style" panose="02050604050505020204" pitchFamily="18" charset="0"/>
              </a:rPr>
              <a:t>отношение к прочитанному: к художественной стороне текста (если это художественное произведение) или научно-популярному </a:t>
            </a:r>
            <a:r>
              <a:rPr lang="ru-RU" sz="2400" dirty="0" smtClean="0">
                <a:latin typeface="Bookman Old Style" panose="02050604050505020204" pitchFamily="18" charset="0"/>
              </a:rPr>
              <a:t>тексту.</a:t>
            </a:r>
          </a:p>
          <a:p>
            <a:pPr marL="0" indent="0">
              <a:buNone/>
            </a:pPr>
            <a:r>
              <a:rPr lang="ru-RU" sz="2400" dirty="0" smtClean="0">
                <a:latin typeface="Bookman Old Style" panose="02050604050505020204" pitchFamily="18" charset="0"/>
              </a:rPr>
              <a:t>	Пример </a:t>
            </a:r>
            <a:r>
              <a:rPr lang="ru-RU" sz="2400" dirty="0">
                <a:latin typeface="Bookman Old Style" panose="02050604050505020204" pitchFamily="18" charset="0"/>
              </a:rPr>
              <a:t>из практики Урок литературного чтения, 4 </a:t>
            </a:r>
            <a:r>
              <a:rPr lang="ru-RU" sz="2400" dirty="0" smtClean="0">
                <a:latin typeface="Bookman Old Style" panose="02050604050505020204" pitchFamily="18" charset="0"/>
              </a:rPr>
              <a:t>класс </a:t>
            </a:r>
            <a:r>
              <a:rPr lang="ru-RU" sz="2400" dirty="0">
                <a:latin typeface="Bookman Old Style" panose="02050604050505020204" pitchFamily="18" charset="0"/>
              </a:rPr>
              <a:t>по теме «Так кто же он – Михаил Пришвин? Статья С.Я. Маршака «Сила жизни»». </a:t>
            </a:r>
            <a:endParaRPr lang="ru-RU" sz="2400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Bookman Old Style" panose="02050604050505020204" pitchFamily="18" charset="0"/>
              </a:rPr>
              <a:t>Для </a:t>
            </a:r>
            <a:r>
              <a:rPr lang="ru-RU" sz="2400" dirty="0">
                <a:latin typeface="Bookman Old Style" panose="02050604050505020204" pitchFamily="18" charset="0"/>
              </a:rPr>
              <a:t>ассоциации </a:t>
            </a:r>
            <a:r>
              <a:rPr lang="ru-RU" sz="2400" dirty="0" smtClean="0">
                <a:latin typeface="Bookman Old Style" panose="02050604050505020204" pitchFamily="18" charset="0"/>
              </a:rPr>
              <a:t>даётся </a:t>
            </a:r>
            <a:r>
              <a:rPr lang="ru-RU" sz="2400" dirty="0">
                <a:latin typeface="Bookman Old Style" panose="02050604050505020204" pitchFamily="18" charset="0"/>
              </a:rPr>
              <a:t>фамилия писателя Михаил Пришвин. Предлагается придумать все возможные ассоциации, которые вызывает данная фамилия. Предложить прочитать данные предположения. Читается статья</a:t>
            </a:r>
            <a:r>
              <a:rPr lang="ru-RU" sz="2400" dirty="0" smtClean="0">
                <a:latin typeface="Bookman Old Style" panose="020506040505050202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latin typeface="Bookman Old Style" panose="02050604050505020204" pitchFamily="18" charset="0"/>
              </a:rPr>
              <a:t> </a:t>
            </a:r>
            <a:r>
              <a:rPr lang="ru-RU" sz="2400" dirty="0">
                <a:latin typeface="Bookman Old Style" panose="02050604050505020204" pitchFamily="18" charset="0"/>
              </a:rPr>
              <a:t>-Какие из данных предположений нашли подтверждение в этой статье, поставьте </a:t>
            </a:r>
            <a:r>
              <a:rPr lang="ru-RU" sz="2400" dirty="0" smtClean="0">
                <a:latin typeface="Bookman Old Style" panose="02050604050505020204" pitchFamily="18" charset="0"/>
              </a:rPr>
              <a:t>+.</a:t>
            </a:r>
          </a:p>
          <a:p>
            <a:pPr marL="0" indent="0">
              <a:buNone/>
            </a:pPr>
            <a:r>
              <a:rPr lang="ru-RU" sz="2400" dirty="0" smtClean="0">
                <a:latin typeface="Bookman Old Style" panose="02050604050505020204" pitchFamily="18" charset="0"/>
              </a:rPr>
              <a:t> </a:t>
            </a:r>
            <a:r>
              <a:rPr lang="ru-RU" sz="2400" dirty="0">
                <a:latin typeface="Bookman Old Style" panose="02050604050505020204" pitchFamily="18" charset="0"/>
              </a:rPr>
              <a:t>-Что </a:t>
            </a:r>
            <a:r>
              <a:rPr lang="ru-RU" sz="2400" dirty="0" smtClean="0">
                <a:latin typeface="Bookman Old Style" panose="02050604050505020204" pitchFamily="18" charset="0"/>
              </a:rPr>
              <a:t>вы ещё </a:t>
            </a:r>
            <a:r>
              <a:rPr lang="ru-RU" sz="2400" dirty="0">
                <a:latin typeface="Bookman Old Style" panose="02050604050505020204" pitchFamily="18" charset="0"/>
              </a:rPr>
              <a:t>сегодня узнали о Михаиле Пришвине, запишите. Предложить прочитать. </a:t>
            </a:r>
          </a:p>
        </p:txBody>
      </p:sp>
    </p:spTree>
    <p:extLst>
      <p:ext uri="{BB962C8B-B14F-4D97-AF65-F5344CB8AC3E}">
        <p14:creationId xmlns:p14="http://schemas.microsoft.com/office/powerpoint/2010/main" val="3979170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500"/>
                    </a14:imgEffect>
                    <a14:imgEffect>
                      <a14:saturation sa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722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498" y="365125"/>
            <a:ext cx="11071310" cy="77787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>
                <a:latin typeface="Bookman Old Style" panose="02050604050505020204" pitchFamily="18" charset="0"/>
              </a:rPr>
              <a:t>Введение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8498" y="1143000"/>
            <a:ext cx="11071310" cy="5033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000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ru-RU" sz="3000" dirty="0">
                <a:latin typeface="Bookman Old Style" panose="02050604050505020204" pitchFamily="18" charset="0"/>
              </a:rPr>
              <a:t>	</a:t>
            </a:r>
            <a:r>
              <a:rPr lang="ru-RU" sz="3000" dirty="0" smtClean="0">
                <a:latin typeface="Bookman Old Style" panose="02050604050505020204" pitchFamily="18" charset="0"/>
              </a:rPr>
              <a:t>Глобальные </a:t>
            </a:r>
            <a:r>
              <a:rPr lang="ru-RU" sz="3000" dirty="0">
                <a:latin typeface="Bookman Old Style" panose="02050604050505020204" pitchFamily="18" charset="0"/>
              </a:rPr>
              <a:t>процессы информатизации </a:t>
            </a:r>
            <a:r>
              <a:rPr lang="ru-RU" sz="3000" dirty="0" smtClean="0">
                <a:latin typeface="Bookman Old Style" panose="02050604050505020204" pitchFamily="18" charset="0"/>
              </a:rPr>
              <a:t>общества, увеличение </a:t>
            </a:r>
            <a:r>
              <a:rPr lang="ru-RU" sz="3000" dirty="0">
                <a:latin typeface="Bookman Old Style" panose="02050604050505020204" pitchFamily="18" charset="0"/>
              </a:rPr>
              <a:t>с каждым годом количества текстовой </a:t>
            </a:r>
            <a:r>
              <a:rPr lang="ru-RU" sz="3000" dirty="0" smtClean="0">
                <a:latin typeface="Bookman Old Style" panose="02050604050505020204" pitchFamily="18" charset="0"/>
              </a:rPr>
              <a:t>информации, новых </a:t>
            </a:r>
            <a:r>
              <a:rPr lang="ru-RU" sz="3000" dirty="0">
                <a:latin typeface="Bookman Old Style" panose="02050604050505020204" pitchFamily="18" charset="0"/>
              </a:rPr>
              <a:t>требований к ее анализу, систематизации и скорости переработки поставили теоретиков и практиков </a:t>
            </a:r>
            <a:r>
              <a:rPr lang="ru-RU" sz="3000" dirty="0" smtClean="0">
                <a:latin typeface="Bookman Old Style" panose="02050604050505020204" pitchFamily="18" charset="0"/>
              </a:rPr>
              <a:t>перед </a:t>
            </a:r>
            <a:r>
              <a:rPr lang="ru-RU" sz="3000" dirty="0">
                <a:latin typeface="Bookman Old Style" panose="02050604050505020204" pitchFamily="18" charset="0"/>
              </a:rPr>
              <a:t>необходимостью разработки новых подходов к обучению чтению.</a:t>
            </a:r>
          </a:p>
          <a:p>
            <a:endParaRPr lang="ru-RU" sz="30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567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29" y="-6394"/>
            <a:ext cx="12193057" cy="68707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5861" y="365126"/>
            <a:ext cx="11187403" cy="89450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Bookman Old Style" panose="02050604050505020204" pitchFamily="18" charset="0"/>
              </a:rPr>
              <a:t/>
            </a:r>
            <a:br>
              <a:rPr lang="ru-RU" b="1" i="1" dirty="0" smtClean="0">
                <a:latin typeface="Bookman Old Style" panose="02050604050505020204" pitchFamily="18" charset="0"/>
              </a:rPr>
            </a:br>
            <a:r>
              <a:rPr lang="ru-RU" b="1" i="1" dirty="0" smtClean="0">
                <a:latin typeface="Bookman Old Style" panose="02050604050505020204" pitchFamily="18" charset="0"/>
              </a:rPr>
              <a:t>Проблемы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861" y="1166327"/>
            <a:ext cx="11187403" cy="4786604"/>
          </a:xfrm>
        </p:spPr>
        <p:txBody>
          <a:bodyPr>
            <a:normAutofit fontScale="92500"/>
          </a:bodyPr>
          <a:lstStyle/>
          <a:p>
            <a:r>
              <a:rPr lang="ru-RU" sz="2200" dirty="0" smtClean="0">
                <a:latin typeface="Bookman Old Style" panose="02050604050505020204" pitchFamily="18" charset="0"/>
              </a:rPr>
              <a:t>дети </a:t>
            </a:r>
            <a:r>
              <a:rPr lang="ru-RU" sz="2200" dirty="0">
                <a:latin typeface="Bookman Old Style" panose="02050604050505020204" pitchFamily="18" charset="0"/>
              </a:rPr>
              <a:t>имеют низкую скорость чтения, вследствие чего тратят много времени на подготовку домашних заданий,</a:t>
            </a:r>
          </a:p>
          <a:p>
            <a:r>
              <a:rPr lang="ru-RU" sz="2200" dirty="0" smtClean="0">
                <a:latin typeface="Bookman Old Style" panose="02050604050505020204" pitchFamily="18" charset="0"/>
              </a:rPr>
              <a:t>зачастую </a:t>
            </a:r>
            <a:r>
              <a:rPr lang="ru-RU" sz="2200" dirty="0">
                <a:latin typeface="Bookman Old Style" panose="02050604050505020204" pitchFamily="18" charset="0"/>
              </a:rPr>
              <a:t>они не понимают смысл прочитанного из-за ошибок при чтении и неправильного интонирования,</a:t>
            </a:r>
          </a:p>
          <a:p>
            <a:r>
              <a:rPr lang="ru-RU" sz="2200" dirty="0" smtClean="0">
                <a:latin typeface="Bookman Old Style" panose="02050604050505020204" pitchFamily="18" charset="0"/>
              </a:rPr>
              <a:t>не </a:t>
            </a:r>
            <a:r>
              <a:rPr lang="ru-RU" sz="2200" dirty="0">
                <a:latin typeface="Bookman Old Style" panose="02050604050505020204" pitchFamily="18" charset="0"/>
              </a:rPr>
              <a:t>могут извлечь необходимую информацию из предложенного текста, выделить главное в прочитанном,</a:t>
            </a:r>
          </a:p>
          <a:p>
            <a:r>
              <a:rPr lang="ru-RU" sz="2200" dirty="0" smtClean="0">
                <a:latin typeface="Bookman Old Style" panose="02050604050505020204" pitchFamily="18" charset="0"/>
              </a:rPr>
              <a:t>затрудняются </a:t>
            </a:r>
            <a:r>
              <a:rPr lang="ru-RU" sz="2200" dirty="0">
                <a:latin typeface="Bookman Old Style" panose="02050604050505020204" pitchFamily="18" charset="0"/>
              </a:rPr>
              <a:t>кратко пересказать содержание,</a:t>
            </a:r>
          </a:p>
          <a:p>
            <a:r>
              <a:rPr lang="ru-RU" sz="2200" dirty="0" smtClean="0">
                <a:latin typeface="Bookman Old Style" panose="02050604050505020204" pitchFamily="18" charset="0"/>
              </a:rPr>
              <a:t>при </a:t>
            </a:r>
            <a:r>
              <a:rPr lang="ru-RU" sz="2200" dirty="0">
                <a:latin typeface="Bookman Old Style" panose="02050604050505020204" pitchFamily="18" charset="0"/>
              </a:rPr>
              <a:t>выполнении самостоятельной работы, тестов разного уровня обучающиеся допускают ошибки по причине непонимания формулировки задания,</a:t>
            </a:r>
          </a:p>
          <a:p>
            <a:r>
              <a:rPr lang="ru-RU" sz="2200" dirty="0" smtClean="0">
                <a:latin typeface="Bookman Old Style" panose="02050604050505020204" pitchFamily="18" charset="0"/>
              </a:rPr>
              <a:t>редко </a:t>
            </a:r>
            <a:r>
              <a:rPr lang="ru-RU" sz="2200" dirty="0">
                <a:latin typeface="Bookman Old Style" panose="02050604050505020204" pitchFamily="18" charset="0"/>
              </a:rPr>
              <a:t>обращаются к текстам познавательного характера.</a:t>
            </a:r>
          </a:p>
          <a:p>
            <a:pPr marL="0" indent="0">
              <a:buNone/>
            </a:pPr>
            <a:r>
              <a:rPr lang="ru-RU" sz="2200" b="1" i="1" dirty="0">
                <a:latin typeface="Bookman Old Style" panose="02050604050505020204" pitchFamily="18" charset="0"/>
              </a:rPr>
              <a:t>То есть возникает серьезное противоречие</a:t>
            </a:r>
            <a:r>
              <a:rPr lang="ru-RU" sz="2200" dirty="0">
                <a:latin typeface="Bookman Old Style" panose="02050604050505020204" pitchFamily="18" charset="0"/>
              </a:rPr>
              <a:t>: с одной стороны, современный мир обрушивает на нас огромный объем информации, с другой стороны, наши дети мало читают, не обладают навыками смыслового чтения, не умеют работать с информацией</a:t>
            </a:r>
            <a:r>
              <a:rPr lang="ru-RU" dirty="0">
                <a:latin typeface="Bookman Old Style" panose="020506040505050202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9844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6394"/>
            <a:ext cx="12193057" cy="68707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869" y="365126"/>
            <a:ext cx="11252719" cy="68923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>
                <a:latin typeface="Bookman Old Style" panose="02050604050505020204" pitchFamily="18" charset="0"/>
              </a:rPr>
              <a:t>Смысловое </a:t>
            </a:r>
            <a:r>
              <a:rPr lang="ru-RU" b="1" i="1" dirty="0">
                <a:latin typeface="Bookman Old Style" panose="02050604050505020204" pitchFamily="18" charset="0"/>
              </a:rPr>
              <a:t>чтение в контексте </a:t>
            </a:r>
            <a:r>
              <a:rPr lang="ru-RU" b="1" i="1" dirty="0" smtClean="0">
                <a:latin typeface="Bookman Old Style" panose="02050604050505020204" pitchFamily="18" charset="0"/>
              </a:rPr>
              <a:t> </a:t>
            </a:r>
            <a:r>
              <a:rPr lang="ru-RU" b="1" i="1" dirty="0">
                <a:latin typeface="Bookman Old Style" panose="02050604050505020204" pitchFamily="18" charset="0"/>
              </a:rPr>
              <a:t>ФГОС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869" y="1054360"/>
            <a:ext cx="11252719" cy="512260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Bookman Old Style" panose="02050604050505020204" pitchFamily="18" charset="0"/>
              </a:rPr>
              <a:t>Федеральные стандарты включают в </a:t>
            </a:r>
            <a:r>
              <a:rPr lang="ru-RU" dirty="0" err="1" smtClean="0">
                <a:latin typeface="Bookman Old Style" panose="02050604050505020204" pitchFamily="18" charset="0"/>
              </a:rPr>
              <a:t>метапредметные</a:t>
            </a:r>
            <a:r>
              <a:rPr lang="ru-RU" dirty="0" smtClean="0">
                <a:latin typeface="Bookman Old Style" panose="02050604050505020204" pitchFamily="18" charset="0"/>
              </a:rPr>
              <a:t> результаты освоения ООП в качестве обязательного компонента «овладение навыками смыслового чтения текстов различных стилей и жанров в соответствии с целями и задачами».</a:t>
            </a:r>
          </a:p>
          <a:p>
            <a:pPr marL="0" indent="0">
              <a:buNone/>
            </a:pPr>
            <a:r>
              <a:rPr lang="ru-RU" dirty="0" smtClean="0">
                <a:latin typeface="Bookman Old Style" panose="02050604050505020204" pitchFamily="18" charset="0"/>
              </a:rPr>
              <a:t>	Смысловое чтение – вид чтения, которое нацелено на понимание читающим смыслового содержания текста. Для смыслового понимания недостаточно просто прочесть текст, необходимо дать оценку информации, откликнуться на содержание.</a:t>
            </a:r>
          </a:p>
          <a:p>
            <a:pPr marL="0" indent="0">
              <a:buNone/>
            </a:pPr>
            <a:r>
              <a:rPr lang="ru-RU" dirty="0" smtClean="0">
                <a:latin typeface="Bookman Old Style" panose="02050604050505020204" pitchFamily="18" charset="0"/>
              </a:rPr>
              <a:t>В концепции универсальных учебных действий (</a:t>
            </a:r>
            <a:r>
              <a:rPr lang="ru-RU" dirty="0" err="1" smtClean="0">
                <a:latin typeface="Bookman Old Style" panose="02050604050505020204" pitchFamily="18" charset="0"/>
              </a:rPr>
              <a:t>Асмолов</a:t>
            </a:r>
            <a:r>
              <a:rPr lang="ru-RU" dirty="0" smtClean="0">
                <a:latin typeface="Bookman Old Style" panose="02050604050505020204" pitchFamily="18" charset="0"/>
              </a:rPr>
              <a:t> А.Г., </a:t>
            </a:r>
            <a:r>
              <a:rPr lang="ru-RU" dirty="0" err="1" smtClean="0">
                <a:latin typeface="Bookman Old Style" panose="02050604050505020204" pitchFamily="18" charset="0"/>
              </a:rPr>
              <a:t>Бурменская</a:t>
            </a:r>
            <a:r>
              <a:rPr lang="ru-RU" dirty="0" smtClean="0">
                <a:latin typeface="Bookman Old Style" panose="02050604050505020204" pitchFamily="18" charset="0"/>
              </a:rPr>
              <a:t> Г.В., Володарская И.А. и др.) выделены действия смыслового чтения, связанные с:</a:t>
            </a:r>
          </a:p>
          <a:p>
            <a:pPr marL="0" indent="0">
              <a:buNone/>
            </a:pPr>
            <a:r>
              <a:rPr lang="ru-RU" dirty="0" smtClean="0">
                <a:latin typeface="Bookman Old Style" panose="02050604050505020204" pitchFamily="18" charset="0"/>
              </a:rPr>
              <a:t>- осмыслением цели и выбором вида чтения в зависимости от коммуникативной задачи;</a:t>
            </a:r>
          </a:p>
          <a:p>
            <a:pPr marL="0" indent="0">
              <a:buNone/>
            </a:pPr>
            <a:r>
              <a:rPr lang="ru-RU" dirty="0" smtClean="0">
                <a:latin typeface="Bookman Old Style" panose="02050604050505020204" pitchFamily="18" charset="0"/>
              </a:rPr>
              <a:t>- определением основной и второстепенной информации;</a:t>
            </a:r>
          </a:p>
          <a:p>
            <a:pPr marL="0" indent="0">
              <a:buNone/>
            </a:pPr>
            <a:r>
              <a:rPr lang="ru-RU" dirty="0" smtClean="0">
                <a:latin typeface="Bookman Old Style" panose="02050604050505020204" pitchFamily="18" charset="0"/>
              </a:rPr>
              <a:t>- формулированием проблемы и главной идеи текста.</a:t>
            </a:r>
          </a:p>
          <a:p>
            <a:pPr marL="0" indent="0">
              <a:buNone/>
            </a:pPr>
            <a:r>
              <a:rPr lang="ru-RU" dirty="0" smtClean="0">
                <a:latin typeface="Bookman Old Style" panose="02050604050505020204" pitchFamily="18" charset="0"/>
              </a:rPr>
              <a:t>	Для смыслового понимания недостаточно просто прочесть текст, необходимо дать оценку информации, откликнуться на содержание. Понятие «текст» следует трактовать широко. Он может включать не только слова, но и визуальные изображения в виде диаграмм, рисунков, карт, таблиц, графиков.</a:t>
            </a:r>
          </a:p>
        </p:txBody>
      </p:sp>
    </p:spTree>
    <p:extLst>
      <p:ext uri="{BB962C8B-B14F-4D97-AF65-F5344CB8AC3E}">
        <p14:creationId xmlns:p14="http://schemas.microsoft.com/office/powerpoint/2010/main" val="3792157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6394"/>
            <a:ext cx="12193057" cy="68707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183" y="365125"/>
            <a:ext cx="11206065" cy="1325563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Bookman Old Style" panose="02050604050505020204" pitchFamily="18" charset="0"/>
              </a:rPr>
              <a:t/>
            </a:r>
            <a:br>
              <a:rPr lang="ru-RU" b="1" i="1" dirty="0" smtClean="0">
                <a:latin typeface="Bookman Old Style" panose="02050604050505020204" pitchFamily="18" charset="0"/>
              </a:rPr>
            </a:br>
            <a:r>
              <a:rPr lang="ru-RU" b="1" i="1" dirty="0" smtClean="0">
                <a:latin typeface="Bookman Old Style" panose="02050604050505020204" pitchFamily="18" charset="0"/>
              </a:rPr>
              <a:t>Разработанная </a:t>
            </a:r>
            <a:r>
              <a:rPr lang="ru-RU" b="1" i="1" dirty="0">
                <a:latin typeface="Bookman Old Style" panose="02050604050505020204" pitchFamily="18" charset="0"/>
              </a:rPr>
              <a:t>технология включает три этапа работы с </a:t>
            </a:r>
            <a:r>
              <a:rPr lang="ru-RU" b="1" i="1" dirty="0" smtClean="0">
                <a:latin typeface="Bookman Old Style" panose="02050604050505020204" pitchFamily="18" charset="0"/>
              </a:rPr>
              <a:t>текстом</a:t>
            </a:r>
            <a:r>
              <a:rPr lang="ru-RU" b="1" i="1" dirty="0">
                <a:latin typeface="Bookman Old Style" panose="02050604050505020204" pitchFamily="18" charset="0"/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09403" y="1782287"/>
            <a:ext cx="8173191" cy="3825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866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6394"/>
            <a:ext cx="12193057" cy="68707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539" y="365125"/>
            <a:ext cx="11299371" cy="1325563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Bookman Old Style" panose="02050604050505020204" pitchFamily="18" charset="0"/>
              </a:rPr>
              <a:t>1 этап – этап </a:t>
            </a:r>
            <a:r>
              <a:rPr lang="ru-RU" sz="4000" b="1" i="1" dirty="0" err="1" smtClean="0">
                <a:latin typeface="Bookman Old Style" panose="02050604050505020204" pitchFamily="18" charset="0"/>
              </a:rPr>
              <a:t>предтекстовой</a:t>
            </a:r>
            <a:r>
              <a:rPr lang="ru-RU" sz="4000" b="1" i="1" dirty="0" smtClean="0">
                <a:latin typeface="Bookman Old Style" panose="02050604050505020204" pitchFamily="18" charset="0"/>
              </a:rPr>
              <a:t> деятельности.</a:t>
            </a:r>
            <a:endParaRPr lang="ru-RU" sz="4000" b="1" i="1" dirty="0"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539" y="1825625"/>
            <a:ext cx="11299371" cy="4351338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2000" b="1" dirty="0" smtClean="0">
                <a:latin typeface="Bookman Old Style" panose="02050604050505020204" pitchFamily="18" charset="0"/>
              </a:rPr>
              <a:t>Цель</a:t>
            </a:r>
            <a:r>
              <a:rPr lang="ru-RU" sz="2000" dirty="0">
                <a:latin typeface="Bookman Old Style" panose="02050604050505020204" pitchFamily="18" charset="0"/>
              </a:rPr>
              <a:t> – развитие антиципации (умение предполагать, прогнозировать содержание текста). </a:t>
            </a:r>
          </a:p>
          <a:p>
            <a:pPr marL="0" indent="0" fontAlgn="base">
              <a:buNone/>
            </a:pPr>
            <a:r>
              <a:rPr lang="ru-RU" sz="2000" b="1" dirty="0" smtClean="0">
                <a:latin typeface="Bookman Old Style" panose="02050604050505020204" pitchFamily="18" charset="0"/>
              </a:rPr>
              <a:t>Главная задача</a:t>
            </a:r>
            <a:r>
              <a:rPr lang="ru-RU" sz="2000" dirty="0">
                <a:latin typeface="Bookman Old Style" panose="02050604050505020204" pitchFamily="18" charset="0"/>
              </a:rPr>
              <a:t> – выработать мотивацию к прочтению </a:t>
            </a:r>
            <a:r>
              <a:rPr lang="ru-RU" sz="2000" dirty="0" smtClean="0">
                <a:latin typeface="Bookman Old Style" panose="02050604050505020204" pitchFamily="18" charset="0"/>
              </a:rPr>
              <a:t>текста.</a:t>
            </a:r>
            <a:endParaRPr lang="ru-RU" sz="20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ru-RU" sz="2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061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6394"/>
            <a:ext cx="12193057" cy="68707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531" y="365125"/>
            <a:ext cx="11196734" cy="10811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latin typeface="Bookman Old Style" panose="02050604050505020204" pitchFamily="18" charset="0"/>
              </a:rPr>
              <a:t>2 </a:t>
            </a:r>
            <a:r>
              <a:rPr lang="ru-RU" b="1" i="1" dirty="0">
                <a:latin typeface="Bookman Old Style" panose="02050604050505020204" pitchFamily="18" charset="0"/>
              </a:rPr>
              <a:t>этап – этап текстовой деятельности.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6531" y="1825625"/>
            <a:ext cx="11196734" cy="4351338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2000" b="1" dirty="0" smtClean="0">
                <a:latin typeface="Bookman Old Style" panose="02050604050505020204" pitchFamily="18" charset="0"/>
              </a:rPr>
              <a:t>Цель</a:t>
            </a:r>
            <a:r>
              <a:rPr lang="ru-RU" sz="2000" dirty="0" smtClean="0">
                <a:latin typeface="Bookman Old Style" panose="02050604050505020204" pitchFamily="18" charset="0"/>
              </a:rPr>
              <a:t> – понимание текста и создание его читательской интерпретации, обобщение части прочитанного текста, постановка вопросов обобщающего характера, высказывание предположений по дальнейшему развитию сюжета и роли героев в композиции текста и </a:t>
            </a:r>
            <a:r>
              <a:rPr lang="ru-RU" sz="2000" dirty="0" err="1" smtClean="0">
                <a:latin typeface="Bookman Old Style" panose="02050604050505020204" pitchFamily="18" charset="0"/>
              </a:rPr>
              <a:t>т.д</a:t>
            </a:r>
            <a:r>
              <a:rPr lang="ru-RU" sz="2000" dirty="0" smtClean="0">
                <a:latin typeface="Bookman Old Style" panose="02050604050505020204" pitchFamily="18" charset="0"/>
              </a:rPr>
              <a:t>).</a:t>
            </a:r>
          </a:p>
          <a:p>
            <a:pPr marL="0" indent="0" fontAlgn="base">
              <a:buNone/>
            </a:pPr>
            <a:r>
              <a:rPr lang="ru-RU" sz="2000" b="1" dirty="0" smtClean="0">
                <a:latin typeface="Bookman Old Style" panose="02050604050505020204" pitchFamily="18" charset="0"/>
              </a:rPr>
              <a:t>Главная задача</a:t>
            </a:r>
            <a:r>
              <a:rPr lang="ru-RU" sz="2000" dirty="0" smtClean="0">
                <a:latin typeface="Bookman Old Style" panose="02050604050505020204" pitchFamily="18" charset="0"/>
              </a:rPr>
              <a:t> – обеспечить полноценное восприятие текста. Основные стратегии на этапе текстовой деятельности – диалог с автором, комментированное чтение.</a:t>
            </a:r>
          </a:p>
          <a:p>
            <a:pPr marL="0" indent="0">
              <a:buNone/>
            </a:pPr>
            <a:endParaRPr lang="ru-RU" sz="20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101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6394"/>
            <a:ext cx="12193057" cy="68707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845" y="365125"/>
            <a:ext cx="11168743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>
                <a:latin typeface="Bookman Old Style" panose="02050604050505020204" pitchFamily="18" charset="0"/>
              </a:rPr>
              <a:t>3</a:t>
            </a:r>
            <a:r>
              <a:rPr lang="ru-RU" b="1" i="1" dirty="0" smtClean="0">
                <a:latin typeface="Bookman Old Style" panose="02050604050505020204" pitchFamily="18" charset="0"/>
              </a:rPr>
              <a:t> </a:t>
            </a:r>
            <a:r>
              <a:rPr lang="ru-RU" b="1" i="1" dirty="0">
                <a:latin typeface="Bookman Old Style" panose="02050604050505020204" pitchFamily="18" charset="0"/>
              </a:rPr>
              <a:t>этап – этап </a:t>
            </a:r>
            <a:r>
              <a:rPr lang="ru-RU" b="1" i="1" dirty="0" err="1">
                <a:latin typeface="Bookman Old Style" panose="02050604050505020204" pitchFamily="18" charset="0"/>
              </a:rPr>
              <a:t>посттекстовой</a:t>
            </a:r>
            <a:r>
              <a:rPr lang="ru-RU" b="1" i="1" dirty="0">
                <a:latin typeface="Bookman Old Style" panose="02050604050505020204" pitchFamily="18" charset="0"/>
              </a:rPr>
              <a:t> (</a:t>
            </a:r>
            <a:r>
              <a:rPr lang="ru-RU" b="1" i="1" dirty="0" err="1">
                <a:latin typeface="Bookman Old Style" panose="02050604050505020204" pitchFamily="18" charset="0"/>
              </a:rPr>
              <a:t>послетекстовой</a:t>
            </a:r>
            <a:r>
              <a:rPr lang="ru-RU" b="1" i="1" dirty="0">
                <a:latin typeface="Bookman Old Style" panose="02050604050505020204" pitchFamily="18" charset="0"/>
              </a:rPr>
              <a:t>) деятельности.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1845" y="1825625"/>
            <a:ext cx="11168743" cy="4351338"/>
          </a:xfrm>
        </p:spPr>
        <p:txBody>
          <a:bodyPr/>
          <a:lstStyle/>
          <a:p>
            <a:pPr marL="0" indent="0" fontAlgn="base">
              <a:buNone/>
            </a:pPr>
            <a:r>
              <a:rPr lang="ru-RU" sz="2000" b="1" dirty="0" smtClean="0">
                <a:latin typeface="Bookman Old Style" panose="02050604050505020204" pitchFamily="18" charset="0"/>
              </a:rPr>
              <a:t>Цель</a:t>
            </a:r>
            <a:r>
              <a:rPr lang="ru-RU" sz="2000" dirty="0">
                <a:latin typeface="Bookman Old Style" panose="02050604050505020204" pitchFamily="18" charset="0"/>
              </a:rPr>
              <a:t> – корректировка читательской интерпретации в соответствии с авторским смыслом.</a:t>
            </a:r>
          </a:p>
          <a:p>
            <a:pPr marL="0" indent="0" fontAlgn="base">
              <a:buNone/>
            </a:pPr>
            <a:r>
              <a:rPr lang="ru-RU" sz="2000" b="1" dirty="0">
                <a:latin typeface="Bookman Old Style" panose="02050604050505020204" pitchFamily="18" charset="0"/>
              </a:rPr>
              <a:t>Главная задача</a:t>
            </a:r>
            <a:r>
              <a:rPr lang="ru-RU" sz="2000" dirty="0">
                <a:latin typeface="Bookman Old Style" panose="02050604050505020204" pitchFamily="18" charset="0"/>
              </a:rPr>
              <a:t> – обеспечить углубленное восприятие и понимание текста, ставить вопрос к тексту в целом, далее следует беседа, результатом которой должно стать понимание авторского смысла. Повторное обращение к заглавию, к иллюстрациям, выполнение творческих заданий.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4132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6394"/>
            <a:ext cx="12193057" cy="68707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853" y="365125"/>
            <a:ext cx="11234057" cy="1325563"/>
          </a:xfrm>
        </p:spPr>
        <p:txBody>
          <a:bodyPr>
            <a:normAutofit/>
          </a:bodyPr>
          <a:lstStyle/>
          <a:p>
            <a:r>
              <a:rPr lang="ru-RU" sz="4000" b="1" i="1" dirty="0">
                <a:latin typeface="Bookman Old Style" panose="02050604050505020204" pitchFamily="18" charset="0"/>
              </a:rPr>
              <a:t>Ассоциативный куст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3853" y="1399593"/>
            <a:ext cx="11234057" cy="376956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4200" dirty="0" smtClean="0">
                <a:latin typeface="Bookman Old Style" panose="02050604050505020204" pitchFamily="18" charset="0"/>
              </a:rPr>
              <a:t>	</a:t>
            </a:r>
            <a:r>
              <a:rPr lang="ru-RU" sz="3200" dirty="0" smtClean="0">
                <a:latin typeface="Bookman Old Style" panose="02050604050505020204" pitchFamily="18" charset="0"/>
              </a:rPr>
              <a:t>Это </a:t>
            </a:r>
            <a:r>
              <a:rPr lang="ru-RU" sz="3200" dirty="0">
                <a:latin typeface="Bookman Old Style" panose="02050604050505020204" pitchFamily="18" charset="0"/>
              </a:rPr>
              <a:t>один из основных приёмов работы с информацией до чтения</a:t>
            </a:r>
            <a:r>
              <a:rPr lang="ru-RU" sz="3200" dirty="0" smtClean="0">
                <a:latin typeface="Bookman Old Style" panose="02050604050505020204" pitchFamily="18" charset="0"/>
              </a:rPr>
              <a:t>.</a:t>
            </a:r>
            <a:r>
              <a:rPr lang="ru-RU" sz="3200" dirty="0"/>
              <a:t> П</a:t>
            </a:r>
            <a:r>
              <a:rPr lang="ru-RU" sz="3200" dirty="0" smtClean="0"/>
              <a:t>омогает </a:t>
            </a:r>
            <a:r>
              <a:rPr lang="ru-RU" sz="3200" dirty="0"/>
              <a:t>сформировать умение целенаправленно читать учебный текст, задавать проблемные вопросы, вести обсуждения в группе. </a:t>
            </a:r>
            <a:r>
              <a:rPr lang="ru-RU" sz="3200" dirty="0" smtClean="0">
                <a:latin typeface="Bookman Old Style" panose="02050604050505020204" pitchFamily="18" charset="0"/>
              </a:rPr>
              <a:t>Учитель </a:t>
            </a:r>
            <a:r>
              <a:rPr lang="ru-RU" sz="3200" dirty="0">
                <a:latin typeface="Bookman Old Style" panose="02050604050505020204" pitchFamily="18" charset="0"/>
              </a:rPr>
              <a:t>даёт ключевое слово или заголовок текста, ученики записывают вокруг него все возможные ассоциации, обозначая стрелочками смысловые связи между понятиями.</a:t>
            </a:r>
          </a:p>
          <a:p>
            <a:pPr marL="0" indent="0">
              <a:buNone/>
            </a:pPr>
            <a:r>
              <a:rPr lang="ru-RU" sz="3200" dirty="0" smtClean="0">
                <a:latin typeface="Bookman Old Style" panose="02050604050505020204" pitchFamily="18" charset="0"/>
              </a:rPr>
              <a:t>	Это </a:t>
            </a:r>
            <a:r>
              <a:rPr lang="ru-RU" sz="3200" dirty="0">
                <a:latin typeface="Bookman Old Style" panose="02050604050505020204" pitchFamily="18" charset="0"/>
              </a:rPr>
              <a:t>позволяет актуализировать уже имеющиеся знания, активизировать познавательную активность учащихся и мотивировать их на дальнейшую работу с текстом.</a:t>
            </a:r>
          </a:p>
          <a:p>
            <a:pPr marL="0" indent="0">
              <a:buNone/>
            </a:pPr>
            <a:r>
              <a:rPr lang="ru-RU" sz="3200" dirty="0" smtClean="0">
                <a:latin typeface="Bookman Old Style" panose="02050604050505020204" pitchFamily="18" charset="0"/>
              </a:rPr>
              <a:t>	Ученики </a:t>
            </a:r>
            <a:r>
              <a:rPr lang="ru-RU" sz="3200" dirty="0">
                <a:latin typeface="Bookman Old Style" panose="02050604050505020204" pitchFamily="18" charset="0"/>
              </a:rPr>
              <a:t>про себя читают небольшой по объему текст или часть текста, останавливаясь на указанных местах.</a:t>
            </a:r>
          </a:p>
          <a:p>
            <a:pPr marL="0" indent="0">
              <a:buNone/>
            </a:pPr>
            <a:r>
              <a:rPr lang="ru-RU" sz="3200" dirty="0">
                <a:latin typeface="Bookman Old Style" panose="02050604050505020204" pitchFamily="18" charset="0"/>
              </a:rPr>
              <a:t>	</a:t>
            </a:r>
            <a:r>
              <a:rPr lang="ru-RU" sz="3200" dirty="0" smtClean="0">
                <a:latin typeface="Bookman Old Style" panose="02050604050505020204" pitchFamily="18" charset="0"/>
              </a:rPr>
              <a:t>Учитель </a:t>
            </a:r>
            <a:r>
              <a:rPr lang="ru-RU" sz="3200" dirty="0">
                <a:latin typeface="Bookman Old Style" panose="02050604050505020204" pitchFamily="18" charset="0"/>
              </a:rPr>
              <a:t>задает проблемный вопрос по прочитанному.</a:t>
            </a:r>
          </a:p>
          <a:p>
            <a:pPr marL="0" indent="0">
              <a:buNone/>
            </a:pPr>
            <a:r>
              <a:rPr lang="ru-RU" sz="3200" dirty="0">
                <a:latin typeface="Bookman Old Style" panose="02050604050505020204" pitchFamily="18" charset="0"/>
              </a:rPr>
              <a:t>	</a:t>
            </a:r>
            <a:r>
              <a:rPr lang="ru-RU" sz="3200" dirty="0" smtClean="0">
                <a:latin typeface="Bookman Old Style" panose="02050604050505020204" pitchFamily="18" charset="0"/>
              </a:rPr>
              <a:t>Ответы </a:t>
            </a:r>
            <a:r>
              <a:rPr lang="ru-RU" sz="3200" dirty="0">
                <a:latin typeface="Bookman Old Style" panose="02050604050505020204" pitchFamily="18" charset="0"/>
              </a:rPr>
              <a:t>нескольких учеников обсуждают в классе.</a:t>
            </a:r>
          </a:p>
          <a:p>
            <a:pPr marL="0" indent="0">
              <a:buNone/>
            </a:pPr>
            <a:r>
              <a:rPr lang="ru-RU" sz="3200" dirty="0">
                <a:latin typeface="Bookman Old Style" panose="02050604050505020204" pitchFamily="18" charset="0"/>
              </a:rPr>
              <a:t>	</a:t>
            </a:r>
            <a:r>
              <a:rPr lang="ru-RU" sz="3200" dirty="0" smtClean="0">
                <a:latin typeface="Bookman Old Style" panose="02050604050505020204" pitchFamily="18" charset="0"/>
              </a:rPr>
              <a:t>Ученики </a:t>
            </a:r>
            <a:r>
              <a:rPr lang="ru-RU" sz="3200" dirty="0">
                <a:latin typeface="Bookman Old Style" panose="02050604050505020204" pitchFamily="18" charset="0"/>
              </a:rPr>
              <a:t>делают предположение относительно дальнейшего развития события</a:t>
            </a:r>
            <a:r>
              <a:rPr lang="ru-RU" sz="3200" dirty="0" smtClean="0">
                <a:latin typeface="Bookman Old Style" panose="02050604050505020204" pitchFamily="18" charset="0"/>
              </a:rPr>
              <a:t>.</a:t>
            </a:r>
            <a:r>
              <a:rPr lang="ru-RU" sz="4200" dirty="0" smtClean="0">
                <a:latin typeface="Bookman Old Style" panose="020506040505050202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4200" dirty="0">
                <a:latin typeface="Bookman Old Style" panose="02050604050505020204" pitchFamily="18" charset="0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16844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212</Words>
  <Application>Microsoft Office PowerPoint</Application>
  <PresentationFormat>Широкоэкранный</PresentationFormat>
  <Paragraphs>55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Bookman Old Style</vt:lpstr>
      <vt:lpstr>Calibri</vt:lpstr>
      <vt:lpstr>Calibri Light</vt:lpstr>
      <vt:lpstr>Тема Office</vt:lpstr>
      <vt:lpstr>Инструменты формирования функциональной грамотности обучающихся</vt:lpstr>
      <vt:lpstr> Введение </vt:lpstr>
      <vt:lpstr> Проблемы: </vt:lpstr>
      <vt:lpstr> Смысловое чтение в контексте  ФГОС </vt:lpstr>
      <vt:lpstr> Разработанная технология включает три этапа работы с текстом. </vt:lpstr>
      <vt:lpstr>1 этап – этап предтекстовой деятельности.</vt:lpstr>
      <vt:lpstr> 2 этап – этап текстовой деятельности. </vt:lpstr>
      <vt:lpstr> 3 этап – этап посттекстовой (послетекстовой) деятельности. </vt:lpstr>
      <vt:lpstr>Ассоциативный куст </vt:lpstr>
      <vt:lpstr>Ассоциативный куст </vt:lpstr>
      <vt:lpstr>Ассоциативный куст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Ассоциативный куст </dc:title>
  <dc:creator>Laptop</dc:creator>
  <cp:lastModifiedBy>Laptop</cp:lastModifiedBy>
  <cp:revision>14</cp:revision>
  <dcterms:created xsi:type="dcterms:W3CDTF">2021-01-02T15:03:20Z</dcterms:created>
  <dcterms:modified xsi:type="dcterms:W3CDTF">2023-07-08T08:51:03Z</dcterms:modified>
</cp:coreProperties>
</file>