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535" r:id="rId2"/>
    <p:sldId id="615" r:id="rId3"/>
    <p:sldId id="617" r:id="rId4"/>
    <p:sldId id="618" r:id="rId5"/>
    <p:sldId id="619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Maslenikova" initials="OM" lastIdx="1" clrIdx="0"/>
  <p:cmAuthor id="2" name="АкимоваНаталья" initials="АН" lastIdx="4" clrIdx="1"/>
  <p:cmAuthor id="3" name="КривохижинаТатьяна" initials="КТ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101B"/>
    <a:srgbClr val="FF9933"/>
    <a:srgbClr val="FF6600"/>
    <a:srgbClr val="94C9FA"/>
    <a:srgbClr val="E7B0F6"/>
    <a:srgbClr val="B1EC80"/>
    <a:srgbClr val="86EA8B"/>
    <a:srgbClr val="00C4AD"/>
    <a:srgbClr val="72E4CE"/>
    <a:srgbClr val="8BE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1996" autoAdjust="0"/>
  </p:normalViewPr>
  <p:slideViewPr>
    <p:cSldViewPr>
      <p:cViewPr varScale="1">
        <p:scale>
          <a:sx n="97" d="100"/>
          <a:sy n="97" d="100"/>
        </p:scale>
        <p:origin x="546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AB5E07-4087-4B19-81F3-67FA9B73D1F4}" type="doc">
      <dgm:prSet loTypeId="urn:microsoft.com/office/officeart/2008/layout/PictureStrip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E001E54-A01A-4134-BC9E-FEADA950A5CF}">
      <dgm:prSet custT="1"/>
      <dgm:spPr/>
      <dgm:t>
        <a:bodyPr/>
        <a:lstStyle/>
        <a:p>
          <a:r>
            <a:rPr lang="ru-RU" sz="1400" b="0" i="0" dirty="0">
              <a:effectLst/>
              <a:latin typeface="+mn-lt"/>
              <a:cs typeface="Times New Roman" panose="02020603050405020304" pitchFamily="18" charset="0"/>
            </a:rPr>
            <a:t>Наставничество – это форма подготовки специалиста к самостоятельной профессиональной деятельности в реальных условиях, способствующая его адаптации в своей деятельности, повышению профессиональной компетентности</a:t>
          </a:r>
        </a:p>
      </dgm:t>
    </dgm:pt>
    <dgm:pt modelId="{14D1A7FB-97DB-4155-952E-E6482035884F}" type="parTrans" cxnId="{F8DE4C57-7F3D-4D97-896E-B7B00A6C34D9}">
      <dgm:prSet/>
      <dgm:spPr/>
      <dgm:t>
        <a:bodyPr/>
        <a:lstStyle/>
        <a:p>
          <a:endParaRPr lang="ru-RU"/>
        </a:p>
      </dgm:t>
    </dgm:pt>
    <dgm:pt modelId="{608F9B8C-0BA3-4A56-9CDB-440B60CB8257}" type="sibTrans" cxnId="{F8DE4C57-7F3D-4D97-896E-B7B00A6C34D9}">
      <dgm:prSet/>
      <dgm:spPr/>
      <dgm:t>
        <a:bodyPr/>
        <a:lstStyle/>
        <a:p>
          <a:endParaRPr lang="ru-RU"/>
        </a:p>
      </dgm:t>
    </dgm:pt>
    <dgm:pt modelId="{3037CAC8-C6E0-4925-827C-8374D8DDE942}">
      <dgm:prSet custT="1"/>
      <dgm:spPr/>
      <dgm:t>
        <a:bodyPr/>
        <a:lstStyle/>
        <a:p>
          <a:r>
            <a:rPr lang="ru-RU" sz="1400" dirty="0"/>
            <a:t>Наставник идет рядом, помогая найти правильную дорогу и без помех преодолеть препятствия. Молодого специалиста и наставника связывает общее дело, общие условия, общие ценности их объединяет творческое сотрудничество</a:t>
          </a:r>
          <a:r>
            <a:rPr lang="ru-RU" sz="700" dirty="0"/>
            <a:t>.</a:t>
          </a:r>
        </a:p>
      </dgm:t>
    </dgm:pt>
    <dgm:pt modelId="{4BB145CD-7796-4989-B010-5504E051D589}" type="parTrans" cxnId="{767E798E-E5DA-4FD2-920C-53F173E2540D}">
      <dgm:prSet/>
      <dgm:spPr/>
      <dgm:t>
        <a:bodyPr/>
        <a:lstStyle/>
        <a:p>
          <a:endParaRPr lang="ru-RU"/>
        </a:p>
      </dgm:t>
    </dgm:pt>
    <dgm:pt modelId="{53589997-0467-4699-9177-027FCD00E4FD}" type="sibTrans" cxnId="{767E798E-E5DA-4FD2-920C-53F173E2540D}">
      <dgm:prSet/>
      <dgm:spPr/>
      <dgm:t>
        <a:bodyPr/>
        <a:lstStyle/>
        <a:p>
          <a:endParaRPr lang="ru-RU"/>
        </a:p>
      </dgm:t>
    </dgm:pt>
    <dgm:pt modelId="{646F54BA-1B58-444F-A5EA-DD2EC15D6277}" type="pres">
      <dgm:prSet presAssocID="{3EAB5E07-4087-4B19-81F3-67FA9B73D1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A8EA40-E4AA-478D-B752-6A2DF867A3EB}" type="pres">
      <dgm:prSet presAssocID="{7E001E54-A01A-4134-BC9E-FEADA950A5CF}" presName="composite" presStyleCnt="0"/>
      <dgm:spPr/>
    </dgm:pt>
    <dgm:pt modelId="{E9C2CC75-917C-41D6-A1A4-183BFD8AC9AB}" type="pres">
      <dgm:prSet presAssocID="{7E001E54-A01A-4134-BC9E-FEADA950A5CF}" presName="rect1" presStyleLbl="trAlignAcc1" presStyleIdx="0" presStyleCnt="2" custLinFactNeighborX="18859" custLinFactNeighborY="2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CE665-B3A5-4C35-BCBF-A7DDE997F56B}" type="pres">
      <dgm:prSet presAssocID="{7E001E54-A01A-4134-BC9E-FEADA950A5CF}" presName="rect2" presStyleLbl="fgImgPlace1" presStyleIdx="0" presStyleCnt="2" custScaleX="192568" custScaleY="99353" custLinFactNeighborX="-32325" custLinFactNeighborY="1341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7039CEB-06A7-40FD-8924-CE0EAB5192B4}" type="pres">
      <dgm:prSet presAssocID="{608F9B8C-0BA3-4A56-9CDB-440B60CB8257}" presName="sibTrans" presStyleCnt="0"/>
      <dgm:spPr/>
    </dgm:pt>
    <dgm:pt modelId="{4A5EC157-454D-4778-9E58-730DDBA4FC6C}" type="pres">
      <dgm:prSet presAssocID="{3037CAC8-C6E0-4925-827C-8374D8DDE942}" presName="composite" presStyleCnt="0"/>
      <dgm:spPr/>
    </dgm:pt>
    <dgm:pt modelId="{CFDD8DB4-0C28-4408-82CA-63CD9A1C7DF4}" type="pres">
      <dgm:prSet presAssocID="{3037CAC8-C6E0-4925-827C-8374D8DDE942}" presName="rect1" presStyleLbl="trAlignAcc1" presStyleIdx="1" presStyleCnt="2" custLinFactNeighborX="12615" custLinFactNeighborY="-17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52E56-1530-4617-8155-FD2FFC7203AD}" type="pres">
      <dgm:prSet presAssocID="{3037CAC8-C6E0-4925-827C-8374D8DDE942}" presName="rect2" presStyleLbl="fgImgPlace1" presStyleIdx="1" presStyleCnt="2" custScaleX="124075" custScaleY="107256" custLinFactNeighborX="-18761" custLinFactNeighborY="-327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1654479C-2AEA-47AF-AA30-82B9DFCDE65C}" type="presOf" srcId="{3EAB5E07-4087-4B19-81F3-67FA9B73D1F4}" destId="{646F54BA-1B58-444F-A5EA-DD2EC15D6277}" srcOrd="0" destOrd="0" presId="urn:microsoft.com/office/officeart/2008/layout/PictureStrips"/>
    <dgm:cxn modelId="{767E798E-E5DA-4FD2-920C-53F173E2540D}" srcId="{3EAB5E07-4087-4B19-81F3-67FA9B73D1F4}" destId="{3037CAC8-C6E0-4925-827C-8374D8DDE942}" srcOrd="1" destOrd="0" parTransId="{4BB145CD-7796-4989-B010-5504E051D589}" sibTransId="{53589997-0467-4699-9177-027FCD00E4FD}"/>
    <dgm:cxn modelId="{EFE5470F-7479-4249-A3F7-58E28F1F44DE}" type="presOf" srcId="{3037CAC8-C6E0-4925-827C-8374D8DDE942}" destId="{CFDD8DB4-0C28-4408-82CA-63CD9A1C7DF4}" srcOrd="0" destOrd="0" presId="urn:microsoft.com/office/officeart/2008/layout/PictureStrips"/>
    <dgm:cxn modelId="{F8DE4C57-7F3D-4D97-896E-B7B00A6C34D9}" srcId="{3EAB5E07-4087-4B19-81F3-67FA9B73D1F4}" destId="{7E001E54-A01A-4134-BC9E-FEADA950A5CF}" srcOrd="0" destOrd="0" parTransId="{14D1A7FB-97DB-4155-952E-E6482035884F}" sibTransId="{608F9B8C-0BA3-4A56-9CDB-440B60CB8257}"/>
    <dgm:cxn modelId="{95BB842F-4CF8-4264-B0EC-3D81B9603F5C}" type="presOf" srcId="{7E001E54-A01A-4134-BC9E-FEADA950A5CF}" destId="{E9C2CC75-917C-41D6-A1A4-183BFD8AC9AB}" srcOrd="0" destOrd="0" presId="urn:microsoft.com/office/officeart/2008/layout/PictureStrips"/>
    <dgm:cxn modelId="{D3EC56A4-7C61-47FC-8EE0-D8380FF6F4BD}" type="presParOf" srcId="{646F54BA-1B58-444F-A5EA-DD2EC15D6277}" destId="{E4A8EA40-E4AA-478D-B752-6A2DF867A3EB}" srcOrd="0" destOrd="0" presId="urn:microsoft.com/office/officeart/2008/layout/PictureStrips"/>
    <dgm:cxn modelId="{A2FA30DB-4E0C-40EB-8806-BCBEC7F1F1F2}" type="presParOf" srcId="{E4A8EA40-E4AA-478D-B752-6A2DF867A3EB}" destId="{E9C2CC75-917C-41D6-A1A4-183BFD8AC9AB}" srcOrd="0" destOrd="0" presId="urn:microsoft.com/office/officeart/2008/layout/PictureStrips"/>
    <dgm:cxn modelId="{BAB89ECC-39D4-4CBB-95AE-76DADE1621AD}" type="presParOf" srcId="{E4A8EA40-E4AA-478D-B752-6A2DF867A3EB}" destId="{58CCE665-B3A5-4C35-BCBF-A7DDE997F56B}" srcOrd="1" destOrd="0" presId="urn:microsoft.com/office/officeart/2008/layout/PictureStrips"/>
    <dgm:cxn modelId="{B10CFB2D-5C32-4BC0-A1C3-00B7CDFA6071}" type="presParOf" srcId="{646F54BA-1B58-444F-A5EA-DD2EC15D6277}" destId="{77039CEB-06A7-40FD-8924-CE0EAB5192B4}" srcOrd="1" destOrd="0" presId="urn:microsoft.com/office/officeart/2008/layout/PictureStrips"/>
    <dgm:cxn modelId="{DE1D037E-2F62-4751-9EAD-A5D80AD0D306}" type="presParOf" srcId="{646F54BA-1B58-444F-A5EA-DD2EC15D6277}" destId="{4A5EC157-454D-4778-9E58-730DDBA4FC6C}" srcOrd="2" destOrd="0" presId="urn:microsoft.com/office/officeart/2008/layout/PictureStrips"/>
    <dgm:cxn modelId="{3D748E34-1FA1-4117-BDFD-BF8C1A748DC4}" type="presParOf" srcId="{4A5EC157-454D-4778-9E58-730DDBA4FC6C}" destId="{CFDD8DB4-0C28-4408-82CA-63CD9A1C7DF4}" srcOrd="0" destOrd="0" presId="urn:microsoft.com/office/officeart/2008/layout/PictureStrips"/>
    <dgm:cxn modelId="{2ED7B966-C8CD-4A52-99BE-306BE76B647C}" type="presParOf" srcId="{4A5EC157-454D-4778-9E58-730DDBA4FC6C}" destId="{15552E56-1530-4617-8155-FD2FFC7203A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D1B523-78C9-4E49-B784-D768F08EB23F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5E7BDE7-EFA4-4C7C-AB73-0330C541BC63}">
      <dgm:prSet/>
      <dgm:spPr/>
      <dgm:t>
        <a:bodyPr/>
        <a:lstStyle/>
        <a:p>
          <a:r>
            <a:rPr lang="ru-RU" b="0" i="0" dirty="0" smtClean="0"/>
            <a:t>От каждого педагога-практика можно и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должно требовать, чтобы он добросовестно и </a:t>
          </a:r>
          <a:r>
            <a:rPr lang="ru-RU" b="0" i="0" dirty="0" err="1" smtClean="0"/>
            <a:t>созна</a:t>
          </a:r>
          <a:r>
            <a:rPr lang="ru-RU" b="0" i="0" dirty="0" smtClean="0"/>
            <a:t>-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err="1" smtClean="0"/>
            <a:t>тельно</a:t>
          </a:r>
          <a:r>
            <a:rPr lang="ru-RU" b="0" i="0" dirty="0" smtClean="0"/>
            <a:t> выполнял долг свой и, взявшись за воспитание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духовной стороны человека , употреблял все </a:t>
          </a:r>
          <a:r>
            <a:rPr lang="ru-RU" b="0" i="0" dirty="0" err="1" smtClean="0"/>
            <a:t>зави</a:t>
          </a:r>
          <a:r>
            <a:rPr lang="ru-RU" b="0" i="0" dirty="0" smtClean="0"/>
            <a:t>-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err="1" smtClean="0"/>
            <a:t>сящие</a:t>
          </a:r>
          <a:r>
            <a:rPr lang="ru-RU" b="0" i="0" dirty="0" smtClean="0"/>
            <a:t> от него средства, чтобы познакомиться, сколько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возможно ближе, с предметом деятельности всей своей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"ЖИЗНИ.</a:t>
          </a:r>
          <a:endParaRPr lang="ru-RU" dirty="0"/>
        </a:p>
      </dgm:t>
    </dgm:pt>
    <dgm:pt modelId="{FD16AA57-19EE-4665-ADB3-51C75F8CDB89}" type="parTrans" cxnId="{4005C521-AE2C-45EF-ADA4-CA913DF44369}">
      <dgm:prSet/>
      <dgm:spPr/>
      <dgm:t>
        <a:bodyPr/>
        <a:lstStyle/>
        <a:p>
          <a:endParaRPr lang="ru-RU"/>
        </a:p>
      </dgm:t>
    </dgm:pt>
    <dgm:pt modelId="{1F0D380D-3334-4397-A89C-080222E15127}" type="sibTrans" cxnId="{4005C521-AE2C-45EF-ADA4-CA913DF44369}">
      <dgm:prSet/>
      <dgm:spPr/>
      <dgm:t>
        <a:bodyPr/>
        <a:lstStyle/>
        <a:p>
          <a:endParaRPr lang="ru-RU"/>
        </a:p>
      </dgm:t>
    </dgm:pt>
    <dgm:pt modelId="{B2360CB1-6C96-4CA1-AC24-B511BCBAE7BB}">
      <dgm:prSet/>
      <dgm:spPr/>
      <dgm:t>
        <a:bodyPr/>
        <a:lstStyle/>
        <a:p>
          <a:r>
            <a:rPr lang="ru-RU" b="0" i="0" dirty="0" smtClean="0"/>
            <a:t>Ушинский К. Д. Собрание сочинений : в 11 т. / </a:t>
          </a:r>
          <a:r>
            <a:rPr lang="ru-RU" b="0" i="0" dirty="0" err="1" smtClean="0"/>
            <a:t>редкол</a:t>
          </a:r>
          <a:r>
            <a:rPr lang="ru-RU" b="0" i="0" dirty="0" smtClean="0"/>
            <a:t>.: А. М. </a:t>
          </a:r>
          <a:r>
            <a:rPr lang="ru-RU" b="0" i="0" dirty="0" err="1" smtClean="0"/>
            <a:t>Еголин</a:t>
          </a:r>
          <a:r>
            <a:rPr lang="ru-RU" b="0" i="0" dirty="0" smtClean="0"/>
            <a:t> (гл. ред.), Е. Н. Медынский и В. Я. </a:t>
          </a:r>
          <a:r>
            <a:rPr lang="ru-RU" b="0" i="0" dirty="0" err="1" smtClean="0"/>
            <a:t>Струминский</a:t>
          </a:r>
          <a:r>
            <a:rPr lang="ru-RU" b="0" i="0" dirty="0" smtClean="0"/>
            <a:t> ; [сост. и </a:t>
          </a:r>
          <a:r>
            <a:rPr lang="ru-RU" b="0" i="0" dirty="0" err="1" smtClean="0"/>
            <a:t>подгот</a:t>
          </a:r>
          <a:r>
            <a:rPr lang="ru-RU" b="0" i="0" dirty="0" smtClean="0"/>
            <a:t>. к печати В. Я. </a:t>
          </a:r>
          <a:r>
            <a:rPr lang="ru-RU" b="0" i="0" dirty="0" err="1" smtClean="0"/>
            <a:t>Струминский</a:t>
          </a:r>
          <a:r>
            <a:rPr lang="ru-RU" b="0" i="0" dirty="0" smtClean="0"/>
            <a:t>] ; Акад. </a:t>
          </a:r>
          <a:r>
            <a:rPr lang="ru-RU" b="0" i="0" dirty="0" err="1" smtClean="0"/>
            <a:t>пед</a:t>
          </a:r>
          <a:r>
            <a:rPr lang="ru-RU" b="0" i="0" dirty="0" smtClean="0"/>
            <a:t>. наук РСФСР, Ин-т теории и истории педагогики. — М. ; Л. : Изд-во Акад. </a:t>
          </a:r>
          <a:r>
            <a:rPr lang="ru-RU" b="0" i="0" dirty="0" err="1" smtClean="0"/>
            <a:t>пед</a:t>
          </a:r>
          <a:r>
            <a:rPr lang="ru-RU" b="0" i="0" dirty="0" smtClean="0"/>
            <a:t>. наук РСФСР, 1948 — 1952. — </a:t>
          </a:r>
          <a:r>
            <a:rPr lang="ru-RU" b="0" i="0" dirty="0" err="1" smtClean="0"/>
            <a:t>Загл</a:t>
          </a:r>
          <a:r>
            <a:rPr lang="ru-RU" b="0" i="0" dirty="0" smtClean="0"/>
            <a:t>. обл. : Сочинения.</a:t>
          </a:r>
          <a:br>
            <a:rPr lang="ru-RU" b="0" i="0" dirty="0" smtClean="0"/>
          </a:br>
          <a:r>
            <a:rPr lang="ru-RU" b="0" i="0" dirty="0" smtClean="0"/>
            <a:t>Т. 2 : Педагогические статьи, 1857—1861 гг. — 1948. — 655 с. : ил., 1л. </a:t>
          </a:r>
          <a:r>
            <a:rPr lang="ru-RU" b="0" i="0" dirty="0" err="1" smtClean="0"/>
            <a:t>портр</a:t>
          </a:r>
          <a:r>
            <a:rPr lang="ru-RU" b="0" i="0" dirty="0" smtClean="0"/>
            <a:t>. — </a:t>
          </a:r>
          <a:r>
            <a:rPr lang="ru-RU" b="0" i="0" dirty="0" err="1" smtClean="0"/>
            <a:t>Библиогр</a:t>
          </a:r>
          <a:r>
            <a:rPr lang="ru-RU" b="0" i="0" dirty="0" smtClean="0"/>
            <a:t>.: с. 626-646. — Указ. имен : с. 647-653.</a:t>
          </a:r>
          <a:endParaRPr lang="ru-RU" b="0" i="0" dirty="0"/>
        </a:p>
      </dgm:t>
    </dgm:pt>
    <dgm:pt modelId="{A8DFFF43-0A2E-4FFF-9164-7A278774CE37}" type="parTrans" cxnId="{8685DA59-36AD-48EB-A7D8-72FFE196A77B}">
      <dgm:prSet/>
      <dgm:spPr/>
      <dgm:t>
        <a:bodyPr/>
        <a:lstStyle/>
        <a:p>
          <a:endParaRPr lang="ru-RU"/>
        </a:p>
      </dgm:t>
    </dgm:pt>
    <dgm:pt modelId="{70B01969-76A0-42D6-B874-EA3DC8097972}" type="sibTrans" cxnId="{8685DA59-36AD-48EB-A7D8-72FFE196A77B}">
      <dgm:prSet/>
      <dgm:spPr/>
      <dgm:t>
        <a:bodyPr/>
        <a:lstStyle/>
        <a:p>
          <a:endParaRPr lang="ru-RU"/>
        </a:p>
      </dgm:t>
    </dgm:pt>
    <dgm:pt modelId="{B5667E67-C949-41F5-9C73-A4D92C1C1892}" type="pres">
      <dgm:prSet presAssocID="{48D1B523-78C9-4E49-B784-D768F08EB23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7B29BA-82CC-4A0E-9859-4A58AF95640F}" type="pres">
      <dgm:prSet presAssocID="{B2360CB1-6C96-4CA1-AC24-B511BCBAE7BB}" presName="circle1" presStyleLbl="node1" presStyleIdx="0" presStyleCnt="2"/>
      <dgm:spPr/>
    </dgm:pt>
    <dgm:pt modelId="{A22EEA86-3BC4-4BCD-8A1E-DE0DA8331E51}" type="pres">
      <dgm:prSet presAssocID="{B2360CB1-6C96-4CA1-AC24-B511BCBAE7BB}" presName="space" presStyleCnt="0"/>
      <dgm:spPr/>
    </dgm:pt>
    <dgm:pt modelId="{E383B9FC-E68B-488D-AD9B-57D4C8FE6B7B}" type="pres">
      <dgm:prSet presAssocID="{B2360CB1-6C96-4CA1-AC24-B511BCBAE7BB}" presName="rect1" presStyleLbl="alignAcc1" presStyleIdx="0" presStyleCnt="2"/>
      <dgm:spPr/>
      <dgm:t>
        <a:bodyPr/>
        <a:lstStyle/>
        <a:p>
          <a:endParaRPr lang="ru-RU"/>
        </a:p>
      </dgm:t>
    </dgm:pt>
    <dgm:pt modelId="{A57FBFFF-BF4A-4D16-A60D-00618FF2FAEF}" type="pres">
      <dgm:prSet presAssocID="{B5E7BDE7-EFA4-4C7C-AB73-0330C541BC63}" presName="vertSpace2" presStyleLbl="node1" presStyleIdx="0" presStyleCnt="2"/>
      <dgm:spPr/>
    </dgm:pt>
    <dgm:pt modelId="{DFB5F77A-B911-4D4C-A891-ABF20C8F0480}" type="pres">
      <dgm:prSet presAssocID="{B5E7BDE7-EFA4-4C7C-AB73-0330C541BC63}" presName="circle2" presStyleLbl="node1" presStyleIdx="1" presStyleCnt="2"/>
      <dgm:spPr/>
    </dgm:pt>
    <dgm:pt modelId="{C60DE319-D5DE-41FB-AEA7-D83CE2BABD0C}" type="pres">
      <dgm:prSet presAssocID="{B5E7BDE7-EFA4-4C7C-AB73-0330C541BC63}" presName="rect2" presStyleLbl="alignAcc1" presStyleIdx="1" presStyleCnt="2"/>
      <dgm:spPr/>
      <dgm:t>
        <a:bodyPr/>
        <a:lstStyle/>
        <a:p>
          <a:endParaRPr lang="ru-RU"/>
        </a:p>
      </dgm:t>
    </dgm:pt>
    <dgm:pt modelId="{87D38C66-E21E-48C1-89D6-17F28C345757}" type="pres">
      <dgm:prSet presAssocID="{B2360CB1-6C96-4CA1-AC24-B511BCBAE7BB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BBDAC-61C8-4C48-9A6A-16932520A09C}" type="pres">
      <dgm:prSet presAssocID="{B5E7BDE7-EFA4-4C7C-AB73-0330C541BC63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17277A-E3FB-4B98-ADE0-604B5BEE9807}" type="presOf" srcId="{B5E7BDE7-EFA4-4C7C-AB73-0330C541BC63}" destId="{806BBDAC-61C8-4C48-9A6A-16932520A09C}" srcOrd="1" destOrd="0" presId="urn:microsoft.com/office/officeart/2005/8/layout/target3"/>
    <dgm:cxn modelId="{A6992951-27DB-4F6B-9CC2-D186536F449C}" type="presOf" srcId="{B2360CB1-6C96-4CA1-AC24-B511BCBAE7BB}" destId="{E383B9FC-E68B-488D-AD9B-57D4C8FE6B7B}" srcOrd="0" destOrd="0" presId="urn:microsoft.com/office/officeart/2005/8/layout/target3"/>
    <dgm:cxn modelId="{225D6CCE-1BC8-48A7-AFC1-C567D90A1EE4}" type="presOf" srcId="{B2360CB1-6C96-4CA1-AC24-B511BCBAE7BB}" destId="{87D38C66-E21E-48C1-89D6-17F28C345757}" srcOrd="1" destOrd="0" presId="urn:microsoft.com/office/officeart/2005/8/layout/target3"/>
    <dgm:cxn modelId="{AD2A0549-DC69-4DBA-B355-92D74E80B073}" type="presOf" srcId="{B5E7BDE7-EFA4-4C7C-AB73-0330C541BC63}" destId="{C60DE319-D5DE-41FB-AEA7-D83CE2BABD0C}" srcOrd="0" destOrd="0" presId="urn:microsoft.com/office/officeart/2005/8/layout/target3"/>
    <dgm:cxn modelId="{8685DA59-36AD-48EB-A7D8-72FFE196A77B}" srcId="{48D1B523-78C9-4E49-B784-D768F08EB23F}" destId="{B2360CB1-6C96-4CA1-AC24-B511BCBAE7BB}" srcOrd="0" destOrd="0" parTransId="{A8DFFF43-0A2E-4FFF-9164-7A278774CE37}" sibTransId="{70B01969-76A0-42D6-B874-EA3DC8097972}"/>
    <dgm:cxn modelId="{4005C521-AE2C-45EF-ADA4-CA913DF44369}" srcId="{48D1B523-78C9-4E49-B784-D768F08EB23F}" destId="{B5E7BDE7-EFA4-4C7C-AB73-0330C541BC63}" srcOrd="1" destOrd="0" parTransId="{FD16AA57-19EE-4665-ADB3-51C75F8CDB89}" sibTransId="{1F0D380D-3334-4397-A89C-080222E15127}"/>
    <dgm:cxn modelId="{EB71C301-4A8D-4B49-A70E-C476623E9D4A}" type="presOf" srcId="{48D1B523-78C9-4E49-B784-D768F08EB23F}" destId="{B5667E67-C949-41F5-9C73-A4D92C1C1892}" srcOrd="0" destOrd="0" presId="urn:microsoft.com/office/officeart/2005/8/layout/target3"/>
    <dgm:cxn modelId="{F4AA7809-0699-4553-A55A-663F8F9F47A8}" type="presParOf" srcId="{B5667E67-C949-41F5-9C73-A4D92C1C1892}" destId="{F57B29BA-82CC-4A0E-9859-4A58AF95640F}" srcOrd="0" destOrd="0" presId="urn:microsoft.com/office/officeart/2005/8/layout/target3"/>
    <dgm:cxn modelId="{FA2AF181-CFA1-4468-8330-1724F91C20DD}" type="presParOf" srcId="{B5667E67-C949-41F5-9C73-A4D92C1C1892}" destId="{A22EEA86-3BC4-4BCD-8A1E-DE0DA8331E51}" srcOrd="1" destOrd="0" presId="urn:microsoft.com/office/officeart/2005/8/layout/target3"/>
    <dgm:cxn modelId="{F40351C2-1A3A-46A8-A2D1-0FBA05B4E55E}" type="presParOf" srcId="{B5667E67-C949-41F5-9C73-A4D92C1C1892}" destId="{E383B9FC-E68B-488D-AD9B-57D4C8FE6B7B}" srcOrd="2" destOrd="0" presId="urn:microsoft.com/office/officeart/2005/8/layout/target3"/>
    <dgm:cxn modelId="{FBB3776A-D4D5-4570-95F8-FD2C4C91B651}" type="presParOf" srcId="{B5667E67-C949-41F5-9C73-A4D92C1C1892}" destId="{A57FBFFF-BF4A-4D16-A60D-00618FF2FAEF}" srcOrd="3" destOrd="0" presId="urn:microsoft.com/office/officeart/2005/8/layout/target3"/>
    <dgm:cxn modelId="{2D620FCA-6195-460C-B46C-EB8C2961B0DC}" type="presParOf" srcId="{B5667E67-C949-41F5-9C73-A4D92C1C1892}" destId="{DFB5F77A-B911-4D4C-A891-ABF20C8F0480}" srcOrd="4" destOrd="0" presId="urn:microsoft.com/office/officeart/2005/8/layout/target3"/>
    <dgm:cxn modelId="{20C772FF-69CC-4148-BD12-F0B00F58DFDF}" type="presParOf" srcId="{B5667E67-C949-41F5-9C73-A4D92C1C1892}" destId="{C60DE319-D5DE-41FB-AEA7-D83CE2BABD0C}" srcOrd="5" destOrd="0" presId="urn:microsoft.com/office/officeart/2005/8/layout/target3"/>
    <dgm:cxn modelId="{95541EAE-2E2A-4AA5-9F14-DDAC4EC90478}" type="presParOf" srcId="{B5667E67-C949-41F5-9C73-A4D92C1C1892}" destId="{87D38C66-E21E-48C1-89D6-17F28C345757}" srcOrd="6" destOrd="0" presId="urn:microsoft.com/office/officeart/2005/8/layout/target3"/>
    <dgm:cxn modelId="{DF852DDE-2C54-4B39-8322-394858629C47}" type="presParOf" srcId="{B5667E67-C949-41F5-9C73-A4D92C1C1892}" destId="{806BBDAC-61C8-4C48-9A6A-16932520A09C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2CC75-917C-41D6-A1A4-183BFD8AC9AB}">
      <dsp:nvSpPr>
        <dsp:cNvPr id="0" name=""/>
        <dsp:cNvSpPr/>
      </dsp:nvSpPr>
      <dsp:spPr>
        <a:xfrm>
          <a:off x="1592133" y="340835"/>
          <a:ext cx="5264967" cy="16453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441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effectLst/>
              <a:latin typeface="+mn-lt"/>
              <a:cs typeface="Times New Roman" panose="02020603050405020304" pitchFamily="18" charset="0"/>
            </a:rPr>
            <a:t>Наставничество – это форма подготовки специалиста к самостоятельной профессиональной деятельности в реальных условиях, способствующая его адаптации в своей деятельности, повышению профессиональной компетентности</a:t>
          </a:r>
        </a:p>
      </dsp:txBody>
      <dsp:txXfrm>
        <a:off x="1592133" y="340835"/>
        <a:ext cx="5264967" cy="1645302"/>
      </dsp:txXfrm>
    </dsp:sp>
    <dsp:sp modelId="{58CCE665-B3A5-4C35-BCBF-A7DDE997F56B}">
      <dsp:nvSpPr>
        <dsp:cNvPr id="0" name=""/>
        <dsp:cNvSpPr/>
      </dsp:nvSpPr>
      <dsp:spPr>
        <a:xfrm>
          <a:off x="47559" y="304458"/>
          <a:ext cx="2217828" cy="171639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DD8DB4-0C28-4408-82CA-63CD9A1C7DF4}">
      <dsp:nvSpPr>
        <dsp:cNvPr id="0" name=""/>
        <dsp:cNvSpPr/>
      </dsp:nvSpPr>
      <dsp:spPr>
        <a:xfrm>
          <a:off x="1592133" y="2151265"/>
          <a:ext cx="5264967" cy="164530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4418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Наставник идет рядом, помогая найти правильную дорогу и без помех преодолеть препятствия. Молодого специалиста и наставника связывает общее дело, общие условия, общие ценности их объединяет творческое сотрудничество</a:t>
          </a:r>
          <a:r>
            <a:rPr lang="ru-RU" sz="700" kern="1200" dirty="0"/>
            <a:t>.</a:t>
          </a:r>
        </a:p>
      </dsp:txBody>
      <dsp:txXfrm>
        <a:off x="1592133" y="2151265"/>
        <a:ext cx="5264967" cy="1645302"/>
      </dsp:txXfrm>
    </dsp:sp>
    <dsp:sp modelId="{15552E56-1530-4617-8155-FD2FFC7203AD}">
      <dsp:nvSpPr>
        <dsp:cNvPr id="0" name=""/>
        <dsp:cNvSpPr/>
      </dsp:nvSpPr>
      <dsp:spPr>
        <a:xfrm>
          <a:off x="400988" y="2081860"/>
          <a:ext cx="1428986" cy="185291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B29BA-82CC-4A0E-9859-4A58AF95640F}">
      <dsp:nvSpPr>
        <dsp:cNvPr id="0" name=""/>
        <dsp:cNvSpPr/>
      </dsp:nvSpPr>
      <dsp:spPr>
        <a:xfrm>
          <a:off x="0" y="86836"/>
          <a:ext cx="3715612" cy="371561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3B9FC-E68B-488D-AD9B-57D4C8FE6B7B}">
      <dsp:nvSpPr>
        <dsp:cNvPr id="0" name=""/>
        <dsp:cNvSpPr/>
      </dsp:nvSpPr>
      <dsp:spPr>
        <a:xfrm>
          <a:off x="1857806" y="86836"/>
          <a:ext cx="4334881" cy="37156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Ушинский К. Д. Собрание сочинений : в 11 т. / </a:t>
          </a:r>
          <a:r>
            <a:rPr lang="ru-RU" sz="1300" b="0" i="0" kern="1200" dirty="0" err="1" smtClean="0"/>
            <a:t>редкол</a:t>
          </a:r>
          <a:r>
            <a:rPr lang="ru-RU" sz="1300" b="0" i="0" kern="1200" dirty="0" smtClean="0"/>
            <a:t>.: А. М. </a:t>
          </a:r>
          <a:r>
            <a:rPr lang="ru-RU" sz="1300" b="0" i="0" kern="1200" dirty="0" err="1" smtClean="0"/>
            <a:t>Еголин</a:t>
          </a:r>
          <a:r>
            <a:rPr lang="ru-RU" sz="1300" b="0" i="0" kern="1200" dirty="0" smtClean="0"/>
            <a:t> (гл. ред.), Е. Н. Медынский и В. Я. </a:t>
          </a:r>
          <a:r>
            <a:rPr lang="ru-RU" sz="1300" b="0" i="0" kern="1200" dirty="0" err="1" smtClean="0"/>
            <a:t>Струминский</a:t>
          </a:r>
          <a:r>
            <a:rPr lang="ru-RU" sz="1300" b="0" i="0" kern="1200" dirty="0" smtClean="0"/>
            <a:t> ; [сост. и </a:t>
          </a:r>
          <a:r>
            <a:rPr lang="ru-RU" sz="1300" b="0" i="0" kern="1200" dirty="0" err="1" smtClean="0"/>
            <a:t>подгот</a:t>
          </a:r>
          <a:r>
            <a:rPr lang="ru-RU" sz="1300" b="0" i="0" kern="1200" dirty="0" smtClean="0"/>
            <a:t>. к печати В. Я. </a:t>
          </a:r>
          <a:r>
            <a:rPr lang="ru-RU" sz="1300" b="0" i="0" kern="1200" dirty="0" err="1" smtClean="0"/>
            <a:t>Струминский</a:t>
          </a:r>
          <a:r>
            <a:rPr lang="ru-RU" sz="1300" b="0" i="0" kern="1200" dirty="0" smtClean="0"/>
            <a:t>] ; Акад. </a:t>
          </a:r>
          <a:r>
            <a:rPr lang="ru-RU" sz="1300" b="0" i="0" kern="1200" dirty="0" err="1" smtClean="0"/>
            <a:t>пед</a:t>
          </a:r>
          <a:r>
            <a:rPr lang="ru-RU" sz="1300" b="0" i="0" kern="1200" dirty="0" smtClean="0"/>
            <a:t>. наук РСФСР, Ин-т теории и истории педагогики. — М. ; Л. : Изд-во Акад. </a:t>
          </a:r>
          <a:r>
            <a:rPr lang="ru-RU" sz="1300" b="0" i="0" kern="1200" dirty="0" err="1" smtClean="0"/>
            <a:t>пед</a:t>
          </a:r>
          <a:r>
            <a:rPr lang="ru-RU" sz="1300" b="0" i="0" kern="1200" dirty="0" smtClean="0"/>
            <a:t>. наук РСФСР, 1948 — 1952. — </a:t>
          </a:r>
          <a:r>
            <a:rPr lang="ru-RU" sz="1300" b="0" i="0" kern="1200" dirty="0" err="1" smtClean="0"/>
            <a:t>Загл</a:t>
          </a:r>
          <a:r>
            <a:rPr lang="ru-RU" sz="1300" b="0" i="0" kern="1200" dirty="0" smtClean="0"/>
            <a:t>. обл. : Сочинения.</a:t>
          </a:r>
          <a:br>
            <a:rPr lang="ru-RU" sz="1300" b="0" i="0" kern="1200" dirty="0" smtClean="0"/>
          </a:br>
          <a:r>
            <a:rPr lang="ru-RU" sz="1300" b="0" i="0" kern="1200" dirty="0" smtClean="0"/>
            <a:t>Т. 2 : Педагогические статьи, 1857—1861 гг. — 1948. — 655 с. : ил., 1л. </a:t>
          </a:r>
          <a:r>
            <a:rPr lang="ru-RU" sz="1300" b="0" i="0" kern="1200" dirty="0" err="1" smtClean="0"/>
            <a:t>портр</a:t>
          </a:r>
          <a:r>
            <a:rPr lang="ru-RU" sz="1300" b="0" i="0" kern="1200" dirty="0" smtClean="0"/>
            <a:t>. — </a:t>
          </a:r>
          <a:r>
            <a:rPr lang="ru-RU" sz="1300" b="0" i="0" kern="1200" dirty="0" err="1" smtClean="0"/>
            <a:t>Библиогр</a:t>
          </a:r>
          <a:r>
            <a:rPr lang="ru-RU" sz="1300" b="0" i="0" kern="1200" dirty="0" smtClean="0"/>
            <a:t>.: с. 626-646. — Указ. имен : с. 647-653.</a:t>
          </a:r>
          <a:endParaRPr lang="ru-RU" sz="1300" b="0" i="0" kern="1200" dirty="0"/>
        </a:p>
      </dsp:txBody>
      <dsp:txXfrm>
        <a:off x="1857806" y="86836"/>
        <a:ext cx="4334881" cy="1764916"/>
      </dsp:txXfrm>
    </dsp:sp>
    <dsp:sp modelId="{DFB5F77A-B911-4D4C-A891-ABF20C8F0480}">
      <dsp:nvSpPr>
        <dsp:cNvPr id="0" name=""/>
        <dsp:cNvSpPr/>
      </dsp:nvSpPr>
      <dsp:spPr>
        <a:xfrm>
          <a:off x="975348" y="1851752"/>
          <a:ext cx="1764916" cy="176491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0DE319-D5DE-41FB-AEA7-D83CE2BABD0C}">
      <dsp:nvSpPr>
        <dsp:cNvPr id="0" name=""/>
        <dsp:cNvSpPr/>
      </dsp:nvSpPr>
      <dsp:spPr>
        <a:xfrm>
          <a:off x="1857806" y="1851752"/>
          <a:ext cx="4334881" cy="17649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От каждого педагога-практика можно и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smtClean="0"/>
            <a:t>должно требовать, чтобы он добросовестно и </a:t>
          </a:r>
          <a:r>
            <a:rPr lang="ru-RU" sz="1300" b="0" i="0" kern="1200" dirty="0" err="1" smtClean="0"/>
            <a:t>созна</a:t>
          </a:r>
          <a:r>
            <a:rPr lang="ru-RU" sz="1300" b="0" i="0" kern="1200" dirty="0" smtClean="0"/>
            <a:t>-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err="1" smtClean="0"/>
            <a:t>тельно</a:t>
          </a:r>
          <a:r>
            <a:rPr lang="ru-RU" sz="1300" b="0" i="0" kern="1200" dirty="0" smtClean="0"/>
            <a:t> выполнял долг свой и, взявшись за воспитание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smtClean="0"/>
            <a:t>духовной стороны человека , употреблял все </a:t>
          </a:r>
          <a:r>
            <a:rPr lang="ru-RU" sz="1300" b="0" i="0" kern="1200" dirty="0" err="1" smtClean="0"/>
            <a:t>зави</a:t>
          </a:r>
          <a:r>
            <a:rPr lang="ru-RU" sz="1300" b="0" i="0" kern="1200" dirty="0" smtClean="0"/>
            <a:t>-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err="1" smtClean="0"/>
            <a:t>сящие</a:t>
          </a:r>
          <a:r>
            <a:rPr lang="ru-RU" sz="1300" b="0" i="0" kern="1200" dirty="0" smtClean="0"/>
            <a:t> от него средства, чтобы познакомиться, сколько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smtClean="0"/>
            <a:t>возможно ближе, с предметом деятельности всей своей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b="0" i="0" kern="1200" dirty="0" smtClean="0"/>
            <a:t>"ЖИЗНИ.</a:t>
          </a:r>
          <a:endParaRPr lang="ru-RU" sz="1300" kern="1200" dirty="0"/>
        </a:p>
      </dsp:txBody>
      <dsp:txXfrm>
        <a:off x="1857806" y="1851752"/>
        <a:ext cx="4334881" cy="1764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EB7A-106D-4CDF-BEA1-BB2AB08C6D4D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DE1AA-2E76-4564-8B90-34994DEB0D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559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AD633-46A0-40A5-94D5-7A5761A43A32}" type="datetimeFigureOut">
              <a:rPr lang="ru-RU" smtClean="0"/>
              <a:pPr/>
              <a:t>10.07.2023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7.png"/><Relationship Id="rId7" Type="http://schemas.openxmlformats.org/officeDocument/2006/relationships/diagramData" Target="../diagrams/data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diagramDrawing" Target="../diagrams/drawing1.xml"/><Relationship Id="rId5" Type="http://schemas.openxmlformats.org/officeDocument/2006/relationships/image" Target="../media/image2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8.png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12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2.pn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8.png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1-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9" y="0"/>
            <a:ext cx="9135541" cy="5143500"/>
          </a:xfrm>
          <a:prstGeom prst="rect">
            <a:avLst/>
          </a:prstGeom>
        </p:spPr>
      </p:pic>
      <p:pic>
        <p:nvPicPr>
          <p:cNvPr id="11" name="Picture 2" descr="C:\Users\dshershavin\Desktop\ND_LOGO_s.png">
            <a:extLst>
              <a:ext uri="{FF2B5EF4-FFF2-40B4-BE49-F238E27FC236}">
                <a16:creationId xmlns:a16="http://schemas.microsoft.com/office/drawing/2014/main" id="{5D79C861-0527-4105-B737-044A04785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9942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B53427-011B-460C-A836-04226069BE9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99942"/>
            <a:ext cx="2091074" cy="529067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4431182" y="3828756"/>
            <a:ext cx="4029250" cy="1335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64101B"/>
                </a:solidFill>
                <a:latin typeface="Futura PT Light" pitchFamily="34" charset="-52"/>
              </a:rPr>
              <a:t>Константин Дмитриевич</a:t>
            </a:r>
          </a:p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64101B"/>
                </a:solidFill>
                <a:latin typeface="Futura PT Light" pitchFamily="34" charset="-52"/>
                <a:ea typeface="+mn-ea"/>
                <a:cs typeface="Arial" pitchFamily="34" charset="0"/>
              </a:rPr>
              <a:t>Ушинский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B751A2D-ED99-4250-9A0F-0B561B91B894}"/>
              </a:ext>
            </a:extLst>
          </p:cNvPr>
          <p:cNvCxnSpPr>
            <a:cxnSpLocks/>
          </p:cNvCxnSpPr>
          <p:nvPr/>
        </p:nvCxnSpPr>
        <p:spPr>
          <a:xfrm>
            <a:off x="251520" y="1779662"/>
            <a:ext cx="335421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179512" y="306632"/>
            <a:ext cx="4029250" cy="1335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200" b="1" dirty="0">
                <a:solidFill>
                  <a:schemeClr val="bg1"/>
                </a:solidFill>
                <a:latin typeface="Futura PT Bold" pitchFamily="34" charset="-52"/>
                <a:ea typeface="Roboto Black" pitchFamily="2" charset="0"/>
              </a:rPr>
              <a:t>ДАЙДЖЕСТ ПЕДАГОГА-НАСТАВНИКА</a:t>
            </a:r>
            <a:endParaRPr lang="ru-RU" sz="2200" b="1" dirty="0">
              <a:solidFill>
                <a:schemeClr val="bg1"/>
              </a:solidFill>
              <a:latin typeface="Futura PT Bold" pitchFamily="34" charset="-52"/>
              <a:ea typeface="Roboto Black" pitchFamily="2" charset="0"/>
              <a:cs typeface="Arial" pitchFamily="34" charset="0"/>
            </a:endParaRPr>
          </a:p>
        </p:txBody>
      </p:sp>
      <p:pic>
        <p:nvPicPr>
          <p:cNvPr id="22" name="Рисунок 21" descr="1676281338_logo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63072" y="0"/>
            <a:ext cx="2745432" cy="1529053"/>
          </a:xfrm>
          <a:prstGeom prst="rect">
            <a:avLst/>
          </a:prstGeom>
        </p:spPr>
      </p:pic>
      <p:pic>
        <p:nvPicPr>
          <p:cNvPr id="21" name="Рисунок 20" descr="1-0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52577" y="1008112"/>
            <a:ext cx="2515767" cy="3003798"/>
          </a:xfrm>
          <a:prstGeom prst="rect">
            <a:avLst/>
          </a:prstGeom>
        </p:spPr>
      </p:pic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179512" y="2028556"/>
            <a:ext cx="4032448" cy="1119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2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Futura PT Bold" pitchFamily="34" charset="-52"/>
                <a:cs typeface="Calibri" panose="020F0502020204030204" pitchFamily="34" charset="0"/>
              </a:rPr>
              <a:t>ПЕДАГОГИЧЕСКОЕ НАСЛЕДИЕ  К.Д. УШИНСКОГО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D18DB5-E75E-BE0C-3C51-D86CFBDDC17F}"/>
              </a:ext>
            </a:extLst>
          </p:cNvPr>
          <p:cNvSpPr txBox="1"/>
          <p:nvPr/>
        </p:nvSpPr>
        <p:spPr>
          <a:xfrm>
            <a:off x="179512" y="3107987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>
                    <a:lumMod val="85000"/>
                  </a:schemeClr>
                </a:solidFill>
              </a:rPr>
              <a:t>ФИО: </a:t>
            </a:r>
            <a:r>
              <a:rPr lang="ru-RU" sz="1600" b="1" dirty="0" smtClean="0">
                <a:solidFill>
                  <a:schemeClr val="bg1">
                    <a:lumMod val="85000"/>
                  </a:schemeClr>
                </a:solidFill>
              </a:rPr>
              <a:t>Терехова Алла Викторовна</a:t>
            </a:r>
            <a:endParaRPr lang="ru-RU" sz="16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bg1">
                    <a:lumMod val="85000"/>
                  </a:schemeClr>
                </a:solidFill>
              </a:rPr>
              <a:t>МКОУ СОШ №8 </a:t>
            </a:r>
            <a:r>
              <a:rPr lang="ru-RU" sz="1600" b="1" dirty="0" err="1" smtClean="0">
                <a:solidFill>
                  <a:schemeClr val="bg1">
                    <a:lumMod val="85000"/>
                  </a:schemeClr>
                </a:solidFill>
              </a:rPr>
              <a:t>с.Ульяновка</a:t>
            </a:r>
            <a:r>
              <a:rPr lang="ru-RU" sz="1600" b="1" dirty="0" smtClean="0">
                <a:solidFill>
                  <a:schemeClr val="bg1">
                    <a:lumMod val="85000"/>
                  </a:schemeClr>
                </a:solidFill>
              </a:rPr>
              <a:t> Минераловодского Ставропольского края</a:t>
            </a:r>
            <a:endParaRPr lang="ru-RU" sz="1600" b="1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600" b="1" dirty="0">
                <a:solidFill>
                  <a:schemeClr val="bg1">
                    <a:lumMod val="85000"/>
                  </a:schemeClr>
                </a:solidFill>
              </a:rPr>
              <a:t>E-mail</a:t>
            </a:r>
            <a:r>
              <a:rPr lang="ru-RU" sz="1600" b="1" dirty="0" smtClean="0">
                <a:solidFill>
                  <a:schemeClr val="bg1">
                    <a:lumMod val="85000"/>
                  </a:schemeClr>
                </a:solidFill>
              </a:rPr>
              <a:t>: </a:t>
            </a:r>
            <a:r>
              <a:rPr lang="en-US" sz="1600" b="1" smtClean="0">
                <a:solidFill>
                  <a:schemeClr val="bg1">
                    <a:lumMod val="85000"/>
                  </a:schemeClr>
                </a:solidFill>
              </a:rPr>
              <a:t>alluna.175@gmail.com</a:t>
            </a:r>
            <a:endParaRPr lang="ru-RU" sz="16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Представление педагога-автора</a:t>
            </a:r>
          </a:p>
        </p:txBody>
      </p:sp>
      <p:pic>
        <p:nvPicPr>
          <p:cNvPr id="11" name="Рисунок 10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0372" y="1419898"/>
            <a:ext cx="720080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0070C0"/>
                </a:solidFill>
              </a:rPr>
              <a:t>О себе: </a:t>
            </a:r>
            <a:r>
              <a:rPr lang="ru-RU" sz="1300" dirty="0" smtClean="0"/>
              <a:t> Терехова Алла Викторовна,  учитель начальных классов  МКОУ СОШ №8 </a:t>
            </a:r>
            <a:r>
              <a:rPr lang="ru-RU" sz="1300" dirty="0" err="1" smtClean="0"/>
              <a:t>с.Ульяновка</a:t>
            </a:r>
            <a:r>
              <a:rPr lang="ru-RU" sz="1300" dirty="0" smtClean="0"/>
              <a:t> Минераловодского района Ставропольского края. Педагогический стаж работы 28 лет. Являюсь участником очных полуфиналов Всероссийских профессиональных  конкурсов «Учитель будущего» 2020г.  и «Флагманы образования. Школа» в </a:t>
            </a:r>
            <a:r>
              <a:rPr lang="ru-RU" sz="1300" dirty="0" err="1" smtClean="0"/>
              <a:t>Северо</a:t>
            </a:r>
            <a:r>
              <a:rPr lang="ru-RU" sz="1300" dirty="0" smtClean="0"/>
              <a:t> – Кавказском Федеральном Округе, 2022 г.</a:t>
            </a:r>
          </a:p>
          <a:p>
            <a:pPr algn="just"/>
            <a:endParaRPr lang="ru-RU" sz="1300" dirty="0" smtClean="0"/>
          </a:p>
          <a:p>
            <a:pPr algn="just"/>
            <a:r>
              <a:rPr lang="ru-RU" sz="1300" dirty="0" smtClean="0">
                <a:solidFill>
                  <a:srgbClr val="0070C0"/>
                </a:solidFill>
              </a:rPr>
              <a:t> </a:t>
            </a:r>
            <a:r>
              <a:rPr lang="ru-RU" sz="1300" b="1" dirty="0" smtClean="0">
                <a:solidFill>
                  <a:srgbClr val="0070C0"/>
                </a:solidFill>
              </a:rPr>
              <a:t>Я – наставник:  </a:t>
            </a:r>
            <a:r>
              <a:rPr lang="ru-RU" sz="1300" dirty="0" smtClean="0"/>
              <a:t>С 2013 года назначена руководителем школьного методического объединения учителей начальных классов. Провожу открытые уроки и внеклассные мероприятия, делюсь опытом с коллегами.</a:t>
            </a:r>
          </a:p>
          <a:p>
            <a:pPr algn="just"/>
            <a:endParaRPr lang="ru-RU" sz="1300" dirty="0" smtClean="0"/>
          </a:p>
          <a:p>
            <a:pPr algn="just"/>
            <a:r>
              <a:rPr lang="ru-RU" sz="1300" b="1" dirty="0" smtClean="0">
                <a:solidFill>
                  <a:srgbClr val="0070C0"/>
                </a:solidFill>
              </a:rPr>
              <a:t>Размышления</a:t>
            </a:r>
            <a:r>
              <a:rPr lang="ru-RU" sz="1300" dirty="0" smtClean="0">
                <a:solidFill>
                  <a:srgbClr val="0070C0"/>
                </a:solidFill>
              </a:rPr>
              <a:t>: </a:t>
            </a:r>
            <a:r>
              <a:rPr lang="ru-RU" sz="1300" dirty="0" smtClean="0"/>
              <a:t>Наставник – это человек, который своим примером может вдохновить.</a:t>
            </a:r>
          </a:p>
          <a:p>
            <a:pPr algn="just"/>
            <a:r>
              <a:rPr lang="ru-RU" sz="1300" dirty="0" smtClean="0"/>
              <a:t>…Необходимо каждый день задавать себе вопросы. А сделал ли я то, что задумал? Могу ли я сделать больше? Научился ли я чему-нибудь сегодня? Могу ли я быть для кого-нибудь примером? Ведь совершенствуя себя, мы совершенствуем и свое окружение”.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39" y="828758"/>
            <a:ext cx="1712790" cy="2283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042" y="-9842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Суть наставничества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864107470"/>
              </p:ext>
            </p:extLst>
          </p:nvPr>
        </p:nvGraphicFramePr>
        <p:xfrm>
          <a:off x="1218686" y="473332"/>
          <a:ext cx="6857101" cy="4156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432085" y="610570"/>
            <a:ext cx="952447" cy="3926723"/>
            <a:chOff x="-1796616" y="341131"/>
            <a:chExt cx="2975386" cy="852684"/>
          </a:xfrm>
        </p:grpSpPr>
        <p:sp>
          <p:nvSpPr>
            <p:cNvPr id="17" name="Шестиугольник 16"/>
            <p:cNvSpPr/>
            <p:nvPr/>
          </p:nvSpPr>
          <p:spPr>
            <a:xfrm rot="5400000">
              <a:off x="-1542940" y="87455"/>
              <a:ext cx="852684" cy="136003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892954"/>
                <a:satOff val="5380"/>
                <a:lumOff val="431"/>
                <a:alphaOff val="0"/>
              </a:schemeClr>
            </a:fillRef>
            <a:effectRef idx="0">
              <a:schemeClr val="accent4">
                <a:hueOff val="-892954"/>
                <a:satOff val="5380"/>
                <a:lumOff val="43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dirty="0" smtClean="0"/>
                <a:t>Наставничество</a:t>
              </a:r>
              <a:endParaRPr lang="ru-RU" dirty="0"/>
            </a:p>
          </p:txBody>
        </p:sp>
        <p:sp>
          <p:nvSpPr>
            <p:cNvPr id="18" name="Шестиугольник 4"/>
            <p:cNvSpPr/>
            <p:nvPr/>
          </p:nvSpPr>
          <p:spPr>
            <a:xfrm>
              <a:off x="668141" y="474008"/>
              <a:ext cx="510629" cy="5869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9080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Цитаты К.Д. Ушинского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pic>
        <p:nvPicPr>
          <p:cNvPr id="15" name="Picture 7" descr="C:\Users\Эльвира\Downloads\2023-05-21_20-20-3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90" y="766319"/>
            <a:ext cx="853949" cy="102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054640579"/>
              </p:ext>
            </p:extLst>
          </p:nvPr>
        </p:nvGraphicFramePr>
        <p:xfrm>
          <a:off x="1331640" y="987574"/>
          <a:ext cx="6192688" cy="3889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1947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Инфографика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9622"/>
            <a:ext cx="2715766" cy="27157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08222"/>
            <a:ext cx="2727166" cy="2727166"/>
          </a:xfrm>
          <a:prstGeom prst="rect">
            <a:avLst/>
          </a:prstGeom>
        </p:spPr>
      </p:pic>
      <p:pic>
        <p:nvPicPr>
          <p:cNvPr id="14" name="Picture 7" descr="C:\Users\Эльвира\Downloads\2023-05-21_20-20-37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23" y="1053004"/>
            <a:ext cx="728210" cy="87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16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B25A043-8C94-4E68-8462-51DF85D27B7F}" vid="{99872733-ECC8-407B-B23F-996AAD14839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9890</TotalTime>
  <Words>334</Words>
  <Application>Microsoft Office PowerPoint</Application>
  <PresentationFormat>Экран (16:9)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Futura PT Bold</vt:lpstr>
      <vt:lpstr>Futura PT Light</vt:lpstr>
      <vt:lpstr>Roboto Black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ФИА</dc:creator>
  <cp:lastModifiedBy>asus</cp:lastModifiedBy>
  <cp:revision>74</cp:revision>
  <dcterms:created xsi:type="dcterms:W3CDTF">2023-02-16T11:01:15Z</dcterms:created>
  <dcterms:modified xsi:type="dcterms:W3CDTF">2023-07-10T15:54:02Z</dcterms:modified>
</cp:coreProperties>
</file>