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Ahsing" pitchFamily="2" charset="0"/>
      <p:regular r:id="rId18"/>
    </p:embeddedFont>
    <p:embeddedFont>
      <p:font typeface="Arimo" panose="020B0604020202020204" pitchFamily="34" charset="0"/>
      <p:regular r:id="rId19"/>
    </p:embeddedFont>
    <p:embeddedFont>
      <p:font typeface="Arimo Bold" panose="020B0704020202020204" pitchFamily="34" charset="0"/>
      <p:regular r:id="rId20"/>
    </p:embeddedFont>
    <p:embeddedFont>
      <p:font typeface="Arimo Bold Italics" panose="020B0704020202090204" pitchFamily="34" charset="0"/>
      <p:regular r:id="rId21"/>
    </p:embeddedFont>
    <p:embeddedFont>
      <p:font typeface="Arimo Italics" panose="020B0604020202090204" pitchFamily="34" charset="0"/>
      <p:regular r:id="rId22"/>
    </p:embeddedFont>
    <p:embeddedFont>
      <p:font typeface="Baron" panose="020B0000000000000000" pitchFamily="34" charset="0"/>
      <p:regular r:id="rId23"/>
    </p:embeddedFont>
    <p:embeddedFont>
      <p:font typeface="Baron Bold" panose="020B0000000000000000" pitchFamily="34" charset="0"/>
      <p:regular r:id="rId24"/>
    </p:embeddedFont>
    <p:embeddedFont>
      <p:font typeface="Baron Bold Italics" pitchFamily="2" charset="0"/>
      <p:regular r:id="rId25"/>
    </p:embeddedFont>
    <p:embeddedFont>
      <p:font typeface="Baron Italics" pitchFamily="2" charset="0"/>
      <p:regular r:id="rId26"/>
    </p:embeddedFont>
    <p:embeddedFont>
      <p:font typeface="Caveat" pitchFamily="2" charset="0"/>
      <p:regular r:id="rId27"/>
    </p:embeddedFont>
    <p:embeddedFont>
      <p:font typeface="Caveat Bold" pitchFamily="2" charset="0"/>
      <p:regular r:id="rId28"/>
    </p:embeddedFont>
    <p:embeddedFont>
      <p:font typeface="Didact Gothic" pitchFamily="2" charset="0"/>
      <p:regular r:id="rId29"/>
    </p:embeddedFont>
    <p:embeddedFont>
      <p:font typeface="Gagalin" pitchFamily="2" charset="0"/>
      <p:regular r:id="rId30"/>
    </p:embeddedFont>
    <p:embeddedFont>
      <p:font typeface="Glacial Indifference" pitchFamily="2" charset="0"/>
      <p:regular r:id="rId31"/>
    </p:embeddedFont>
    <p:embeddedFont>
      <p:font typeface="Glacial Indifference Bold" pitchFamily="2" charset="0"/>
      <p:regular r:id="rId32"/>
    </p:embeddedFont>
    <p:embeddedFont>
      <p:font typeface="Glacial Indifference Bold Italics" pitchFamily="2" charset="0"/>
      <p:regular r:id="rId33"/>
    </p:embeddedFont>
    <p:embeddedFont>
      <p:font typeface="Glacial Indifference Italics" pitchFamily="2" charset="0"/>
      <p:regular r:id="rId34"/>
    </p:embeddedFont>
    <p:embeddedFont>
      <p:font typeface="Merriweather" panose="020F0502020204030204" pitchFamily="34" charset="0"/>
      <p:regular r:id="rId35"/>
    </p:embeddedFont>
    <p:embeddedFont>
      <p:font typeface="Merriweather Bold" pitchFamily="2" charset="0"/>
      <p:regular r:id="rId36"/>
    </p:embeddedFont>
    <p:embeddedFont>
      <p:font typeface="Merriweather Bold Italics" pitchFamily="2" charset="0"/>
      <p:regular r:id="rId37"/>
    </p:embeddedFont>
    <p:embeddedFont>
      <p:font typeface="Merriweather Italics" pitchFamily="2" charset="0"/>
      <p:regular r:id="rId38"/>
    </p:embeddedFont>
    <p:embeddedFont>
      <p:font typeface="Peace Sans" panose="02000505040000020004" pitchFamily="2" charset="0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8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sv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18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svg"/><Relationship Id="rId10" Type="http://schemas.openxmlformats.org/officeDocument/2006/relationships/image" Target="../media/image21.jpeg"/><Relationship Id="rId4" Type="http://schemas.openxmlformats.org/officeDocument/2006/relationships/image" Target="../media/image10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620685"/>
            <a:ext cx="18288000" cy="1666315"/>
          </a:xfrm>
          <a:prstGeom prst="rect">
            <a:avLst/>
          </a:prstGeom>
          <a:solidFill>
            <a:srgbClr val="C6BDA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6255" y="-4534576"/>
            <a:ext cx="6305931" cy="82296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4729302" y="7325367"/>
            <a:ext cx="4267621" cy="425695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0" y="4370612"/>
            <a:ext cx="12080672" cy="2825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400">
                <a:solidFill>
                  <a:srgbClr val="BEB6AE"/>
                </a:solidFill>
                <a:latin typeface="Peace Sans"/>
              </a:rPr>
              <a:t>История русской литературы второй половины ХХ в.</a:t>
            </a:r>
          </a:p>
          <a:p>
            <a:pPr algn="ctr">
              <a:lnSpc>
                <a:spcPts val="7559"/>
              </a:lnSpc>
              <a:spcBef>
                <a:spcPct val="0"/>
              </a:spcBef>
            </a:pPr>
            <a:endParaRPr lang="en-US" sz="5400">
              <a:solidFill>
                <a:srgbClr val="BEB6AE"/>
              </a:solidFill>
              <a:latin typeface="Peace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76513" y="6880449"/>
            <a:ext cx="9797010" cy="563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E9E3D0"/>
                </a:solidFill>
                <a:latin typeface="Glacial Indifference"/>
              </a:rPr>
              <a:t>Выполнила: Элюбаева Сабрина 302РТ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72974" y="2561549"/>
            <a:ext cx="9142052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99"/>
              </a:lnSpc>
            </a:pPr>
            <a:r>
              <a:rPr lang="en-US" sz="7499" spc="74">
                <a:solidFill>
                  <a:srgbClr val="C6BDA5"/>
                </a:solidFill>
                <a:latin typeface="Ahsing"/>
              </a:rPr>
              <a:t>Лирика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873523" y="813593"/>
            <a:ext cx="8705602" cy="73235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167116" y="2856502"/>
            <a:ext cx="4635890" cy="564492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447993"/>
            <a:ext cx="1623060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40"/>
              </a:lnSpc>
            </a:pPr>
            <a:r>
              <a:rPr lang="en-US" sz="6800" spc="68">
                <a:solidFill>
                  <a:srgbClr val="C6BDA5"/>
                </a:solidFill>
                <a:latin typeface="Ahsing Italics"/>
              </a:rPr>
              <a:t>  В конце 60-х начале 70-х годов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85640" y="2862730"/>
            <a:ext cx="6044526" cy="6635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8"/>
              </a:lnSpc>
            </a:pPr>
            <a:r>
              <a:rPr lang="en-US" sz="4347">
                <a:solidFill>
                  <a:srgbClr val="C6BDA5"/>
                </a:solidFill>
                <a:latin typeface="Didact Gothic"/>
              </a:rPr>
              <a:t> раздумья о задачах поэзии и миссии поэта звучат в стихах многих поэтов. В своих стихотворениях они раскрывают отношение человека к Родине, природе, Земле, народу, человечеству. Чувство полноты жизненных связей с миром, постигаемое в неустанном творческом труде, – главное в их самосознании.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561980" y="-4379210"/>
            <a:ext cx="5146873" cy="671696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2457453" y="8377986"/>
            <a:ext cx="5830547" cy="246870"/>
          </a:xfrm>
          <a:prstGeom prst="rect">
            <a:avLst/>
          </a:prstGeom>
          <a:solidFill>
            <a:srgbClr val="BEB6AE"/>
          </a:solidFill>
        </p:spPr>
      </p:sp>
      <p:sp>
        <p:nvSpPr>
          <p:cNvPr id="7" name="AutoShape 7"/>
          <p:cNvSpPr/>
          <p:nvPr/>
        </p:nvSpPr>
        <p:spPr>
          <a:xfrm rot="-5391378">
            <a:off x="2841843" y="6470113"/>
            <a:ext cx="7595697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7126434" y="2509202"/>
            <a:ext cx="5582514" cy="7497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8"/>
              </a:lnSpc>
            </a:pPr>
            <a:r>
              <a:rPr lang="en-US" sz="4347">
                <a:solidFill>
                  <a:srgbClr val="C6BDA5"/>
                </a:solidFill>
                <a:latin typeface="Caveat"/>
              </a:rPr>
              <a:t>   В проникновенных поэтических раздумьях и переживаниях современника 60-х годов раскрываются сложные, драматические пути истории, звучит суровая память Великой отечественной войны. Важнейшим предметом философо-поэтического размышления и исследования для многих авторов стала  тема природы . Ею проникнута поздняя лирика А. Ахматовой и С. Маршака, Б. Пастернака и многих других поэтов.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167116" y="2856502"/>
            <a:ext cx="4635890" cy="564492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35622"/>
            <a:ext cx="16230600" cy="1802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30"/>
              </a:lnSpc>
            </a:pPr>
            <a:r>
              <a:rPr lang="en-US" sz="11100" spc="111">
                <a:solidFill>
                  <a:srgbClr val="C6BDA5"/>
                </a:solidFill>
                <a:latin typeface="Gagalin"/>
              </a:rPr>
              <a:t>  Фронтовая лирика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94199" y="2922480"/>
            <a:ext cx="6016917" cy="708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3900">
                <a:solidFill>
                  <a:srgbClr val="C6BDA5"/>
                </a:solidFill>
                <a:latin typeface="Didact Gothic"/>
              </a:rPr>
              <a:t>К  «вечным» темам обратились в своем творчестве поэты фронтового поколения , стремившиеся выразить собственное видение войны и человека на войне. Одним из сквозных мотивом поэзии фронтовиков была  тема памяти . Для С. Гудзенко, Б. Слуцкого, С.Наровчатова, А.Межирова, Ю.Друниной и других. Великая Отечественная война навсегда осталась главным мерилом чести и совести. 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561980" y="-4379210"/>
            <a:ext cx="5146873" cy="671696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2457453" y="8377986"/>
            <a:ext cx="5830547" cy="246870"/>
          </a:xfrm>
          <a:prstGeom prst="rect">
            <a:avLst/>
          </a:prstGeom>
          <a:solidFill>
            <a:srgbClr val="BEB6AE"/>
          </a:solidFill>
        </p:spPr>
      </p:sp>
      <p:sp>
        <p:nvSpPr>
          <p:cNvPr id="7" name="AutoShape 7"/>
          <p:cNvSpPr/>
          <p:nvPr/>
        </p:nvSpPr>
        <p:spPr>
          <a:xfrm rot="-5391378">
            <a:off x="2841843" y="6470113"/>
            <a:ext cx="7595697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6753544" y="3238220"/>
            <a:ext cx="6328294" cy="6020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   Все грущу о шинели,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Вижу дымные сны, —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Нет, меня не сумели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Возвратить из Войны.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&lt;...&gt;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И куда же мне деться?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Друг убит на войне.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А замолкшее сердце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Стало биться во мне.</a:t>
            </a:r>
          </a:p>
          <a:p>
            <a:pPr>
              <a:lnSpc>
                <a:spcPts val="3942"/>
              </a:lnSpc>
            </a:pPr>
            <a:r>
              <a:rPr lang="en-US" sz="4928">
                <a:solidFill>
                  <a:srgbClr val="C6BDA5"/>
                </a:solidFill>
                <a:latin typeface="Caveat"/>
              </a:rPr>
              <a:t> (Ю.Друнина, «Все грущу о шинели...»)</a:t>
            </a:r>
          </a:p>
          <a:p>
            <a:pPr algn="l">
              <a:lnSpc>
                <a:spcPts val="3942"/>
              </a:lnSpc>
            </a:pPr>
            <a:endParaRPr lang="en-US" sz="4928">
              <a:solidFill>
                <a:srgbClr val="C6BDA5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167116" y="2856502"/>
            <a:ext cx="4635890" cy="564492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35622"/>
            <a:ext cx="16230600" cy="1802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30"/>
              </a:lnSpc>
            </a:pPr>
            <a:r>
              <a:rPr lang="en-US" sz="11100" spc="111">
                <a:solidFill>
                  <a:srgbClr val="C6BDA5"/>
                </a:solidFill>
                <a:latin typeface="Gagalin"/>
              </a:rPr>
              <a:t>  Эстрадная  лирика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8474" y="2989852"/>
            <a:ext cx="6016917" cy="7092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3500">
                <a:solidFill>
                  <a:srgbClr val="C6BDA5"/>
                </a:solidFill>
                <a:latin typeface="Didact Gothic"/>
              </a:rPr>
              <a:t> В 1950-е годы в литературу вошло и поколение поэтов, чья юность пришлась на послевоенное время. Стихи популярных в годы «оттепели» Е. Евтушенко, Р. Рождественского, А. Вознесенского были  ориентированы на ораторскую традицию . Их творчество носило зачастую  публицистический характер , в целом же в своих произведениях молодые поэты, с одной стороны, выражали  собственное отношение к злободневным вопросам времени, а с другой  –  говорили с современником о сокровенном . 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561980" y="-4379210"/>
            <a:ext cx="5146873" cy="671696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2457453" y="8377986"/>
            <a:ext cx="5830547" cy="246870"/>
          </a:xfrm>
          <a:prstGeom prst="rect">
            <a:avLst/>
          </a:prstGeom>
          <a:solidFill>
            <a:srgbClr val="BEB6AE"/>
          </a:solidFill>
        </p:spPr>
      </p:sp>
      <p:sp>
        <p:nvSpPr>
          <p:cNvPr id="7" name="AutoShape 7"/>
          <p:cNvSpPr/>
          <p:nvPr/>
        </p:nvSpPr>
        <p:spPr>
          <a:xfrm rot="-5391378">
            <a:off x="2841843" y="6470113"/>
            <a:ext cx="7595697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6838822" y="2480627"/>
            <a:ext cx="6328294" cy="7289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   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И голосом ломавшимся моим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ломавшееся время закричало,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и время было мной,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и я был им,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и что за важность,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кто был кем сначала.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&lt;.„&gt;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Какой я Северянин, дураки!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Слабы, конечно, были мои кости,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но на лице моем сквозь желваки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прорезывался грозно Маяковский.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И, золотая вся от удальства,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дыша пшеничной ширью полевою,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Есенина шальная голова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</a:t>
            </a:r>
            <a:r>
              <a:rPr lang="en-US" sz="3800">
                <a:solidFill>
                  <a:srgbClr val="C6BDA5"/>
                </a:solidFill>
                <a:latin typeface="Caveat Italics"/>
              </a:rPr>
              <a:t>всходила над моею головою.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(Е.Евтушенко, «Эстрада», 1966)</a:t>
            </a:r>
          </a:p>
          <a:p>
            <a:pPr algn="l">
              <a:lnSpc>
                <a:spcPts val="3040"/>
              </a:lnSpc>
            </a:pPr>
            <a:endParaRPr lang="en-US" sz="3800">
              <a:solidFill>
                <a:srgbClr val="C6BDA5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B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446093" y="-288408"/>
            <a:ext cx="6870109" cy="577947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 rot="-194147">
            <a:off x="239311" y="715743"/>
            <a:ext cx="14281686" cy="148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1"/>
              </a:lnSpc>
            </a:pPr>
            <a:r>
              <a:rPr lang="en-US" sz="7299">
                <a:solidFill>
                  <a:srgbClr val="4E1F24"/>
                </a:solidFill>
                <a:latin typeface="Caveat"/>
              </a:rPr>
              <a:t>  Поэзия Роберта Рождественского (1932  –  1994)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91724" y="2594072"/>
            <a:ext cx="5693592" cy="7373071"/>
            <a:chOff x="0" y="0"/>
            <a:chExt cx="7591456" cy="983076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1753" r="1753"/>
            <a:stretch>
              <a:fillRect/>
            </a:stretch>
          </p:blipFill>
          <p:spPr>
            <a:xfrm>
              <a:off x="0" y="0"/>
              <a:ext cx="7591456" cy="9830762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2689088" y="2794097"/>
            <a:ext cx="14304296" cy="7187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На Земле безжалостно маленькой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жил да был человек маленький.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У него была служба маленькая.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И маленький очень портфель.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Получал он зарплату маленькую...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И однажды — прекрасным утром —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постучалась к нему в окошко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небольшая, казалось, война...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Автомат ему выдали маленький.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Сапоги ему выдали маленькие.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Каску выдали маленькую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и маленькую — по размерам — шинель.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...А когда он упал — некрасиво, неправильно,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в атакующем крике вывернув рот,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то на всей земле не хватило мрамора,</a:t>
            </a:r>
          </a:p>
          <a:p>
            <a:pPr algn="ctr">
              <a:lnSpc>
                <a:spcPts val="3329"/>
              </a:lnSpc>
            </a:pPr>
            <a:r>
              <a:rPr lang="en-US" sz="4500">
                <a:solidFill>
                  <a:srgbClr val="4E1F24"/>
                </a:solidFill>
                <a:latin typeface="Caveat"/>
              </a:rPr>
              <a:t> чтобы вырубить парня в полный рост!</a:t>
            </a:r>
          </a:p>
          <a:p>
            <a:pPr algn="ctr">
              <a:lnSpc>
                <a:spcPts val="3329"/>
              </a:lnSpc>
            </a:pPr>
            <a:endParaRPr lang="en-US" sz="4500">
              <a:solidFill>
                <a:srgbClr val="4E1F24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167116" y="2856502"/>
            <a:ext cx="4635890" cy="564492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35622"/>
            <a:ext cx="16230600" cy="1802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30"/>
              </a:lnSpc>
            </a:pPr>
            <a:r>
              <a:rPr lang="en-US" sz="11100" spc="111">
                <a:solidFill>
                  <a:srgbClr val="C6BDA5"/>
                </a:solidFill>
                <a:latin typeface="Gagalin"/>
              </a:rPr>
              <a:t>  тихая  лирика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22749" y="2980327"/>
            <a:ext cx="6016917" cy="6515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60"/>
              </a:lnSpc>
            </a:pPr>
            <a:r>
              <a:rPr lang="en-US" sz="3200">
                <a:solidFill>
                  <a:srgbClr val="C6BDA5"/>
                </a:solidFill>
                <a:latin typeface="Didact Gothic"/>
              </a:rPr>
              <a:t>   Противовесом «громкой» поэзии «шестидесятников» во второй половине 1960-х годов стала лирика, названная «тихой». Поэтов этого направления объединяла общность нравственных и эстетических ценностей. Если поэзия «шестидесятников» ориентировалась прежде всего на традиции Маяковского, то «тихая лирика» наследовали традиции философской и пейзажной поэзии Ф.Тютчева, А.Фета, С.Есенина.</a:t>
            </a:r>
          </a:p>
          <a:p>
            <a:pPr>
              <a:lnSpc>
                <a:spcPts val="2560"/>
              </a:lnSpc>
            </a:pPr>
            <a:r>
              <a:rPr lang="en-US" sz="3200">
                <a:solidFill>
                  <a:srgbClr val="C6BDA5"/>
                </a:solidFill>
                <a:latin typeface="Didact Gothic"/>
              </a:rPr>
              <a:t> К «тихой лирике» относится творчество поэтов Н.Тряпкина, А. Передреева, Н.Рубцова, В.Соколова, С. Куняева и др.</a:t>
            </a:r>
          </a:p>
          <a:p>
            <a:pPr algn="l">
              <a:lnSpc>
                <a:spcPts val="2560"/>
              </a:lnSpc>
            </a:pPr>
            <a:r>
              <a:rPr lang="en-US" sz="3200">
                <a:solidFill>
                  <a:srgbClr val="C6BDA5"/>
                </a:solidFill>
                <a:latin typeface="Didact Gothic"/>
              </a:rPr>
              <a:t> 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561980" y="-4379210"/>
            <a:ext cx="5146873" cy="671696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2457453" y="8377986"/>
            <a:ext cx="5830547" cy="246870"/>
          </a:xfrm>
          <a:prstGeom prst="rect">
            <a:avLst/>
          </a:prstGeom>
          <a:solidFill>
            <a:srgbClr val="BEB6AE"/>
          </a:solidFill>
        </p:spPr>
      </p:sp>
      <p:sp>
        <p:nvSpPr>
          <p:cNvPr id="7" name="AutoShape 7"/>
          <p:cNvSpPr/>
          <p:nvPr/>
        </p:nvSpPr>
        <p:spPr>
          <a:xfrm rot="-5391378">
            <a:off x="2841843" y="6470113"/>
            <a:ext cx="7595697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6839716" y="2834154"/>
            <a:ext cx="6328294" cy="843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   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 В потемневших лучах горизонта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Я смотрел на окрестности те,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Где узрела душа Ферапонта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Что-то Божье в земной красоте.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 однажды возникло из грезы,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Из молящейся этой души,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Как трава, как вода, как березы,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Диво дивное в русской глуши!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 небесно-земной Дионисий,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Из соседних явившись земель,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Это дивное диво возвысил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До черты, не бывалой досель...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Неподвижно стояли деревья,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 ромашки белели во мгле,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И казалась мне эта деревня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Чем-то самым святым на земле.</a:t>
            </a:r>
          </a:p>
          <a:p>
            <a:pPr>
              <a:lnSpc>
                <a:spcPts val="3040"/>
              </a:lnSpc>
            </a:pPr>
            <a:r>
              <a:rPr lang="en-US" sz="3800">
                <a:solidFill>
                  <a:srgbClr val="C6BDA5"/>
                </a:solidFill>
                <a:latin typeface="Caveat"/>
              </a:rPr>
              <a:t> (Н.Рубцов, «Ферапонтово», 1970)</a:t>
            </a:r>
          </a:p>
          <a:p>
            <a:pPr>
              <a:lnSpc>
                <a:spcPts val="3040"/>
              </a:lnSpc>
            </a:pPr>
            <a:endParaRPr lang="en-US" sz="3800">
              <a:solidFill>
                <a:srgbClr val="C6BDA5"/>
              </a:solidFill>
              <a:latin typeface="Caveat"/>
            </a:endParaRPr>
          </a:p>
          <a:p>
            <a:pPr>
              <a:lnSpc>
                <a:spcPts val="3040"/>
              </a:lnSpc>
            </a:pPr>
            <a:endParaRPr lang="en-US" sz="3800">
              <a:solidFill>
                <a:srgbClr val="C6BDA5"/>
              </a:solidFill>
              <a:latin typeface="Caveat"/>
            </a:endParaRPr>
          </a:p>
          <a:p>
            <a:pPr>
              <a:lnSpc>
                <a:spcPts val="3040"/>
              </a:lnSpc>
            </a:pPr>
            <a:endParaRPr lang="en-US" sz="3800">
              <a:solidFill>
                <a:srgbClr val="C6BDA5"/>
              </a:solidFill>
              <a:latin typeface="Caveat"/>
            </a:endParaRPr>
          </a:p>
          <a:p>
            <a:pPr algn="l">
              <a:lnSpc>
                <a:spcPts val="3040"/>
              </a:lnSpc>
            </a:pPr>
            <a:endParaRPr lang="en-US" sz="3800">
              <a:solidFill>
                <a:srgbClr val="C6BDA5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B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980054" y="4558573"/>
            <a:ext cx="8705602" cy="732358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237066">
            <a:off x="116104" y="144240"/>
            <a:ext cx="6099721" cy="176891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 rot="-194147">
            <a:off x="2307604" y="657235"/>
            <a:ext cx="16378221" cy="242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en-US" sz="12000">
                <a:solidFill>
                  <a:srgbClr val="4E1F24"/>
                </a:solidFill>
                <a:latin typeface="Caveat"/>
              </a:rPr>
              <a:t> Вывод. Черты поэзии оттепели: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91724" y="3494919"/>
            <a:ext cx="11788329" cy="7760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  Неофициальность, ощущение свободы;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Ответственность за преобразования в стране;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Необходимость моральной перестройки общества;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Романтизм;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Публицистический пафос;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«Эстрадность»;</a:t>
            </a:r>
          </a:p>
          <a:p>
            <a:pPr marL="842010" lvl="1" indent="-421005">
              <a:lnSpc>
                <a:spcPts val="5148"/>
              </a:lnSpc>
              <a:buFont typeface="Arial"/>
              <a:buChar char="•"/>
            </a:pPr>
            <a:r>
              <a:rPr lang="en-US" sz="3900">
                <a:solidFill>
                  <a:srgbClr val="262021"/>
                </a:solidFill>
                <a:latin typeface="Didact Gothic"/>
              </a:rPr>
              <a:t> Надежды на скорое освобождение от пороков, которые воспринимались как искажение прекрасной идеи.</a:t>
            </a:r>
          </a:p>
          <a:p>
            <a:pPr>
              <a:lnSpc>
                <a:spcPts val="5148"/>
              </a:lnSpc>
            </a:pPr>
            <a:endParaRPr lang="en-US" sz="3900">
              <a:solidFill>
                <a:srgbClr val="262021"/>
              </a:solidFill>
              <a:latin typeface="Didact Gothic"/>
            </a:endParaRPr>
          </a:p>
          <a:p>
            <a:pPr>
              <a:lnSpc>
                <a:spcPts val="5148"/>
              </a:lnSpc>
            </a:pPr>
            <a:endParaRPr lang="en-US" sz="3900">
              <a:solidFill>
                <a:srgbClr val="262021"/>
              </a:solidFill>
              <a:latin typeface="Didact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0023" y="3002653"/>
            <a:ext cx="10773148" cy="3318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297"/>
              </a:lnSpc>
            </a:pPr>
            <a:r>
              <a:rPr lang="en-US" sz="15371">
                <a:solidFill>
                  <a:srgbClr val="EFEBE0"/>
                </a:solidFill>
                <a:latin typeface="Gagalin"/>
              </a:rPr>
              <a:t>Спасибо за внимание 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44689" y="-2925904"/>
            <a:ext cx="3647983" cy="4441988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3775391" y="1516084"/>
            <a:ext cx="5210503" cy="340003"/>
          </a:xfrm>
          <a:prstGeom prst="rect">
            <a:avLst/>
          </a:prstGeom>
          <a:solidFill>
            <a:srgbClr val="BEB6AE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111780" y="-3695140"/>
            <a:ext cx="5573618" cy="6547569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0" y="8218937"/>
            <a:ext cx="18288000" cy="2068063"/>
          </a:xfrm>
          <a:prstGeom prst="rect">
            <a:avLst/>
          </a:prstGeom>
          <a:solidFill>
            <a:srgbClr val="C9C0A8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52980" y="6886612"/>
            <a:ext cx="3537707" cy="21580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0475" y="4065483"/>
            <a:ext cx="3697670" cy="578891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4119742" y="4587797"/>
            <a:ext cx="3344292" cy="526660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1003378" y="7261250"/>
            <a:ext cx="4259793" cy="25931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64407" y="9010800"/>
            <a:ext cx="18352407" cy="1276200"/>
          </a:xfrm>
          <a:prstGeom prst="rect">
            <a:avLst/>
          </a:prstGeom>
          <a:solidFill>
            <a:srgbClr val="C6BDA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911549" y="2130911"/>
            <a:ext cx="1964075" cy="751798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936098" y="7734584"/>
            <a:ext cx="2975451" cy="241755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190796" y="475927"/>
            <a:ext cx="6860097" cy="1943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600"/>
              </a:lnSpc>
            </a:pPr>
            <a:r>
              <a:rPr lang="en-US" sz="12000" spc="600">
                <a:solidFill>
                  <a:srgbClr val="EFEBE0"/>
                </a:solidFill>
                <a:latin typeface="Peace Sans"/>
              </a:rPr>
              <a:t>План: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49302" y="2777456"/>
            <a:ext cx="13003183" cy="1600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60"/>
              </a:lnSpc>
            </a:pPr>
            <a:r>
              <a:rPr lang="en-US" sz="5300" spc="106">
                <a:solidFill>
                  <a:srgbClr val="FFFFFF"/>
                </a:solidFill>
                <a:latin typeface="Glacial Indifference Bold"/>
              </a:rPr>
              <a:t> Особенности развития поэзии 1950 – 1980-х годов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4754880"/>
            <a:ext cx="16378221" cy="1301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en-US" sz="12000">
                <a:solidFill>
                  <a:srgbClr val="FFFFFF"/>
                </a:solidFill>
                <a:latin typeface="Caveat"/>
              </a:rPr>
              <a:t>Линии развитии поэзии  –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B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645" b="1645"/>
          <a:stretch>
            <a:fillRect/>
          </a:stretch>
        </p:blipFill>
        <p:spPr>
          <a:xfrm>
            <a:off x="1028700" y="2817687"/>
            <a:ext cx="5029936" cy="465162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641212">
            <a:off x="-545547" y="537708"/>
            <a:ext cx="3148495" cy="314062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691975" y="3218103"/>
            <a:ext cx="9175821" cy="5740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55"/>
              </a:lnSpc>
            </a:pPr>
            <a:r>
              <a:rPr lang="en-US" sz="5568">
                <a:solidFill>
                  <a:srgbClr val="4E1F24"/>
                </a:solidFill>
                <a:latin typeface="Glacial Indifference"/>
              </a:rPr>
              <a:t> Уже  во второй половине 50-х годов  в поэзии обозначились новые тенденции. Отвечая на запросы времени, поэты стремились отразить то состояние духовного обновления и подъёма, которое переживало общество.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6362" t="35529" r="6362"/>
          <a:stretch>
            <a:fillRect/>
          </a:stretch>
        </p:blipFill>
        <p:spPr>
          <a:xfrm rot="-724148">
            <a:off x="4230152" y="9302691"/>
            <a:ext cx="3393836" cy="100908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517909" y="507820"/>
            <a:ext cx="13003183" cy="1600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60"/>
              </a:lnSpc>
            </a:pPr>
            <a:r>
              <a:rPr lang="en-US" sz="5300" spc="106">
                <a:solidFill>
                  <a:srgbClr val="262021"/>
                </a:solidFill>
                <a:latin typeface="Glacial Indifference Bold"/>
              </a:rPr>
              <a:t> Особенности развития поэзии 1950 – 1980-х годов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3218318"/>
            <a:ext cx="3893204" cy="515966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366096" y="3218318"/>
            <a:ext cx="3893204" cy="515966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234979" y="3218318"/>
            <a:ext cx="3630530" cy="515966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392242" y="3596967"/>
            <a:ext cx="3127650" cy="4448274"/>
            <a:chOff x="0" y="0"/>
            <a:chExt cx="4170201" cy="5931032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8"/>
            <a:srcRect t="5554" b="5554"/>
            <a:stretch>
              <a:fillRect/>
            </a:stretch>
          </p:blipFill>
          <p:spPr>
            <a:xfrm>
              <a:off x="0" y="0"/>
              <a:ext cx="4170201" cy="5931032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13729638" y="3596967"/>
            <a:ext cx="3127650" cy="4448274"/>
            <a:chOff x="0" y="0"/>
            <a:chExt cx="4170201" cy="5931032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 l="2492" r="2492"/>
            <a:stretch>
              <a:fillRect/>
            </a:stretch>
          </p:blipFill>
          <p:spPr>
            <a:xfrm>
              <a:off x="0" y="0"/>
              <a:ext cx="4170201" cy="5931032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7508644" y="3444302"/>
            <a:ext cx="3102250" cy="4635100"/>
            <a:chOff x="0" y="0"/>
            <a:chExt cx="4136334" cy="6180134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0"/>
            <a:srcRect l="5380" r="5380"/>
            <a:stretch>
              <a:fillRect/>
            </a:stretch>
          </p:blipFill>
          <p:spPr>
            <a:xfrm>
              <a:off x="0" y="0"/>
              <a:ext cx="4136334" cy="6180134"/>
            </a:xfrm>
            <a:prstGeom prst="rect">
              <a:avLst/>
            </a:prstGeom>
          </p:spPr>
        </p:pic>
      </p:grpSp>
      <p:sp>
        <p:nvSpPr>
          <p:cNvPr id="11" name="AutoShape 11"/>
          <p:cNvSpPr/>
          <p:nvPr/>
        </p:nvSpPr>
        <p:spPr>
          <a:xfrm>
            <a:off x="-960344" y="8377986"/>
            <a:ext cx="19984571" cy="246870"/>
          </a:xfrm>
          <a:prstGeom prst="rect">
            <a:avLst/>
          </a:prstGeom>
          <a:solidFill>
            <a:srgbClr val="BEB6AE"/>
          </a:solidFill>
        </p:spPr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231726" y="5271597"/>
            <a:ext cx="811544" cy="310638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1117462" y="6698370"/>
            <a:ext cx="1394081" cy="167961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4825953" y="3444302"/>
            <a:ext cx="2682691" cy="493368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898467" y="867548"/>
            <a:ext cx="16230600" cy="1769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5400" spc="54">
                <a:solidFill>
                  <a:srgbClr val="BEB6AE"/>
                </a:solidFill>
                <a:latin typeface="Ahsing Italics"/>
              </a:rPr>
              <a:t> Именно в это время необычно возрос интерес к творчеству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366096" y="9232869"/>
            <a:ext cx="4115200" cy="484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99"/>
              </a:lnSpc>
            </a:pPr>
            <a:r>
              <a:rPr lang="en-US" sz="3699">
                <a:solidFill>
                  <a:srgbClr val="C6BDA5"/>
                </a:solidFill>
                <a:latin typeface="Glacial Indifference Bold"/>
              </a:rPr>
              <a:t> Н. Заболоцкого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56167" y="9223344"/>
            <a:ext cx="4115200" cy="597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>
                <a:solidFill>
                  <a:srgbClr val="C6BDA5"/>
                </a:solidFill>
                <a:latin typeface="Glacial Indifference Bold"/>
              </a:rPr>
              <a:t> В. Лугового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98467" y="8780145"/>
            <a:ext cx="4115200" cy="1022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900">
                <a:solidFill>
                  <a:srgbClr val="C6BDA5"/>
                </a:solidFill>
                <a:latin typeface="Glacial Indifference Bold"/>
              </a:rPr>
              <a:t> А. Твардовского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3218318"/>
            <a:ext cx="3893204" cy="515966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366096" y="3218318"/>
            <a:ext cx="3893204" cy="515966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234979" y="3218318"/>
            <a:ext cx="3630530" cy="515966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392242" y="3596967"/>
            <a:ext cx="3127650" cy="4448274"/>
            <a:chOff x="0" y="0"/>
            <a:chExt cx="4170201" cy="5931032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8"/>
            <a:srcRect l="3553" r="3553"/>
            <a:stretch>
              <a:fillRect/>
            </a:stretch>
          </p:blipFill>
          <p:spPr>
            <a:xfrm>
              <a:off x="0" y="0"/>
              <a:ext cx="4170201" cy="5931032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13729638" y="3596967"/>
            <a:ext cx="3127650" cy="4448274"/>
            <a:chOff x="0" y="0"/>
            <a:chExt cx="4170201" cy="5931032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 l="23697" r="23697"/>
            <a:stretch>
              <a:fillRect/>
            </a:stretch>
          </p:blipFill>
          <p:spPr>
            <a:xfrm>
              <a:off x="0" y="0"/>
              <a:ext cx="4170201" cy="5931032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7508644" y="3444302"/>
            <a:ext cx="3102250" cy="4635100"/>
            <a:chOff x="0" y="0"/>
            <a:chExt cx="4136334" cy="6180134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0"/>
            <a:srcRect l="5967" r="5967"/>
            <a:stretch>
              <a:fillRect/>
            </a:stretch>
          </p:blipFill>
          <p:spPr>
            <a:xfrm>
              <a:off x="0" y="0"/>
              <a:ext cx="4136334" cy="6180134"/>
            </a:xfrm>
            <a:prstGeom prst="rect">
              <a:avLst/>
            </a:prstGeom>
          </p:spPr>
        </p:pic>
      </p:grpSp>
      <p:sp>
        <p:nvSpPr>
          <p:cNvPr id="11" name="AutoShape 11"/>
          <p:cNvSpPr/>
          <p:nvPr/>
        </p:nvSpPr>
        <p:spPr>
          <a:xfrm>
            <a:off x="-960344" y="8377986"/>
            <a:ext cx="19984571" cy="246870"/>
          </a:xfrm>
          <a:prstGeom prst="rect">
            <a:avLst/>
          </a:prstGeom>
          <a:solidFill>
            <a:srgbClr val="BEB6AE"/>
          </a:solidFill>
        </p:spPr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231726" y="5271597"/>
            <a:ext cx="811544" cy="310638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1117462" y="6698370"/>
            <a:ext cx="1394081" cy="167961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4825953" y="3444302"/>
            <a:ext cx="2682691" cy="493368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898467" y="867548"/>
            <a:ext cx="16230600" cy="1769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5400" spc="54">
                <a:solidFill>
                  <a:srgbClr val="BEB6AE"/>
                </a:solidFill>
                <a:latin typeface="Ahsing Italics"/>
              </a:rPr>
              <a:t> Именно в это время необычно возрос интерес к творчеству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366096" y="8952516"/>
            <a:ext cx="4115200" cy="484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99"/>
              </a:lnSpc>
            </a:pPr>
            <a:r>
              <a:rPr lang="en-US" sz="3699">
                <a:solidFill>
                  <a:srgbClr val="C6BDA5"/>
                </a:solidFill>
                <a:latin typeface="Merriweather"/>
              </a:rPr>
              <a:t> Я. Смелякова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564999" y="8891239"/>
            <a:ext cx="4897537" cy="597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>
                <a:solidFill>
                  <a:srgbClr val="C6BDA5"/>
                </a:solidFill>
                <a:latin typeface="Glacial Indifference Bold"/>
              </a:rPr>
              <a:t> А. Прокофьева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98467" y="8780145"/>
            <a:ext cx="4115200" cy="527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900">
                <a:solidFill>
                  <a:srgbClr val="C6BDA5"/>
                </a:solidFill>
                <a:latin typeface="Glacial Indifference Bold"/>
              </a:rPr>
              <a:t>  Н. Асеева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B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980054" y="4558573"/>
            <a:ext cx="8705602" cy="732358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237066">
            <a:off x="116104" y="144240"/>
            <a:ext cx="6099721" cy="176891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 rot="-194147">
            <a:off x="1568695" y="1440849"/>
            <a:ext cx="16378221" cy="242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en-US" sz="12000">
                <a:solidFill>
                  <a:srgbClr val="4E1F24"/>
                </a:solidFill>
                <a:latin typeface="Caveat"/>
              </a:rPr>
              <a:t> Главная линия развития поэзии  –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84815" y="3460127"/>
            <a:ext cx="11788329" cy="6167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6"/>
              </a:lnSpc>
            </a:pPr>
            <a:r>
              <a:rPr lang="en-US" sz="5300">
                <a:solidFill>
                  <a:srgbClr val="262021"/>
                </a:solidFill>
                <a:latin typeface="Didact Gothic"/>
              </a:rPr>
              <a:t> обращение к современности. Поэтические строки 50-х исполнены пристального внимания к сегодняшнему дню с его острыми проблемами, противоречиями и конфликтами, с его буднями и героикой.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918307" y="2644775"/>
            <a:ext cx="6305931" cy="82296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977309" y="4766070"/>
            <a:ext cx="5573618" cy="654756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052436" y="1095375"/>
            <a:ext cx="11924966" cy="1549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9"/>
              </a:lnSpc>
            </a:pPr>
            <a:r>
              <a:rPr lang="en-US" sz="3999">
                <a:solidFill>
                  <a:srgbClr val="EFEBE0"/>
                </a:solidFill>
                <a:latin typeface="Glacial Indifference Italics"/>
              </a:rPr>
              <a:t> поэты разных поколений размышляли о возрастающей грозной опасности для всего живого вокруг нас.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-1328172" y="1019175"/>
            <a:ext cx="9142052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59"/>
              </a:lnSpc>
            </a:pPr>
            <a:r>
              <a:rPr lang="en-US" sz="5799" spc="57">
                <a:solidFill>
                  <a:srgbClr val="C6BDA5"/>
                </a:solidFill>
                <a:latin typeface="Ahsing"/>
              </a:rPr>
              <a:t> В 60-е годы 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3410235" y="3375747"/>
            <a:ext cx="5322076" cy="6767656"/>
            <a:chOff x="0" y="0"/>
            <a:chExt cx="7096101" cy="902354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t="7623" b="7623"/>
            <a:stretch>
              <a:fillRect/>
            </a:stretch>
          </p:blipFill>
          <p:spPr>
            <a:xfrm>
              <a:off x="0" y="0"/>
              <a:ext cx="7096101" cy="9023541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1028700" y="2936635"/>
            <a:ext cx="11058236" cy="182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9"/>
              </a:lnSpc>
            </a:pPr>
            <a:r>
              <a:rPr lang="en-US" sz="3699" spc="36">
                <a:solidFill>
                  <a:srgbClr val="BEB6AE"/>
                </a:solidFill>
                <a:latin typeface="Baron Italics"/>
              </a:rPr>
              <a:t> В гротескном, парадоксальном, трагедийно-экспрессивном ключе раскрываются эти мотивы в стихах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8190" y="5086350"/>
            <a:ext cx="5978236" cy="451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9"/>
              </a:lnSpc>
            </a:pPr>
            <a:r>
              <a:rPr lang="en-US" sz="5499" spc="54">
                <a:solidFill>
                  <a:srgbClr val="BEB6AE"/>
                </a:solidFill>
                <a:latin typeface="Gagalin"/>
              </a:rPr>
              <a:t> А. Вознесенского</a:t>
            </a:r>
          </a:p>
          <a:p>
            <a:pPr algn="ctr">
              <a:lnSpc>
                <a:spcPts val="7149"/>
              </a:lnSpc>
            </a:pPr>
            <a:r>
              <a:rPr lang="en-US" sz="5499" spc="54">
                <a:solidFill>
                  <a:srgbClr val="BEB6AE"/>
                </a:solidFill>
                <a:latin typeface="Gagalin"/>
              </a:rPr>
              <a:t> «Роща», «Бобровый плач», «Песнь вечерняя»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B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575958">
            <a:off x="715680" y="2406960"/>
            <a:ext cx="3190927" cy="12843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677901">
            <a:off x="14771548" y="4230962"/>
            <a:ext cx="3232689" cy="321652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021536" y="7014886"/>
            <a:ext cx="10981024" cy="876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spc="-33">
                <a:solidFill>
                  <a:srgbClr val="4E1F24"/>
                </a:solidFill>
                <a:latin typeface="Glacial Indifference Bold"/>
              </a:rPr>
              <a:t> Р. Рождественского – «На самом дальнем Западе»,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775814" y="2599259"/>
            <a:ext cx="10981024" cy="1346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spc="-35">
                <a:solidFill>
                  <a:srgbClr val="4E1F24"/>
                </a:solidFill>
                <a:latin typeface="Glacial Indifference Bold"/>
              </a:rPr>
              <a:t> Им признана поэма М. Луконина «Обугленная граница», вошедшая в книгу «Необходимость»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76397" y="4834881"/>
            <a:ext cx="10981024" cy="1283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sz="3300" spc="-33">
                <a:solidFill>
                  <a:srgbClr val="4E1F24"/>
                </a:solidFill>
                <a:latin typeface="Glacial Indifference Bold"/>
              </a:rPr>
              <a:t> Эти же мотивы взволнованно и страстно звучат в циклах К. Симонова – «Вьетнам, зима семидесятого»,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642729">
            <a:off x="-1310553" y="7062154"/>
            <a:ext cx="4973174" cy="400340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028700" y="473497"/>
            <a:ext cx="16083266" cy="1400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9"/>
              </a:lnSpc>
            </a:pPr>
            <a:r>
              <a:rPr lang="en-US" sz="4599" spc="91">
                <a:solidFill>
                  <a:srgbClr val="4E1F24"/>
                </a:solidFill>
                <a:latin typeface="Gagalin"/>
              </a:rPr>
              <a:t> В стихах конца 60-х – начала 70-х годов  естествен антивоенный, гуманистический пафос.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666546" y="9067483"/>
            <a:ext cx="10981024" cy="4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spc="-33">
                <a:solidFill>
                  <a:srgbClr val="4E1F24"/>
                </a:solidFill>
                <a:latin typeface="Glacial Indifference Bold"/>
              </a:rPr>
              <a:t>  Е. Евтушенко – «Дорога номер один».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218937"/>
            <a:ext cx="18288000" cy="2068063"/>
          </a:xfrm>
          <a:prstGeom prst="rect">
            <a:avLst/>
          </a:prstGeom>
          <a:solidFill>
            <a:srgbClr val="C9C0A8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03400" y="7676564"/>
            <a:ext cx="3646412" cy="239751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9482" y="5525718"/>
            <a:ext cx="3642380" cy="476128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029628" y="6452139"/>
            <a:ext cx="3863403" cy="36219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558013" y="6271164"/>
            <a:ext cx="1160593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500">
                <a:solidFill>
                  <a:srgbClr val="BEB6AE"/>
                </a:solidFill>
                <a:latin typeface="Glacial Indifference"/>
              </a:rPr>
              <a:t>Е. Евтушенко</a:t>
            </a:r>
          </a:p>
        </p:txBody>
      </p:sp>
      <p:grpSp>
        <p:nvGrpSpPr>
          <p:cNvPr id="7" name="Group 7"/>
          <p:cNvGrpSpPr/>
          <p:nvPr/>
        </p:nvGrpSpPr>
        <p:grpSpPr>
          <a:xfrm rot="-582834">
            <a:off x="14038706" y="-313295"/>
            <a:ext cx="3845246" cy="5554430"/>
            <a:chOff x="0" y="0"/>
            <a:chExt cx="5126995" cy="7405907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5"/>
            <a:srcRect l="1283" r="1283"/>
            <a:stretch>
              <a:fillRect/>
            </a:stretch>
          </p:blipFill>
          <p:spPr>
            <a:xfrm>
              <a:off x="0" y="0"/>
              <a:ext cx="5126995" cy="7405907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289482" y="2580794"/>
            <a:ext cx="4137661" cy="5146499"/>
            <a:chOff x="0" y="0"/>
            <a:chExt cx="5516881" cy="6861999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6"/>
            <a:srcRect t="10935" b="10935"/>
            <a:stretch>
              <a:fillRect/>
            </a:stretch>
          </p:blipFill>
          <p:spPr>
            <a:xfrm>
              <a:off x="0" y="0"/>
              <a:ext cx="5516881" cy="6861999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 rot="-877985">
            <a:off x="5061943" y="557513"/>
            <a:ext cx="4365971" cy="5586140"/>
            <a:chOff x="0" y="0"/>
            <a:chExt cx="5821294" cy="7448187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 t="2019" b="2019"/>
            <a:stretch>
              <a:fillRect/>
            </a:stretch>
          </p:blipFill>
          <p:spPr>
            <a:xfrm>
              <a:off x="0" y="0"/>
              <a:ext cx="5821294" cy="7448187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 rot="892416">
            <a:off x="9228421" y="1482026"/>
            <a:ext cx="4365971" cy="5586140"/>
            <a:chOff x="0" y="0"/>
            <a:chExt cx="5821294" cy="7448187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8"/>
            <a:srcRect l="1151" r="1151"/>
            <a:stretch>
              <a:fillRect/>
            </a:stretch>
          </p:blipFill>
          <p:spPr>
            <a:xfrm>
              <a:off x="0" y="0"/>
              <a:ext cx="5821294" cy="7448187"/>
            </a:xfrm>
            <a:prstGeom prst="rect">
              <a:avLst/>
            </a:prstGeom>
          </p:spPr>
        </p:pic>
      </p:grpSp>
      <p:sp>
        <p:nvSpPr>
          <p:cNvPr id="15" name="TextBox 15"/>
          <p:cNvSpPr txBox="1"/>
          <p:nvPr/>
        </p:nvSpPr>
        <p:spPr>
          <a:xfrm>
            <a:off x="5653366" y="7695062"/>
            <a:ext cx="1160593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500">
                <a:solidFill>
                  <a:srgbClr val="BEB6AE"/>
                </a:solidFill>
                <a:latin typeface="Glacial Indifference"/>
              </a:rPr>
              <a:t>Р. Рождественский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6809789"/>
            <a:ext cx="1160593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500">
                <a:solidFill>
                  <a:srgbClr val="BEB6AE"/>
                </a:solidFill>
                <a:latin typeface="Glacial Indifference"/>
              </a:rPr>
              <a:t>К. Симонов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-3444654" y="1190625"/>
            <a:ext cx="1160593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500">
                <a:solidFill>
                  <a:srgbClr val="BEB6AE"/>
                </a:solidFill>
                <a:latin typeface="Glacial Indifference"/>
              </a:rPr>
              <a:t>М. Луконин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Лирика Элюбаева Сабрина</dc:title>
  <cp:lastModifiedBy>sabrinaelubaeva707@gmail.com</cp:lastModifiedBy>
  <cp:revision>3</cp:revision>
  <dcterms:created xsi:type="dcterms:W3CDTF">2006-08-16T00:00:00Z</dcterms:created>
  <dcterms:modified xsi:type="dcterms:W3CDTF">2023-07-11T09:38:07Z</dcterms:modified>
  <dc:identifier>DAFdZ2e4QbQ</dc:identifier>
</cp:coreProperties>
</file>