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6" r:id="rId9"/>
    <p:sldId id="267" r:id="rId10"/>
    <p:sldId id="264" r:id="rId11"/>
    <p:sldId id="268" r:id="rId12"/>
    <p:sldId id="269" r:id="rId13"/>
    <p:sldId id="263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611BE-2BEB-4083-9C5C-23BEA3C50B46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15305-EA92-45A6-9CB5-2EA3915C4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08912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Первый урок алгебры в 7 классе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005064"/>
            <a:ext cx="6400800" cy="1944216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Презентацию подготовила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учитель математики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МКОУ ООШ с. Новая Сила Партизанского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муниципального района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Приморского края </a:t>
            </a:r>
          </a:p>
          <a:p>
            <a:pPr algn="r"/>
            <a:r>
              <a:rPr lang="ru-RU" u="sng" dirty="0" err="1" smtClean="0">
                <a:solidFill>
                  <a:schemeClr val="bg1"/>
                </a:solidFill>
              </a:rPr>
              <a:t>Косягина</a:t>
            </a:r>
            <a:r>
              <a:rPr lang="ru-RU" u="sng" dirty="0" smtClean="0">
                <a:solidFill>
                  <a:schemeClr val="bg1"/>
                </a:solidFill>
              </a:rPr>
              <a:t> М.А.</a:t>
            </a:r>
          </a:p>
          <a:p>
            <a:endParaRPr lang="ru-RU" dirty="0"/>
          </a:p>
        </p:txBody>
      </p:sp>
      <p:pic>
        <p:nvPicPr>
          <p:cNvPr id="11266" name="Picture 2" descr="Математика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3673202" cy="3673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Решите уравнения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64704"/>
            <a:ext cx="34836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3(2х - 5)=4х + 4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764704"/>
            <a:ext cx="5190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0,6(</a:t>
            </a:r>
            <a:r>
              <a:rPr lang="en-US" sz="4000" dirty="0" smtClean="0">
                <a:solidFill>
                  <a:schemeClr val="bg1"/>
                </a:solidFill>
              </a:rPr>
              <a:t>y – 3) = 0,4(4y + 1,2)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67944" y="764704"/>
            <a:ext cx="0" cy="532859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27784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412776"/>
            <a:ext cx="3571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1. Раскроем скобки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179512" y="620688"/>
            <a:ext cx="720080" cy="28803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179512" y="476672"/>
            <a:ext cx="1296144" cy="43204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916832"/>
            <a:ext cx="3057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6</a:t>
            </a:r>
            <a:r>
              <a:rPr lang="en-US" sz="4000" dirty="0" smtClean="0">
                <a:solidFill>
                  <a:schemeClr val="bg1"/>
                </a:solidFill>
              </a:rPr>
              <a:t>x-15 = 4x + 4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564904"/>
            <a:ext cx="4215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2.</a:t>
            </a:r>
            <a:r>
              <a:rPr lang="ru-RU" sz="2800" dirty="0" smtClean="0">
                <a:solidFill>
                  <a:schemeClr val="bg1"/>
                </a:solidFill>
              </a:rPr>
              <a:t>Перенесём неизвестные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68960"/>
            <a:ext cx="32704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6</a:t>
            </a:r>
            <a:r>
              <a:rPr lang="en-US" sz="4000" dirty="0" smtClean="0">
                <a:solidFill>
                  <a:schemeClr val="bg1"/>
                </a:solidFill>
              </a:rPr>
              <a:t>x – 4x= 4 + 15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717032"/>
            <a:ext cx="3658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3.</a:t>
            </a:r>
            <a:r>
              <a:rPr lang="ru-RU" sz="2800" dirty="0" smtClean="0">
                <a:solidFill>
                  <a:schemeClr val="bg1"/>
                </a:solidFill>
              </a:rPr>
              <a:t>Приведём подобные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221088"/>
            <a:ext cx="1672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x = 19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797152"/>
            <a:ext cx="2826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4. </a:t>
            </a:r>
            <a:r>
              <a:rPr lang="ru-RU" sz="2800" dirty="0" smtClean="0">
                <a:solidFill>
                  <a:schemeClr val="bg1"/>
                </a:solidFill>
              </a:rPr>
              <a:t>Разделим  на 2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229200"/>
            <a:ext cx="1699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Х = 9,5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5877272"/>
            <a:ext cx="168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Ответ: 9,5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11960" y="1484784"/>
            <a:ext cx="3837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Решите самостоятельно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3968" y="1988840"/>
            <a:ext cx="4466287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Проверка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0,6y-1,8=1,6y + 4,8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0,6y – 1,6y=4,8 + 1,8</a:t>
            </a: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bg1"/>
                </a:solidFill>
              </a:rPr>
              <a:t>y = 6,6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y = - 6,6 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Ответ: -6,6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Решите задачу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764704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Из 140 килограмм абрикос получается 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21 килограмм кураги. Сколько кг кураги 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получится из 160 кг абрикос? </a:t>
            </a:r>
            <a:endParaRPr lang="ru-RU" sz="3200" dirty="0">
              <a:solidFill>
                <a:schemeClr val="bg1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39552" y="2204864"/>
            <a:ext cx="3352231" cy="1952927"/>
            <a:chOff x="539552" y="2204864"/>
            <a:chExt cx="3352231" cy="1952927"/>
          </a:xfrm>
        </p:grpSpPr>
        <p:sp>
          <p:nvSpPr>
            <p:cNvPr id="4" name="TextBox 3"/>
            <p:cNvSpPr txBox="1"/>
            <p:nvPr/>
          </p:nvSpPr>
          <p:spPr>
            <a:xfrm>
              <a:off x="539552" y="2564904"/>
              <a:ext cx="19212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rgbClr val="FFFF00"/>
                  </a:solidFill>
                </a:rPr>
                <a:t>Абрикосы</a:t>
              </a:r>
              <a:endParaRPr lang="ru-RU" sz="3200" dirty="0">
                <a:solidFill>
                  <a:srgbClr val="FFFF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55776" y="2564904"/>
              <a:ext cx="13360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rgbClr val="FFFF00"/>
                  </a:solidFill>
                </a:rPr>
                <a:t>Курага</a:t>
              </a:r>
              <a:endParaRPr lang="ru-RU" sz="3200" dirty="0">
                <a:solidFill>
                  <a:srgbClr val="FFFF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7584" y="3068960"/>
              <a:ext cx="12362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140 кг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7584" y="3573016"/>
              <a:ext cx="12362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160 кг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27784" y="3068960"/>
              <a:ext cx="1120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21 кг 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99792" y="3573016"/>
              <a:ext cx="78899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err="1" smtClean="0">
                  <a:solidFill>
                    <a:schemeClr val="bg1"/>
                  </a:solidFill>
                </a:rPr>
                <a:t>х</a:t>
              </a:r>
              <a:r>
                <a:rPr lang="ru-RU" sz="3200" dirty="0" smtClean="0">
                  <a:solidFill>
                    <a:schemeClr val="bg1"/>
                  </a:solidFill>
                </a:rPr>
                <a:t> кг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2204864"/>
              <a:ext cx="18523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rgbClr val="FF0000"/>
                  </a:solidFill>
                </a:rPr>
                <a:t>Решение:</a:t>
              </a:r>
              <a:endParaRPr lang="ru-RU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355976" y="2564904"/>
            <a:ext cx="4063933" cy="1569660"/>
            <a:chOff x="4355976" y="2564904"/>
            <a:chExt cx="4063933" cy="1569660"/>
          </a:xfrm>
        </p:grpSpPr>
        <p:sp>
          <p:nvSpPr>
            <p:cNvPr id="12" name="TextBox 11"/>
            <p:cNvSpPr txBox="1"/>
            <p:nvPr/>
          </p:nvSpPr>
          <p:spPr>
            <a:xfrm>
              <a:off x="4355976" y="2564904"/>
              <a:ext cx="40639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Составим пропорцию </a:t>
              </a:r>
            </a:p>
            <a:p>
              <a:pPr marL="342900" indent="-342900">
                <a:buAutoNum type="arabicPlain" startAt="140"/>
              </a:pPr>
              <a:r>
                <a:rPr lang="ru-RU" sz="3200" dirty="0" smtClean="0">
                  <a:solidFill>
                    <a:schemeClr val="bg1"/>
                  </a:solidFill>
                </a:rPr>
                <a:t>      21</a:t>
              </a:r>
            </a:p>
            <a:p>
              <a:r>
                <a:rPr lang="ru-RU" sz="3200" dirty="0" smtClean="0">
                  <a:solidFill>
                    <a:schemeClr val="bg1"/>
                  </a:solidFill>
                </a:rPr>
                <a:t>160       </a:t>
              </a:r>
              <a:r>
                <a:rPr lang="ru-RU" sz="3200" dirty="0" err="1" smtClean="0">
                  <a:solidFill>
                    <a:schemeClr val="bg1"/>
                  </a:solidFill>
                </a:rPr>
                <a:t>х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48064" y="3356992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=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4427984" y="3645024"/>
              <a:ext cx="64807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580112" y="3645024"/>
              <a:ext cx="64807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Стрелка вправо 18"/>
          <p:cNvSpPr/>
          <p:nvPr/>
        </p:nvSpPr>
        <p:spPr>
          <a:xfrm rot="8057553">
            <a:off x="4949747" y="3621904"/>
            <a:ext cx="822326" cy="19485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2157551">
            <a:off x="4997146" y="3624018"/>
            <a:ext cx="733883" cy="21465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355976" y="4149080"/>
            <a:ext cx="34676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140 ∙ </a:t>
            </a:r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= 21 ∙ 160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140 ∙ </a:t>
            </a:r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=   3360</a:t>
            </a:r>
          </a:p>
          <a:p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= 3360 : 140 </a:t>
            </a:r>
          </a:p>
          <a:p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= 24 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Ответ: 24 кг кураги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25602" name="Picture 2" descr="Курага оптом от Samrin Tr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93096"/>
            <a:ext cx="2267928" cy="2013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Решите задачу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самостоятельно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Из 45 т железной руды выплавляют 25 т железа. Сколько требуется тонн руды, чтобы выплавить 10 т железа?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6626" name="AutoShape 2" descr="железной руды, минеральные, ру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Железная руда, используемая в металлургической промышленности и гражданском  строительстве, концепция добычи полезных ископаемых. | Премиум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0" name="AutoShape 16" descr="Железная руда, используемая в металлургической промышленности и гражданском  строительстве, концепция добычи полезных ископаемых. | Премиум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42" name="Picture 18" descr="Железная руда — Официальная вики по Satis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0240" y="1988840"/>
            <a:ext cx="3168352" cy="316835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3528" y="2636912"/>
            <a:ext cx="302557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Решение: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25 ∙ </a:t>
            </a:r>
            <a:r>
              <a:rPr lang="ru-RU" sz="3200" dirty="0" err="1" smtClean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 = 45 ∙ 10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25 ∙ </a:t>
            </a:r>
            <a:r>
              <a:rPr lang="ru-RU" sz="3200" dirty="0" err="1" smtClean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 = 450 </a:t>
            </a:r>
          </a:p>
          <a:p>
            <a:r>
              <a:rPr lang="ru-RU" sz="3200" dirty="0" err="1" smtClean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 = 450 : 25 </a:t>
            </a:r>
          </a:p>
          <a:p>
            <a:r>
              <a:rPr lang="ru-RU" sz="3200" dirty="0" err="1" smtClean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 = 18 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Ответ: 18 т руды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Назовите координаты точек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0482" name="Picture 2" descr="Построение рисунков на координатной плоскост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28028"/>
            <a:ext cx="6048672" cy="6129972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5076056" y="2276872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020272" y="3717032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95736" y="630932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64088" y="486916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59832" y="2564904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11960" y="342900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04048" y="198884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227687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95936" y="31409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335699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92080" y="458112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602128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1844824"/>
            <a:ext cx="962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(2</a:t>
            </a:r>
            <a:r>
              <a:rPr lang="ru-RU" sz="3200" dirty="0" smtClean="0"/>
              <a:t>;5)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2132856"/>
            <a:ext cx="1087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(</a:t>
            </a:r>
            <a:r>
              <a:rPr lang="ru-RU" sz="3200" dirty="0" smtClean="0"/>
              <a:t>-5;4)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427984" y="3212976"/>
            <a:ext cx="108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(-1;1)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7164288" y="3284984"/>
            <a:ext cx="962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(9;0)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436096" y="4509120"/>
            <a:ext cx="108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(3;-4)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2339752" y="5949280"/>
            <a:ext cx="1212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(-8;-9)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Отметьте точки на координатной плоскости и соедините их прямыми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57518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(0; 6) (2; 2) (5; 2) (2; 0) (4; -4)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(0; -2) (-4; -4) (-2; 0) (-5; 2) (-2; 2)</a:t>
            </a:r>
            <a:endParaRPr lang="ru-RU" sz="3200" dirty="0">
              <a:solidFill>
                <a:schemeClr val="bg1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2276872"/>
            <a:ext cx="4752528" cy="4333187"/>
            <a:chOff x="467544" y="2276872"/>
            <a:chExt cx="4752528" cy="4333187"/>
          </a:xfrm>
        </p:grpSpPr>
        <p:pic>
          <p:nvPicPr>
            <p:cNvPr id="4" name="Рисунок 3" descr="ЗВЕЗДА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544" y="2276872"/>
              <a:ext cx="4752528" cy="433318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23728" y="450912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189071" y="2348880"/>
            <a:ext cx="39549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Отлично!</a:t>
            </a:r>
            <a:endParaRPr lang="ru-RU" sz="8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248" y="3573016"/>
            <a:ext cx="7264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5</a:t>
            </a:r>
            <a:endParaRPr lang="ru-RU" sz="9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3645024"/>
            <a:ext cx="72715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«Только с алгеброй начинается 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строгое математическое учение»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Н.И. Лобачевский 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7650" name="Picture 2" descr="Биография Николая Лобачевского - РИА Новости, 29.02.2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611715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5517232"/>
            <a:ext cx="4235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Русский математик 1792 - 1856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М.В. Ломоносов как православный христиа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982044" cy="568863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41376" y="332656"/>
            <a:ext cx="51026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>
              <a:solidFill>
                <a:schemeClr val="bg1"/>
              </a:solidFill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«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Математику уже 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за то любить следует,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что она ум в порядок приводит»</a:t>
            </a:r>
          </a:p>
          <a:p>
            <a:pPr algn="r"/>
            <a:endParaRPr lang="ru-RU" sz="4000" u="sng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r"/>
            <a:r>
              <a:rPr lang="ru-RU" sz="4000" u="sng" dirty="0" smtClean="0">
                <a:solidFill>
                  <a:schemeClr val="bg1"/>
                </a:solidFill>
                <a:latin typeface="Monotype Corsiva" pitchFamily="66" charset="0"/>
              </a:rPr>
              <a:t>М..В. Ломоносов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(первый крупный русский ученый, естествоиспытатель)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51720" y="692696"/>
            <a:ext cx="5112568" cy="1152128"/>
          </a:xfrm>
          <a:prstGeom prst="round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99792" y="836712"/>
            <a:ext cx="3857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МАТЕМАТИКА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99992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32240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3140968"/>
            <a:ext cx="2987824" cy="144016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3140968"/>
            <a:ext cx="2592288" cy="1440160"/>
          </a:xfrm>
          <a:prstGeom prst="round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3140968"/>
            <a:ext cx="2664296" cy="144016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27584" y="3501008"/>
            <a:ext cx="2073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АЛГЕБРА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3501008"/>
            <a:ext cx="27998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ГЕОМЕТРИЯ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3356992"/>
            <a:ext cx="31338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ВЕРОЯТНОСТЬ И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СТАТИСТИКА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Книга: &quot;Алгебра. 7 класс. Учебник. ФП&quot; - Макарычев, Миндюк, Нешков. Купить  книгу, читать рецензии | ISBN 978-5-09-088500-3 | Лабири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653136"/>
            <a:ext cx="1473652" cy="1920213"/>
          </a:xfrm>
          <a:prstGeom prst="rect">
            <a:avLst/>
          </a:prstGeom>
          <a:noFill/>
        </p:spPr>
      </p:pic>
      <p:pic>
        <p:nvPicPr>
          <p:cNvPr id="14340" name="Picture 4" descr="Атанасян Л., Бутузов В., Кадомцев С., Позняк Э. и др. &quot;Геометрия. 7-9  классы. Учебник для общеобразовательных организаций с приложением на  электронном носителе&quot; — купить в интернет-магазине по низкой цене на Яндекс  Марке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7377" y="4653136"/>
            <a:ext cx="1492639" cy="1944216"/>
          </a:xfrm>
          <a:prstGeom prst="rect">
            <a:avLst/>
          </a:prstGeom>
          <a:noFill/>
        </p:spPr>
      </p:pic>
      <p:pic>
        <p:nvPicPr>
          <p:cNvPr id="14342" name="Picture 6" descr="Математика. Вероятность и статистика. 7-9 классы. Базовый уровень. Учебник  Часть 1 - Ященко И.В., Высоцкий И.Р. | Купить с доставкой в книжном  интернет-магазине fkniga.ru | ISBN: 978-5-09-102540-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628" y="4653136"/>
            <a:ext cx="1466803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Аль Хорезми - биография и история ученого математ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972257" cy="27363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6" y="332656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solidFill>
                  <a:schemeClr val="bg1"/>
                </a:solidFill>
              </a:rPr>
              <a:t>Аль-Хорезми</a:t>
            </a:r>
            <a:r>
              <a:rPr lang="ru-RU" sz="2400" dirty="0" smtClean="0">
                <a:solidFill>
                  <a:schemeClr val="bg1"/>
                </a:solidFill>
              </a:rPr>
              <a:t> — учёный IX века математик, астроном, историк и географ.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556792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solidFill>
                  <a:schemeClr val="bg1"/>
                </a:solidFill>
              </a:rPr>
              <a:t>Аль-Хорезми</a:t>
            </a:r>
            <a:r>
              <a:rPr lang="ru-RU" sz="2400" dirty="0" smtClean="0">
                <a:solidFill>
                  <a:schemeClr val="bg1"/>
                </a:solidFill>
              </a:rPr>
              <a:t> является основателем нового раздела в математике — алгебры. </a:t>
            </a:r>
            <a:endParaRPr lang="ru-RU" sz="3600" u="sng" dirty="0">
              <a:solidFill>
                <a:schemeClr val="bg1"/>
              </a:solidFill>
            </a:endParaRPr>
          </a:p>
        </p:txBody>
      </p:sp>
      <p:pic>
        <p:nvPicPr>
          <p:cNvPr id="16388" name="Picture 4" descr="Аль Хорез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3288554" cy="2088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47864" y="2564904"/>
            <a:ext cx="5598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Его алгебраический труд, составленный в 9 в. н. э., носит название "Книга восстановления и противопоставления".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3933056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По </a:t>
            </a:r>
            <a:r>
              <a:rPr lang="ru-RU" sz="2400" dirty="0" err="1" smtClean="0">
                <a:solidFill>
                  <a:schemeClr val="bg1"/>
                </a:solidFill>
              </a:rPr>
              <a:t>арабски</a:t>
            </a:r>
            <a:r>
              <a:rPr lang="ru-RU" sz="2400" dirty="0" smtClean="0">
                <a:solidFill>
                  <a:schemeClr val="bg1"/>
                </a:solidFill>
              </a:rPr>
              <a:t> "восстановление" называется "</a:t>
            </a:r>
            <a:r>
              <a:rPr lang="ru-RU" sz="2400" dirty="0" err="1" smtClean="0">
                <a:solidFill>
                  <a:schemeClr val="bg1"/>
                </a:solidFill>
              </a:rPr>
              <a:t>алджебр</a:t>
            </a:r>
            <a:r>
              <a:rPr lang="ru-RU" sz="2400" dirty="0" smtClean="0">
                <a:solidFill>
                  <a:schemeClr val="bg1"/>
                </a:solidFill>
              </a:rPr>
              <a:t>". Отсюда и название </a:t>
            </a:r>
            <a:r>
              <a:rPr lang="ru-RU" sz="3200" u="sng" dirty="0" smtClean="0">
                <a:solidFill>
                  <a:schemeClr val="bg1"/>
                </a:solidFill>
              </a:rPr>
              <a:t>"алгебра"</a:t>
            </a:r>
            <a:endParaRPr lang="ru-RU" sz="3200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0"/>
            <a:ext cx="4038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 вы знаете, что…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046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Слово «алгебра» имеет одинаковое произношение на всех популярных языках мира.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060848"/>
            <a:ext cx="2664296" cy="86409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2204864"/>
            <a:ext cx="1696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АЛГЕБРА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67336" y="1916832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о</a:t>
            </a:r>
            <a:r>
              <a:rPr lang="ru-RU" sz="2400" dirty="0" smtClean="0">
                <a:solidFill>
                  <a:schemeClr val="bg1"/>
                </a:solidFill>
              </a:rPr>
              <a:t>дин из разделов математики, изучающий </a:t>
            </a:r>
            <a:r>
              <a:rPr lang="ru-RU" sz="2400" dirty="0">
                <a:solidFill>
                  <a:schemeClr val="bg1"/>
                </a:solidFill>
              </a:rPr>
              <a:t>свойства </a:t>
            </a:r>
            <a:r>
              <a:rPr lang="ru-RU" sz="2400" dirty="0" smtClean="0">
                <a:solidFill>
                  <a:schemeClr val="bg1"/>
                </a:solidFill>
              </a:rPr>
              <a:t>величин (выраженных </a:t>
            </a:r>
            <a:r>
              <a:rPr lang="ru-RU" sz="2400" dirty="0">
                <a:solidFill>
                  <a:schemeClr val="bg1"/>
                </a:solidFill>
              </a:rPr>
              <a:t>буквами),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независимо </a:t>
            </a:r>
            <a:r>
              <a:rPr lang="ru-RU" sz="2400" dirty="0">
                <a:solidFill>
                  <a:schemeClr val="bg1"/>
                </a:solidFill>
              </a:rPr>
              <a:t>от </a:t>
            </a:r>
            <a:r>
              <a:rPr lang="ru-RU" sz="2400" dirty="0" smtClean="0">
                <a:solidFill>
                  <a:schemeClr val="bg1"/>
                </a:solidFill>
              </a:rPr>
              <a:t>их числового  </a:t>
            </a:r>
            <a:r>
              <a:rPr lang="ru-RU" sz="2400" dirty="0">
                <a:solidFill>
                  <a:schemeClr val="bg1"/>
                </a:solidFill>
              </a:rPr>
              <a:t>значения.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2483768" y="2348880"/>
            <a:ext cx="720080" cy="2880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3212976"/>
            <a:ext cx="546938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solidFill>
                  <a:schemeClr val="bg1"/>
                </a:solidFill>
              </a:rPr>
              <a:t>Что мы будем изучать: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Числовые и буквенные выражения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Уравнения и их системы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Неравенства и их системы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Функции и их графики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Степень и её свойства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Многочлены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Квадратные корни и их свойства и т.д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17418" name="Picture 10" descr="Уроки для дошкольников по математике и логике • школа Skysmart.ru 🏫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60339"/>
            <a:ext cx="4938968" cy="4097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0872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Разминка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95536" y="3068960"/>
            <a:ext cx="8424936" cy="936104"/>
            <a:chOff x="323528" y="980728"/>
            <a:chExt cx="8424936" cy="936104"/>
          </a:xfrm>
        </p:grpSpPr>
        <p:sp>
          <p:nvSpPr>
            <p:cNvPr id="3" name="Овал 2"/>
            <p:cNvSpPr/>
            <p:nvPr/>
          </p:nvSpPr>
          <p:spPr>
            <a:xfrm>
              <a:off x="169168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601216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745232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313184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57200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3528" y="980728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75928" y="1133128"/>
            <a:ext cx="8424936" cy="936104"/>
            <a:chOff x="323528" y="980728"/>
            <a:chExt cx="8424936" cy="936104"/>
          </a:xfrm>
        </p:grpSpPr>
        <p:sp>
          <p:nvSpPr>
            <p:cNvPr id="11" name="Овал 10"/>
            <p:cNvSpPr/>
            <p:nvPr/>
          </p:nvSpPr>
          <p:spPr>
            <a:xfrm>
              <a:off x="169168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601216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745232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13184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57200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23528" y="980728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23528" y="5013176"/>
            <a:ext cx="8424936" cy="936104"/>
            <a:chOff x="323528" y="980728"/>
            <a:chExt cx="8424936" cy="936104"/>
          </a:xfrm>
        </p:grpSpPr>
        <p:sp>
          <p:nvSpPr>
            <p:cNvPr id="18" name="Овал 17"/>
            <p:cNvSpPr/>
            <p:nvPr/>
          </p:nvSpPr>
          <p:spPr>
            <a:xfrm>
              <a:off x="169168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601216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45232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13184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572000" y="1052736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323528" y="980728"/>
              <a:ext cx="1296144" cy="864096"/>
            </a:xfrm>
            <a:prstGeom prst="ellipse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11560" y="1196752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142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1640" y="692696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+ 137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9712" y="1196752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279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71800" y="764704"/>
            <a:ext cx="819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- 56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47864" y="1196752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223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39952" y="764704"/>
            <a:ext cx="1015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+205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60032" y="1268760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428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08104" y="764704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-314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00192" y="1268760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114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76256" y="764704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+ 591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40352" y="1268760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705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1560" y="3068960"/>
            <a:ext cx="89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6,5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59632" y="2708920"/>
            <a:ext cx="9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- 2,3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07704" y="3140968"/>
            <a:ext cx="89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4,2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99792" y="2708920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: 0,6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35896" y="3212976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7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67944" y="2708920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∙ 1,4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60032" y="3140968"/>
            <a:ext cx="89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9,8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36096" y="2708920"/>
            <a:ext cx="9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- 4,9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3212976"/>
            <a:ext cx="832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4,9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76256" y="2708920"/>
            <a:ext cx="1002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+ 5,1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12360" y="321297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10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3528" y="5085184"/>
            <a:ext cx="11977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- 3,7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87624" y="4581128"/>
            <a:ext cx="909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+2,2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7704" y="5085184"/>
            <a:ext cx="89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1,5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483768" y="4653136"/>
            <a:ext cx="9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- 7,4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03848" y="5085184"/>
            <a:ext cx="10695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-5,9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23928" y="4653136"/>
            <a:ext cx="829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-2,1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32040" y="5085184"/>
            <a:ext cx="64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08104" y="4725144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+10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4208" y="508518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04248" y="4725144"/>
            <a:ext cx="9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- 5,6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7461526" y="5085184"/>
            <a:ext cx="16824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-3,6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Разминка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836712"/>
            <a:ext cx="3672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Назовите подобные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667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5x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844824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8y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844824"/>
            <a:ext cx="1055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3,5x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1844824"/>
            <a:ext cx="1234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-2,7a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1844824"/>
            <a:ext cx="1064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5,8y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1844824"/>
            <a:ext cx="417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y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28384" y="1844824"/>
            <a:ext cx="587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-a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1412776"/>
            <a:ext cx="5279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Вставьте пропущенное слово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275" y="2204864"/>
            <a:ext cx="8829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Подобными называются слагаемые,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имеющие  ____________ буквенную часть.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2708920"/>
            <a:ext cx="2604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одинаковую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3356992"/>
            <a:ext cx="5917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Приведите подобные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слагаемые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3861048"/>
            <a:ext cx="2821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7b + 2b – 5b =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4437112"/>
            <a:ext cx="380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-6,5y – 1,5y + 9,2y=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03848" y="3861048"/>
            <a:ext cx="660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4b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67944" y="4437112"/>
            <a:ext cx="976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1,2y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Математика — НЕ точная НЕ наука» (Евгений Лукьянов) |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5" y="4051580"/>
            <a:ext cx="2915816" cy="255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Найди отличия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764704"/>
            <a:ext cx="28200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6</a:t>
            </a:r>
            <a:r>
              <a:rPr lang="en-US" sz="3200" dirty="0" smtClean="0">
                <a:solidFill>
                  <a:schemeClr val="bg1"/>
                </a:solidFill>
              </a:rPr>
              <a:t>x + 8 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1,8a – 9a + b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4,5d + 5c – 1,5d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7,2x – 1,2x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836712"/>
            <a:ext cx="323678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5x(2x – 4) + 8x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1,5y – (7,4y + 6)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(5,5a + 8b) – 9a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4,05x – 2(5,5x + 7)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859" y="2780928"/>
            <a:ext cx="8804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Чем выражения из первого столбика отличаются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от выражений второго столбика ?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645024"/>
            <a:ext cx="687136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Вспомним правила раскрытия скобок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 + (b + c) = a + b + c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 + (b – c) = a + b – c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 – (b + c) = a – b – c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 – (b – c) = a – b + c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4581128"/>
            <a:ext cx="31245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a(b + c) = </a:t>
            </a:r>
            <a:r>
              <a:rPr lang="en-US" sz="3200" dirty="0" err="1" smtClean="0">
                <a:solidFill>
                  <a:schemeClr val="bg1"/>
                </a:solidFill>
              </a:rPr>
              <a:t>ab</a:t>
            </a:r>
            <a:r>
              <a:rPr lang="en-US" sz="3200" dirty="0" smtClean="0">
                <a:solidFill>
                  <a:schemeClr val="bg1"/>
                </a:solidFill>
              </a:rPr>
              <a:t> + ac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a(b – c) = </a:t>
            </a:r>
            <a:r>
              <a:rPr lang="en-US" sz="3200" dirty="0" err="1" smtClean="0">
                <a:solidFill>
                  <a:schemeClr val="bg1"/>
                </a:solidFill>
              </a:rPr>
              <a:t>ab</a:t>
            </a:r>
            <a:r>
              <a:rPr lang="en-US" sz="3200" dirty="0" smtClean="0">
                <a:solidFill>
                  <a:schemeClr val="bg1"/>
                </a:solidFill>
              </a:rPr>
              <a:t> – ac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Раскройте скобки в выражениях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980728"/>
            <a:ext cx="464261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5m – (3m + 5) + (2m – 4) =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4(x + 3) + 5(x – 2) – 3 =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1,3(a – 4) + (2,7a + 6) = </a:t>
            </a:r>
          </a:p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980728"/>
            <a:ext cx="3869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5m – 3m – 5 + 2m – 4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1484784"/>
            <a:ext cx="3563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4x + 12 +5x – 10 – 3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1988840"/>
            <a:ext cx="3611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1,3a – 5,2 + 2,7a + 6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2852936"/>
            <a:ext cx="509088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Выполните самостоятельно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7(4</a:t>
            </a:r>
            <a:r>
              <a:rPr lang="en-US" sz="3200" dirty="0" smtClean="0">
                <a:solidFill>
                  <a:schemeClr val="bg1"/>
                </a:solidFill>
              </a:rPr>
              <a:t>a + 6) – 12a =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8x – 4(16 – 2x) =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3b – (5a – 7b) =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1,5(2d – 1) + 5d =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356992"/>
            <a:ext cx="270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28a + 42 – 12a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3861048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8x – 64 + 8x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4293096"/>
            <a:ext cx="2327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3b  - 5a + 7b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4797152"/>
            <a:ext cx="2428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3d – 1,5 + 5d 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32" name="Picture 8" descr="Рисунок большой палец вверх - 66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140968"/>
            <a:ext cx="2483768" cy="2474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844</Words>
  <Application>Microsoft Office PowerPoint</Application>
  <PresentationFormat>Экран (4:3)</PresentationFormat>
  <Paragraphs>193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Первый урок алгебры в 7 классе</vt:lpstr>
      <vt:lpstr>Слайд 2</vt:lpstr>
      <vt:lpstr>Слайд 3</vt:lpstr>
      <vt:lpstr>Слайд 4</vt:lpstr>
      <vt:lpstr>Слайд 5</vt:lpstr>
      <vt:lpstr>Разминка</vt:lpstr>
      <vt:lpstr>Разминка </vt:lpstr>
      <vt:lpstr>Найди отличия</vt:lpstr>
      <vt:lpstr>Раскройте скобки в выражениях </vt:lpstr>
      <vt:lpstr>Решите уравнения </vt:lpstr>
      <vt:lpstr>Решите задачу</vt:lpstr>
      <vt:lpstr>Решите задачу самостоятельно </vt:lpstr>
      <vt:lpstr>Назовите координаты точек</vt:lpstr>
      <vt:lpstr>Отметьте точки на координатной плоскости и соедините их прямыми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урок алгебры в 7 классе</dc:title>
  <dc:creator>пользователь</dc:creator>
  <cp:lastModifiedBy>пользователь</cp:lastModifiedBy>
  <cp:revision>33</cp:revision>
  <dcterms:created xsi:type="dcterms:W3CDTF">2023-07-07T03:40:50Z</dcterms:created>
  <dcterms:modified xsi:type="dcterms:W3CDTF">2023-07-11T02:32:29Z</dcterms:modified>
</cp:coreProperties>
</file>