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273" r:id="rId3"/>
    <p:sldId id="309" r:id="rId4"/>
    <p:sldId id="282" r:id="rId5"/>
    <p:sldId id="294" r:id="rId6"/>
    <p:sldId id="295" r:id="rId7"/>
    <p:sldId id="287" r:id="rId8"/>
    <p:sldId id="305" r:id="rId9"/>
    <p:sldId id="306" r:id="rId10"/>
    <p:sldId id="289" r:id="rId11"/>
    <p:sldId id="290" r:id="rId12"/>
    <p:sldId id="292" r:id="rId13"/>
    <p:sldId id="291" r:id="rId14"/>
    <p:sldId id="283" r:id="rId15"/>
    <p:sldId id="313" r:id="rId16"/>
    <p:sldId id="310" r:id="rId17"/>
    <p:sldId id="297" r:id="rId18"/>
    <p:sldId id="303" r:id="rId19"/>
    <p:sldId id="304" r:id="rId20"/>
    <p:sldId id="315" r:id="rId21"/>
    <p:sldId id="29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251CB-CA2F-4417-9809-D756F9D1452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0EA3E-42EB-4723-8A03-F2F81D202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 w="9525"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425830-CE9B-4F26-9066-F5C4044054E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D450B1-6845-4E72-A8BF-60A371C622D2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D57697-5E4F-469D-AB62-ABF614AC531E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6AE4F4-8174-4C57-A101-8EAEEB7F9123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smtClean="0"/>
              <a:t>Шаблон для создания презентаций к урокам математики. Савченко Е.М.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948309-9498-4D8A-AE2D-8335C8244745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smtClean="0"/>
              <a:t>Шаблон для создания презентаций к урокам математики. Савченко Е.М.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1E9C-7B30-462D-A9A8-DC389114A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EE315-183A-4A8E-A819-76B016F47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153A6F-7F4D-42BD-8953-50CD03B76CCC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DC18C6-569E-42FB-9A7A-28CCB270A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4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 descr="Rectangle: Click to edit Master text styles&#10;Second level&#10;Third level&#10;Fourth level&#10;Fifth level"/>
          <p:cNvSpPr>
            <a:spLocks noGrp="1"/>
          </p:cNvSpPr>
          <p:nvPr>
            <p:ph sz="half" idx="1"/>
          </p:nvPr>
        </p:nvSpPr>
        <p:spPr>
          <a:xfrm>
            <a:off x="684213" y="620713"/>
            <a:ext cx="8135937" cy="2519362"/>
          </a:xfrm>
        </p:spPr>
        <p:txBody>
          <a:bodyPr/>
          <a:lstStyle/>
          <a:p>
            <a:r>
              <a:rPr lang="ru-RU" sz="2400" dirty="0" smtClean="0"/>
              <a:t>Какие из треугольников, изображённых на рисунке, являются равнобедренными, почему?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    У равнобедренных треугольников назовите: боковые стороны, основание.</a:t>
            </a:r>
          </a:p>
          <a:p>
            <a:endParaRPr lang="ru-RU" dirty="0" smtClean="0"/>
          </a:p>
        </p:txBody>
      </p:sp>
      <p:pic>
        <p:nvPicPr>
          <p:cNvPr id="14339" name="Рисунок 2" descr="http://festival.1september.ru/articles/534282/img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3068638"/>
            <a:ext cx="4535487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1" descr="MC90043441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0625" y="3429000"/>
            <a:ext cx="21891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4716463" y="5373688"/>
            <a:ext cx="215900" cy="215900"/>
          </a:xfrm>
          <a:prstGeom prst="ellipse">
            <a:avLst/>
          </a:prstGeom>
          <a:solidFill>
            <a:srgbClr val="FFFF00"/>
          </a:solidFill>
          <a:ln w="22225" algn="ctr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" name="Овал 14"/>
          <p:cNvSpPr>
            <a:spLocks noChangeArrowheads="1"/>
          </p:cNvSpPr>
          <p:nvPr/>
        </p:nvSpPr>
        <p:spPr bwMode="auto">
          <a:xfrm>
            <a:off x="1835150" y="4005263"/>
            <a:ext cx="215900" cy="215900"/>
          </a:xfrm>
          <a:prstGeom prst="ellipse">
            <a:avLst/>
          </a:prstGeom>
          <a:solidFill>
            <a:srgbClr val="FFFF00"/>
          </a:solidFill>
          <a:ln w="22225" algn="ctr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4500563" y="3933825"/>
            <a:ext cx="215900" cy="215900"/>
          </a:xfrm>
          <a:prstGeom prst="ellipse">
            <a:avLst/>
          </a:prstGeom>
          <a:solidFill>
            <a:srgbClr val="FFFF00"/>
          </a:solidFill>
          <a:ln w="22225" algn="ctr">
            <a:solidFill>
              <a:srgbClr val="FF66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cxnSp>
        <p:nvCxnSpPr>
          <p:cNvPr id="14344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382963" y="6453188"/>
            <a:ext cx="5761037" cy="0"/>
          </a:xfrm>
          <a:prstGeom prst="line">
            <a:avLst/>
          </a:prstGeom>
          <a:noFill/>
          <a:ln w="15875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cxnSp>
        <p:nvCxnSpPr>
          <p:cNvPr id="14345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8893175" y="3644900"/>
            <a:ext cx="0" cy="3024188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sp>
        <p:nvSpPr>
          <p:cNvPr id="14346" name="Овал 61"/>
          <p:cNvSpPr>
            <a:spLocks noChangeArrowheads="1"/>
          </p:cNvSpPr>
          <p:nvPr/>
        </p:nvSpPr>
        <p:spPr bwMode="auto">
          <a:xfrm>
            <a:off x="8748713" y="6308725"/>
            <a:ext cx="215900" cy="2159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4354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5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4353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51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537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838200" y="7620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dirty="0"/>
              <a:t>На каких рисунках изображены: </a:t>
            </a:r>
          </a:p>
          <a:p>
            <a:pPr>
              <a:defRPr/>
            </a:pPr>
            <a:r>
              <a:rPr lang="ru-RU" sz="3200" dirty="0"/>
              <a:t> а) медианы: </a:t>
            </a:r>
            <a:endParaRPr lang="ru-RU" sz="32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4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369" name="Рисунок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52600"/>
            <a:ext cx="807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6396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7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395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838200" y="9906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dirty="0"/>
              <a:t>На каких рисунках изображены: </a:t>
            </a:r>
          </a:p>
          <a:p>
            <a:pPr>
              <a:defRPr/>
            </a:pPr>
            <a:r>
              <a:rPr lang="ru-RU" sz="3200" dirty="0"/>
              <a:t> а) биссектрисы</a:t>
            </a:r>
            <a:endParaRPr lang="ru-RU" sz="32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8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2" name="Номер слайда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pic>
        <p:nvPicPr>
          <p:cNvPr id="16393" name="Рисунок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4488" y="2457450"/>
            <a:ext cx="69961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7420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21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19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914400" y="685800"/>
            <a:ext cx="8001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dirty="0"/>
              <a:t>На каких рисунках изображены: </a:t>
            </a:r>
          </a:p>
          <a:p>
            <a:pPr>
              <a:defRPr/>
            </a:pPr>
            <a:r>
              <a:rPr lang="ru-RU" sz="3200" dirty="0"/>
              <a:t> а) высоты: </a:t>
            </a:r>
            <a:endParaRPr lang="ru-RU" sz="32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endParaRPr lang="ru-RU" sz="20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2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621463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6" name="Номер слайда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pic>
        <p:nvPicPr>
          <p:cNvPr id="17417" name="Рисунок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362200"/>
            <a:ext cx="77216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333375"/>
            <a:ext cx="4826000" cy="898525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4800" dirty="0" smtClean="0">
                <a:solidFill>
                  <a:srgbClr val="990099"/>
                </a:solidFill>
              </a:rPr>
              <a:t>Решение задач</a:t>
            </a:r>
          </a:p>
        </p:txBody>
      </p:sp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sz="half" idx="1"/>
          </p:nvPr>
        </p:nvSpPr>
        <p:spPr>
          <a:xfrm>
            <a:off x="827088" y="1773238"/>
            <a:ext cx="3810000" cy="51593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Найдите угол </a:t>
            </a:r>
            <a:r>
              <a:rPr lang="en-US" dirty="0" smtClean="0">
                <a:solidFill>
                  <a:srgbClr val="0000CC"/>
                </a:solidFill>
              </a:rPr>
              <a:t>KBA</a:t>
            </a:r>
            <a:r>
              <a:rPr lang="ru-RU" dirty="0" smtClean="0">
                <a:solidFill>
                  <a:srgbClr val="0000CC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27088" y="2565400"/>
            <a:ext cx="7632700" cy="2781300"/>
            <a:chOff x="1648" y="12655"/>
            <a:chExt cx="8844" cy="2769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648" y="12655"/>
              <a:ext cx="2657" cy="2769"/>
              <a:chOff x="1648" y="12655"/>
              <a:chExt cx="2657" cy="2769"/>
            </a:xfrm>
          </p:grpSpPr>
          <p:sp>
            <p:nvSpPr>
              <p:cNvPr id="19510" name="Text Box 4"/>
              <p:cNvSpPr txBox="1">
                <a:spLocks noChangeArrowheads="1"/>
              </p:cNvSpPr>
              <p:nvPr/>
            </p:nvSpPr>
            <p:spPr bwMode="auto">
              <a:xfrm>
                <a:off x="1648" y="14949"/>
                <a:ext cx="538" cy="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latin typeface="Times New Roman" pitchFamily="18" charset="0"/>
                  </a:rPr>
                  <a:t>A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511" name="Text Box 5"/>
              <p:cNvSpPr txBox="1">
                <a:spLocks noChangeArrowheads="1"/>
              </p:cNvSpPr>
              <p:nvPr/>
            </p:nvSpPr>
            <p:spPr bwMode="auto">
              <a:xfrm>
                <a:off x="3892" y="14953"/>
                <a:ext cx="413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latin typeface="Times New Roman" pitchFamily="18" charset="0"/>
                  </a:rPr>
                  <a:t>B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512" name="Text Box 6"/>
              <p:cNvSpPr txBox="1">
                <a:spLocks noChangeArrowheads="1"/>
              </p:cNvSpPr>
              <p:nvPr/>
            </p:nvSpPr>
            <p:spPr bwMode="auto">
              <a:xfrm>
                <a:off x="2800" y="12655"/>
                <a:ext cx="568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latin typeface="Times New Roman" pitchFamily="18" charset="0"/>
                  </a:rPr>
                  <a:t>K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2077" y="12999"/>
                <a:ext cx="1883" cy="2007"/>
                <a:chOff x="1504" y="2871"/>
                <a:chExt cx="9071" cy="9661"/>
              </a:xfrm>
            </p:grpSpPr>
            <p:sp>
              <p:nvSpPr>
                <p:cNvPr id="19516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8060" y="7560"/>
                  <a:ext cx="415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1504" y="2871"/>
                  <a:ext cx="9071" cy="9661"/>
                  <a:chOff x="1135" y="3402"/>
                  <a:chExt cx="9071" cy="9661"/>
                </a:xfrm>
              </p:grpSpPr>
              <p:sp>
                <p:nvSpPr>
                  <p:cNvPr id="1952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135" y="13063"/>
                    <a:ext cx="907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521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35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52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5670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sp>
              <p:nvSpPr>
                <p:cNvPr id="19518" name="Line 13"/>
                <p:cNvSpPr>
                  <a:spLocks noChangeShapeType="1"/>
                </p:cNvSpPr>
                <p:nvPr/>
              </p:nvSpPr>
              <p:spPr bwMode="auto">
                <a:xfrm>
                  <a:off x="3560" y="7600"/>
                  <a:ext cx="409" cy="2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9519" name="Arc 14"/>
                <p:cNvSpPr>
                  <a:spLocks/>
                </p:cNvSpPr>
                <p:nvPr/>
              </p:nvSpPr>
              <p:spPr bwMode="auto">
                <a:xfrm rot="2124942">
                  <a:off x="1758" y="11447"/>
                  <a:ext cx="1267" cy="900"/>
                </a:xfrm>
                <a:custGeom>
                  <a:avLst/>
                  <a:gdLst>
                    <a:gd name="T0" fmla="*/ 0 w 29130"/>
                    <a:gd name="T1" fmla="*/ 0 h 21600"/>
                    <a:gd name="T2" fmla="*/ 0 w 29130"/>
                    <a:gd name="T3" fmla="*/ 0 h 21600"/>
                    <a:gd name="T4" fmla="*/ 0 w 2913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9130"/>
                    <a:gd name="T10" fmla="*/ 0 h 21600"/>
                    <a:gd name="T11" fmla="*/ 29130 w 2913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9130" h="21600" fill="none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</a:path>
                    <a:path w="29130" h="21600" stroke="0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  <a:lnTo>
                        <a:pt x="7672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19514" name="Text Box 15"/>
              <p:cNvSpPr txBox="1">
                <a:spLocks noChangeArrowheads="1"/>
              </p:cNvSpPr>
              <p:nvPr/>
            </p:nvSpPr>
            <p:spPr bwMode="auto">
              <a:xfrm>
                <a:off x="2291" y="14552"/>
                <a:ext cx="661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1800" b="1" dirty="0">
                    <a:solidFill>
                      <a:srgbClr val="0000CC"/>
                    </a:solidFill>
                    <a:latin typeface="Calibri" pitchFamily="34" charset="0"/>
                  </a:rPr>
                  <a:t>70</a:t>
                </a:r>
                <a:r>
                  <a:rPr lang="en-US" sz="1800" dirty="0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 sz="18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515" name="Text Box 16"/>
              <p:cNvSpPr txBox="1">
                <a:spLocks noChangeArrowheads="1"/>
              </p:cNvSpPr>
              <p:nvPr/>
            </p:nvSpPr>
            <p:spPr bwMode="auto">
              <a:xfrm>
                <a:off x="1982" y="13013"/>
                <a:ext cx="461" cy="36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990099"/>
                    </a:solidFill>
                    <a:latin typeface="Calibri" pitchFamily="34" charset="0"/>
                  </a:rPr>
                  <a:t>1</a:t>
                </a:r>
                <a:endParaRPr lang="ru-RU" sz="2000" dirty="0">
                  <a:solidFill>
                    <a:srgbClr val="990099"/>
                  </a:solidFill>
                </a:endParaRPr>
              </a:p>
            </p:txBody>
          </p:sp>
        </p:grpSp>
        <p:grpSp>
          <p:nvGrpSpPr>
            <p:cNvPr id="8" name="Group 17"/>
            <p:cNvGrpSpPr>
              <a:grpSpLocks/>
            </p:cNvGrpSpPr>
            <p:nvPr/>
          </p:nvGrpSpPr>
          <p:grpSpPr bwMode="auto">
            <a:xfrm>
              <a:off x="4572" y="12727"/>
              <a:ext cx="3063" cy="2417"/>
              <a:chOff x="4572" y="12727"/>
              <a:chExt cx="3063" cy="2417"/>
            </a:xfrm>
          </p:grpSpPr>
          <p:sp>
            <p:nvSpPr>
              <p:cNvPr id="19490" name="Text Box 18"/>
              <p:cNvSpPr txBox="1">
                <a:spLocks noChangeArrowheads="1"/>
              </p:cNvSpPr>
              <p:nvPr/>
            </p:nvSpPr>
            <p:spPr bwMode="auto">
              <a:xfrm>
                <a:off x="4572" y="14656"/>
                <a:ext cx="515" cy="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latin typeface="Times New Roman" pitchFamily="18" charset="0"/>
                  </a:rPr>
                  <a:t>A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91" name="Text Box 19"/>
              <p:cNvSpPr txBox="1">
                <a:spLocks noChangeArrowheads="1"/>
              </p:cNvSpPr>
              <p:nvPr/>
            </p:nvSpPr>
            <p:spPr bwMode="auto">
              <a:xfrm>
                <a:off x="5843" y="14766"/>
                <a:ext cx="458" cy="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0000CC"/>
                    </a:solidFill>
                    <a:latin typeface="Calibri" pitchFamily="34" charset="0"/>
                  </a:rPr>
                  <a:t>K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92" name="Text Box 20"/>
              <p:cNvSpPr txBox="1">
                <a:spLocks noChangeArrowheads="1"/>
              </p:cNvSpPr>
              <p:nvPr/>
            </p:nvSpPr>
            <p:spPr bwMode="auto">
              <a:xfrm>
                <a:off x="5904" y="12727"/>
                <a:ext cx="472" cy="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b="1" dirty="0">
                    <a:solidFill>
                      <a:srgbClr val="0000CC"/>
                    </a:solidFill>
                    <a:latin typeface="Calibri" pitchFamily="34" charset="0"/>
                  </a:rPr>
                  <a:t>B</a:t>
                </a:r>
                <a:endParaRPr lang="ru-RU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93" name="Text Box 21"/>
              <p:cNvSpPr txBox="1">
                <a:spLocks noChangeArrowheads="1"/>
              </p:cNvSpPr>
              <p:nvPr/>
            </p:nvSpPr>
            <p:spPr bwMode="auto">
              <a:xfrm>
                <a:off x="7104" y="14612"/>
                <a:ext cx="531" cy="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0000CC"/>
                    </a:solidFill>
                    <a:latin typeface="Calibri" pitchFamily="34" charset="0"/>
                  </a:rPr>
                  <a:t>C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94" name="Line 22"/>
              <p:cNvSpPr>
                <a:spLocks noChangeShapeType="1"/>
              </p:cNvSpPr>
              <p:nvPr/>
            </p:nvSpPr>
            <p:spPr bwMode="auto">
              <a:xfrm rot="6908136">
                <a:off x="6511" y="13841"/>
                <a:ext cx="77" cy="4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495" name="Arc 23"/>
              <p:cNvSpPr>
                <a:spLocks/>
              </p:cNvSpPr>
              <p:nvPr/>
            </p:nvSpPr>
            <p:spPr bwMode="auto">
              <a:xfrm rot="7288318">
                <a:off x="6070" y="13395"/>
                <a:ext cx="177" cy="152"/>
              </a:xfrm>
              <a:custGeom>
                <a:avLst/>
                <a:gdLst>
                  <a:gd name="T0" fmla="*/ 0 w 29130"/>
                  <a:gd name="T1" fmla="*/ 0 h 21600"/>
                  <a:gd name="T2" fmla="*/ 0 w 29130"/>
                  <a:gd name="T3" fmla="*/ 0 h 21600"/>
                  <a:gd name="T4" fmla="*/ 0 w 2913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9130"/>
                  <a:gd name="T10" fmla="*/ 0 h 21600"/>
                  <a:gd name="T11" fmla="*/ 29130 w 2913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130" h="21600" fill="none" extrusionOk="0">
                    <a:moveTo>
                      <a:pt x="0" y="1408"/>
                    </a:moveTo>
                    <a:cubicBezTo>
                      <a:pt x="2450" y="477"/>
                      <a:pt x="5050" y="-1"/>
                      <a:pt x="7672" y="0"/>
                    </a:cubicBezTo>
                    <a:cubicBezTo>
                      <a:pt x="18645" y="0"/>
                      <a:pt x="27874" y="8227"/>
                      <a:pt x="29130" y="19128"/>
                    </a:cubicBezTo>
                  </a:path>
                  <a:path w="29130" h="21600" stroke="0" extrusionOk="0">
                    <a:moveTo>
                      <a:pt x="0" y="1408"/>
                    </a:moveTo>
                    <a:cubicBezTo>
                      <a:pt x="2450" y="477"/>
                      <a:pt x="5050" y="-1"/>
                      <a:pt x="7672" y="0"/>
                    </a:cubicBezTo>
                    <a:cubicBezTo>
                      <a:pt x="18645" y="0"/>
                      <a:pt x="27874" y="8227"/>
                      <a:pt x="29130" y="19128"/>
                    </a:cubicBezTo>
                    <a:lnTo>
                      <a:pt x="7672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496" name="Text Box 24"/>
              <p:cNvSpPr txBox="1">
                <a:spLocks noChangeArrowheads="1"/>
              </p:cNvSpPr>
              <p:nvPr/>
            </p:nvSpPr>
            <p:spPr bwMode="auto">
              <a:xfrm>
                <a:off x="5960" y="13475"/>
                <a:ext cx="60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1800" b="1" dirty="0">
                    <a:solidFill>
                      <a:srgbClr val="0000CC"/>
                    </a:solidFill>
                    <a:latin typeface="Calibri" pitchFamily="34" charset="0"/>
                  </a:rPr>
                  <a:t>40</a:t>
                </a:r>
                <a:r>
                  <a:rPr lang="en-US" sz="1800" dirty="0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 sz="1800" dirty="0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9" name="Group 25"/>
              <p:cNvGrpSpPr>
                <a:grpSpLocks/>
              </p:cNvGrpSpPr>
              <p:nvPr/>
            </p:nvGrpSpPr>
            <p:grpSpPr bwMode="auto">
              <a:xfrm>
                <a:off x="4963" y="13143"/>
                <a:ext cx="2215" cy="1662"/>
                <a:chOff x="2835" y="2835"/>
                <a:chExt cx="11340" cy="7371"/>
              </a:xfrm>
            </p:grpSpPr>
            <p:sp>
              <p:nvSpPr>
                <p:cNvPr id="19506" name="Line 26"/>
                <p:cNvSpPr>
                  <a:spLocks noChangeShapeType="1"/>
                </p:cNvSpPr>
                <p:nvPr/>
              </p:nvSpPr>
              <p:spPr bwMode="auto">
                <a:xfrm>
                  <a:off x="2835" y="10206"/>
                  <a:ext cx="113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9507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2835" y="2835"/>
                  <a:ext cx="5670" cy="737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9508" name="Line 28"/>
                <p:cNvSpPr>
                  <a:spLocks noChangeShapeType="1"/>
                </p:cNvSpPr>
                <p:nvPr/>
              </p:nvSpPr>
              <p:spPr bwMode="auto">
                <a:xfrm>
                  <a:off x="8505" y="2835"/>
                  <a:ext cx="5670" cy="737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9509" name="Line 29"/>
                <p:cNvSpPr>
                  <a:spLocks noChangeShapeType="1"/>
                </p:cNvSpPr>
                <p:nvPr/>
              </p:nvSpPr>
              <p:spPr bwMode="auto">
                <a:xfrm>
                  <a:off x="8505" y="2835"/>
                  <a:ext cx="0" cy="737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19498" name="Line 30"/>
              <p:cNvSpPr>
                <a:spLocks noChangeShapeType="1"/>
              </p:cNvSpPr>
              <p:nvPr/>
            </p:nvSpPr>
            <p:spPr bwMode="auto">
              <a:xfrm rot="6908136" flipH="1">
                <a:off x="5581" y="13824"/>
                <a:ext cx="26" cy="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10" name="Group 31"/>
              <p:cNvGrpSpPr>
                <a:grpSpLocks/>
              </p:cNvGrpSpPr>
              <p:nvPr/>
            </p:nvGrpSpPr>
            <p:grpSpPr bwMode="auto">
              <a:xfrm>
                <a:off x="5564" y="14772"/>
                <a:ext cx="57" cy="71"/>
                <a:chOff x="5914" y="10039"/>
                <a:chExt cx="290" cy="363"/>
              </a:xfrm>
            </p:grpSpPr>
            <p:sp>
              <p:nvSpPr>
                <p:cNvPr id="19504" name="Line 32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816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9505" name="Line 33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939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grpSp>
            <p:nvGrpSpPr>
              <p:cNvPr id="11" name="Group 34"/>
              <p:cNvGrpSpPr>
                <a:grpSpLocks/>
              </p:cNvGrpSpPr>
              <p:nvPr/>
            </p:nvGrpSpPr>
            <p:grpSpPr bwMode="auto">
              <a:xfrm>
                <a:off x="6513" y="14772"/>
                <a:ext cx="56" cy="71"/>
                <a:chOff x="5914" y="10039"/>
                <a:chExt cx="290" cy="363"/>
              </a:xfrm>
            </p:grpSpPr>
            <p:sp>
              <p:nvSpPr>
                <p:cNvPr id="19502" name="Line 35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816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9503" name="Line 36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939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19501" name="Text Box 37"/>
              <p:cNvSpPr txBox="1">
                <a:spLocks noChangeArrowheads="1"/>
              </p:cNvSpPr>
              <p:nvPr/>
            </p:nvSpPr>
            <p:spPr bwMode="auto">
              <a:xfrm>
                <a:off x="4963" y="12999"/>
                <a:ext cx="440" cy="37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990099"/>
                    </a:solidFill>
                    <a:latin typeface="Calibri" pitchFamily="34" charset="0"/>
                  </a:rPr>
                  <a:t>2</a:t>
                </a:r>
                <a:endParaRPr lang="ru-RU" sz="2000" dirty="0">
                  <a:solidFill>
                    <a:srgbClr val="990099"/>
                  </a:solidFill>
                </a:endParaRPr>
              </a:p>
            </p:txBody>
          </p:sp>
        </p:grpSp>
        <p:grpSp>
          <p:nvGrpSpPr>
            <p:cNvPr id="12" name="Group 38"/>
            <p:cNvGrpSpPr>
              <a:grpSpLocks/>
            </p:cNvGrpSpPr>
            <p:nvPr/>
          </p:nvGrpSpPr>
          <p:grpSpPr bwMode="auto">
            <a:xfrm>
              <a:off x="7990" y="12727"/>
              <a:ext cx="2502" cy="2480"/>
              <a:chOff x="7990" y="12727"/>
              <a:chExt cx="2502" cy="2480"/>
            </a:xfrm>
          </p:grpSpPr>
          <p:sp>
            <p:nvSpPr>
              <p:cNvPr id="19474" name="Text Box 39"/>
              <p:cNvSpPr txBox="1">
                <a:spLocks noChangeArrowheads="1"/>
              </p:cNvSpPr>
              <p:nvPr/>
            </p:nvSpPr>
            <p:spPr bwMode="auto">
              <a:xfrm>
                <a:off x="7990" y="14806"/>
                <a:ext cx="493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latin typeface="Times New Roman" pitchFamily="18" charset="0"/>
                  </a:rPr>
                  <a:t>C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75" name="Text Box 40"/>
              <p:cNvSpPr txBox="1">
                <a:spLocks noChangeArrowheads="1"/>
              </p:cNvSpPr>
              <p:nvPr/>
            </p:nvSpPr>
            <p:spPr bwMode="auto">
              <a:xfrm>
                <a:off x="9514" y="14815"/>
                <a:ext cx="442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0000CC"/>
                    </a:solidFill>
                    <a:latin typeface="Calibri" pitchFamily="34" charset="0"/>
                  </a:rPr>
                  <a:t>B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13" name="Group 41"/>
              <p:cNvGrpSpPr>
                <a:grpSpLocks/>
              </p:cNvGrpSpPr>
              <p:nvPr/>
            </p:nvGrpSpPr>
            <p:grpSpPr bwMode="auto">
              <a:xfrm>
                <a:off x="8264" y="13076"/>
                <a:ext cx="1489" cy="1749"/>
                <a:chOff x="1504" y="2871"/>
                <a:chExt cx="9071" cy="9661"/>
              </a:xfrm>
            </p:grpSpPr>
            <p:sp>
              <p:nvSpPr>
                <p:cNvPr id="19483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8060" y="7560"/>
                  <a:ext cx="415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grpSp>
              <p:nvGrpSpPr>
                <p:cNvPr id="14" name="Group 43"/>
                <p:cNvGrpSpPr>
                  <a:grpSpLocks/>
                </p:cNvGrpSpPr>
                <p:nvPr/>
              </p:nvGrpSpPr>
              <p:grpSpPr bwMode="auto">
                <a:xfrm>
                  <a:off x="1504" y="2871"/>
                  <a:ext cx="9071" cy="9661"/>
                  <a:chOff x="1135" y="3402"/>
                  <a:chExt cx="9071" cy="9661"/>
                </a:xfrm>
              </p:grpSpPr>
              <p:sp>
                <p:nvSpPr>
                  <p:cNvPr id="19487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135" y="13063"/>
                    <a:ext cx="907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488" name="Line 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35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489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5670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sp>
              <p:nvSpPr>
                <p:cNvPr id="19485" name="Line 47"/>
                <p:cNvSpPr>
                  <a:spLocks noChangeShapeType="1"/>
                </p:cNvSpPr>
                <p:nvPr/>
              </p:nvSpPr>
              <p:spPr bwMode="auto">
                <a:xfrm>
                  <a:off x="3560" y="7600"/>
                  <a:ext cx="409" cy="2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9486" name="Arc 48"/>
                <p:cNvSpPr>
                  <a:spLocks/>
                </p:cNvSpPr>
                <p:nvPr/>
              </p:nvSpPr>
              <p:spPr bwMode="auto">
                <a:xfrm rot="2124942">
                  <a:off x="1758" y="11447"/>
                  <a:ext cx="1267" cy="900"/>
                </a:xfrm>
                <a:custGeom>
                  <a:avLst/>
                  <a:gdLst>
                    <a:gd name="T0" fmla="*/ 0 w 29130"/>
                    <a:gd name="T1" fmla="*/ 0 h 21600"/>
                    <a:gd name="T2" fmla="*/ 0 w 29130"/>
                    <a:gd name="T3" fmla="*/ 0 h 21600"/>
                    <a:gd name="T4" fmla="*/ 0 w 2913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9130"/>
                    <a:gd name="T10" fmla="*/ 0 h 21600"/>
                    <a:gd name="T11" fmla="*/ 29130 w 2913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9130" h="21600" fill="none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</a:path>
                    <a:path w="29130" h="21600" stroke="0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  <a:lnTo>
                        <a:pt x="7672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19477" name="Text Box 49"/>
              <p:cNvSpPr txBox="1">
                <a:spLocks noChangeArrowheads="1"/>
              </p:cNvSpPr>
              <p:nvPr/>
            </p:nvSpPr>
            <p:spPr bwMode="auto">
              <a:xfrm>
                <a:off x="8389" y="14421"/>
                <a:ext cx="617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1800" b="1" dirty="0">
                    <a:solidFill>
                      <a:srgbClr val="0000CC"/>
                    </a:solidFill>
                    <a:latin typeface="Calibri" pitchFamily="34" charset="0"/>
                  </a:rPr>
                  <a:t>70</a:t>
                </a:r>
                <a:r>
                  <a:rPr lang="en-US" sz="1800" dirty="0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 sz="18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78" name="Line 50"/>
              <p:cNvSpPr>
                <a:spLocks noChangeShapeType="1"/>
              </p:cNvSpPr>
              <p:nvPr/>
            </p:nvSpPr>
            <p:spPr bwMode="auto">
              <a:xfrm>
                <a:off x="9753" y="14825"/>
                <a:ext cx="51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479" name="Text Box 51"/>
              <p:cNvSpPr txBox="1">
                <a:spLocks noChangeArrowheads="1"/>
              </p:cNvSpPr>
              <p:nvPr/>
            </p:nvSpPr>
            <p:spPr bwMode="auto">
              <a:xfrm>
                <a:off x="8740" y="12727"/>
                <a:ext cx="551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0000CC"/>
                    </a:solidFill>
                    <a:latin typeface="Calibri" pitchFamily="34" charset="0"/>
                  </a:rPr>
                  <a:t>A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80" name="Text Box 52"/>
              <p:cNvSpPr txBox="1">
                <a:spLocks noChangeArrowheads="1"/>
              </p:cNvSpPr>
              <p:nvPr/>
            </p:nvSpPr>
            <p:spPr bwMode="auto">
              <a:xfrm>
                <a:off x="10025" y="14815"/>
                <a:ext cx="467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0000CC"/>
                    </a:solidFill>
                    <a:latin typeface="Calibri" pitchFamily="34" charset="0"/>
                  </a:rPr>
                  <a:t>K</a:t>
                </a:r>
                <a:endParaRPr lang="ru-RU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9481" name="Oval 53"/>
              <p:cNvSpPr>
                <a:spLocks noChangeArrowheads="1"/>
              </p:cNvSpPr>
              <p:nvPr/>
            </p:nvSpPr>
            <p:spPr bwMode="auto">
              <a:xfrm>
                <a:off x="10164" y="14802"/>
                <a:ext cx="43" cy="4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482" name="Text Box 54"/>
              <p:cNvSpPr txBox="1">
                <a:spLocks noChangeArrowheads="1"/>
              </p:cNvSpPr>
              <p:nvPr/>
            </p:nvSpPr>
            <p:spPr bwMode="auto">
              <a:xfrm>
                <a:off x="8034" y="12999"/>
                <a:ext cx="480" cy="34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990099"/>
                    </a:solidFill>
                    <a:latin typeface="Calibri" pitchFamily="34" charset="0"/>
                  </a:rPr>
                  <a:t>3</a:t>
                </a:r>
                <a:endParaRPr lang="ru-RU" sz="2000" dirty="0">
                  <a:solidFill>
                    <a:srgbClr val="990099"/>
                  </a:solidFill>
                </a:endParaRPr>
              </a:p>
            </p:txBody>
          </p:sp>
        </p:grpSp>
      </p:grpSp>
      <p:sp>
        <p:nvSpPr>
          <p:cNvPr id="59" name="Прямоугольник 58"/>
          <p:cNvSpPr>
            <a:spLocks noChangeArrowheads="1"/>
          </p:cNvSpPr>
          <p:nvPr/>
        </p:nvSpPr>
        <p:spPr bwMode="auto">
          <a:xfrm>
            <a:off x="1042988" y="5516563"/>
            <a:ext cx="1922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AE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KBA = 70°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0" name="Прямоугольник 59"/>
          <p:cNvSpPr>
            <a:spLocks noChangeArrowheads="1"/>
          </p:cNvSpPr>
          <p:nvPr/>
        </p:nvSpPr>
        <p:spPr bwMode="auto">
          <a:xfrm>
            <a:off x="3779838" y="5516563"/>
            <a:ext cx="1844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AE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KBA = 40°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1" name="Прямоугольник 60"/>
          <p:cNvSpPr>
            <a:spLocks noChangeArrowheads="1"/>
          </p:cNvSpPr>
          <p:nvPr/>
        </p:nvSpPr>
        <p:spPr bwMode="auto">
          <a:xfrm>
            <a:off x="6443663" y="5445125"/>
            <a:ext cx="2058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AE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KBA = 110°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2" name="Text Box 37"/>
          <p:cNvSpPr txBox="1">
            <a:spLocks noChangeArrowheads="1"/>
          </p:cNvSpPr>
          <p:nvPr/>
        </p:nvSpPr>
        <p:spPr bwMode="auto">
          <a:xfrm>
            <a:off x="1116013" y="2924175"/>
            <a:ext cx="431800" cy="36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rgbClr val="990099"/>
                </a:solidFill>
                <a:latin typeface="Calibri" pitchFamily="34" charset="0"/>
              </a:rPr>
              <a:t>1</a:t>
            </a:r>
            <a:endParaRPr lang="ru-RU" sz="2000" dirty="0">
              <a:solidFill>
                <a:srgbClr val="990099"/>
              </a:solidFill>
            </a:endParaRPr>
          </a:p>
        </p:txBody>
      </p:sp>
      <p:sp>
        <p:nvSpPr>
          <p:cNvPr id="63" name="Text Box 37"/>
          <p:cNvSpPr txBox="1">
            <a:spLocks noChangeArrowheads="1"/>
          </p:cNvSpPr>
          <p:nvPr/>
        </p:nvSpPr>
        <p:spPr bwMode="auto">
          <a:xfrm>
            <a:off x="3708400" y="2924175"/>
            <a:ext cx="358775" cy="36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rgbClr val="990099"/>
                </a:solidFill>
                <a:latin typeface="Calibri" pitchFamily="34" charset="0"/>
              </a:rPr>
              <a:t>2</a:t>
            </a:r>
            <a:endParaRPr lang="ru-RU" sz="2000" dirty="0">
              <a:solidFill>
                <a:srgbClr val="990099"/>
              </a:solidFill>
            </a:endParaRPr>
          </a:p>
        </p:txBody>
      </p:sp>
      <p:sp>
        <p:nvSpPr>
          <p:cNvPr id="64" name="Text Box 37"/>
          <p:cNvSpPr txBox="1">
            <a:spLocks noChangeArrowheads="1"/>
          </p:cNvSpPr>
          <p:nvPr/>
        </p:nvSpPr>
        <p:spPr bwMode="auto">
          <a:xfrm>
            <a:off x="6300788" y="2924175"/>
            <a:ext cx="431800" cy="36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rgbClr val="990099"/>
                </a:solidFill>
                <a:latin typeface="Calibri" pitchFamily="34" charset="0"/>
              </a:rPr>
              <a:t> 3</a:t>
            </a:r>
            <a:endParaRPr lang="ru-RU" sz="2000" dirty="0">
              <a:solidFill>
                <a:srgbClr val="990099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923928" y="5085184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ВК-биссектриса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2" grpId="0" animBg="1"/>
      <p:bldP spid="63" grpId="0" animBg="1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Геометрический    БАТЛ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Физминутка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Постройте глазами прямоугольный треугольник.</a:t>
            </a: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0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Постройте глазами тупоугольный треугольник.</a:t>
            </a: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0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Постройте глазами остроугольный треугольник.</a:t>
            </a: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0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Затем выполните построения в воздухе руками.</a:t>
            </a: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000" dirty="0" smtClean="0">
              <a:ea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Равнобедренный треугольник в ОГЭ.</a:t>
            </a:r>
            <a:endParaRPr lang="ru-RU" dirty="0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Дано : АВ = ВС                   В                </a:t>
            </a:r>
          </a:p>
          <a:p>
            <a:pPr>
              <a:buFontTx/>
              <a:buNone/>
            </a:pPr>
            <a:r>
              <a:rPr lang="ru-RU" dirty="0" smtClean="0"/>
              <a:t>&lt;1 = 130°                                </a:t>
            </a:r>
          </a:p>
          <a:p>
            <a:pPr>
              <a:buFontTx/>
              <a:buNone/>
            </a:pPr>
            <a:r>
              <a:rPr lang="ru-RU" dirty="0" smtClean="0"/>
              <a:t> Найти    &lt;2                                                                                        </a:t>
            </a:r>
          </a:p>
          <a:p>
            <a:pPr>
              <a:buFontTx/>
              <a:buNone/>
            </a:pPr>
            <a:r>
              <a:rPr lang="ru-RU" dirty="0" smtClean="0"/>
              <a:t>                                    А                             1</a:t>
            </a:r>
          </a:p>
          <a:p>
            <a:pPr>
              <a:buFontTx/>
              <a:buNone/>
            </a:pPr>
            <a:r>
              <a:rPr lang="ru-RU" dirty="0" smtClean="0"/>
              <a:t>                               2                                        </a:t>
            </a:r>
          </a:p>
          <a:p>
            <a:pPr>
              <a:buFontTx/>
              <a:buNone/>
            </a:pPr>
            <a:r>
              <a:rPr lang="ru-RU" dirty="0" smtClean="0"/>
              <a:t>                                                                  С 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643306" y="2000240"/>
            <a:ext cx="2376487" cy="2087562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                                     </a:t>
            </a:r>
          </a:p>
          <a:p>
            <a:pPr algn="ctr">
              <a:defRPr/>
            </a:pPr>
            <a:r>
              <a:rPr lang="ru-RU" dirty="0"/>
              <a:t>                               </a:t>
            </a:r>
          </a:p>
          <a:p>
            <a:pPr algn="ctr">
              <a:defRPr/>
            </a:pPr>
            <a:r>
              <a:rPr lang="ru-RU" dirty="0"/>
              <a:t>                      </a:t>
            </a:r>
          </a:p>
          <a:p>
            <a:pPr algn="ctr">
              <a:defRPr/>
            </a:pPr>
            <a:r>
              <a:rPr lang="ru-RU" dirty="0"/>
              <a:t>                             </a:t>
            </a:r>
          </a:p>
          <a:p>
            <a:pPr algn="ctr">
              <a:defRPr/>
            </a:pPr>
            <a:r>
              <a:rPr lang="ru-RU" dirty="0"/>
              <a:t>                       </a:t>
            </a:r>
          </a:p>
          <a:p>
            <a:pPr algn="ctr">
              <a:defRPr/>
            </a:pPr>
            <a:r>
              <a:rPr lang="ru-RU" dirty="0"/>
              <a:t>                             </a:t>
            </a:r>
          </a:p>
          <a:p>
            <a:pPr algn="ctr">
              <a:defRPr/>
            </a:pPr>
            <a:r>
              <a:rPr lang="ru-RU" dirty="0"/>
              <a:t>                  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3357554" y="4000504"/>
            <a:ext cx="358775" cy="50482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" idx="2"/>
          </p:cNvCxnSpPr>
          <p:nvPr/>
        </p:nvCxnSpPr>
        <p:spPr>
          <a:xfrm flipH="1">
            <a:off x="2924168" y="4087802"/>
            <a:ext cx="71913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000760" y="4071942"/>
            <a:ext cx="431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"/>
          <p:cNvSpPr/>
          <p:nvPr/>
        </p:nvSpPr>
        <p:spPr>
          <a:xfrm>
            <a:off x="900112" y="2416175"/>
            <a:ext cx="5184775" cy="3455987"/>
          </a:xfrm>
          <a:prstGeom prst="triangle">
            <a:avLst>
              <a:gd name="adj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2" name="Google Shape;242;p9"/>
          <p:cNvSpPr txBox="1"/>
          <p:nvPr/>
        </p:nvSpPr>
        <p:spPr>
          <a:xfrm>
            <a:off x="468312" y="5776912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endParaRPr/>
          </a:p>
        </p:txBody>
      </p:sp>
      <p:sp>
        <p:nvSpPr>
          <p:cNvPr id="243" name="Google Shape;243;p9"/>
          <p:cNvSpPr txBox="1"/>
          <p:nvPr/>
        </p:nvSpPr>
        <p:spPr>
          <a:xfrm>
            <a:off x="3492500" y="1984375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В</a:t>
            </a:r>
            <a:endParaRPr/>
          </a:p>
        </p:txBody>
      </p:sp>
      <p:sp>
        <p:nvSpPr>
          <p:cNvPr id="244" name="Google Shape;244;p9"/>
          <p:cNvSpPr txBox="1"/>
          <p:nvPr/>
        </p:nvSpPr>
        <p:spPr>
          <a:xfrm>
            <a:off x="6156325" y="5776912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endParaRPr/>
          </a:p>
        </p:txBody>
      </p:sp>
      <p:sp>
        <p:nvSpPr>
          <p:cNvPr id="245" name="Google Shape;245;p9"/>
          <p:cNvSpPr txBox="1"/>
          <p:nvPr/>
        </p:nvSpPr>
        <p:spPr>
          <a:xfrm>
            <a:off x="3276600" y="5921375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/>
          </a:p>
        </p:txBody>
      </p:sp>
      <p:sp>
        <p:nvSpPr>
          <p:cNvPr id="246" name="Google Shape;246;p9"/>
          <p:cNvSpPr/>
          <p:nvPr/>
        </p:nvSpPr>
        <p:spPr>
          <a:xfrm>
            <a:off x="3492500" y="2420937"/>
            <a:ext cx="1587" cy="3451225"/>
          </a:xfrm>
          <a:custGeom>
            <a:avLst/>
            <a:gdLst/>
            <a:ahLst/>
            <a:cxnLst/>
            <a:rect l="0" t="0" r="0" b="0"/>
            <a:pathLst>
              <a:path w="1" h="2174" extrusionOk="0">
                <a:moveTo>
                  <a:pt x="0" y="0"/>
                </a:moveTo>
                <a:lnTo>
                  <a:pt x="1" y="2174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9"/>
          <p:cNvSpPr/>
          <p:nvPr/>
        </p:nvSpPr>
        <p:spPr>
          <a:xfrm>
            <a:off x="1979612" y="4071937"/>
            <a:ext cx="268287" cy="228600"/>
          </a:xfrm>
          <a:custGeom>
            <a:avLst/>
            <a:gdLst/>
            <a:ahLst/>
            <a:cxnLst/>
            <a:rect l="0" t="0" r="0" b="0"/>
            <a:pathLst>
              <a:path w="169" h="144" extrusionOk="0">
                <a:moveTo>
                  <a:pt x="0" y="0"/>
                </a:moveTo>
                <a:lnTo>
                  <a:pt x="169" y="144"/>
                </a:lnTo>
              </a:path>
            </a:pathLst>
          </a:cu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p9"/>
          <p:cNvSpPr/>
          <p:nvPr/>
        </p:nvSpPr>
        <p:spPr>
          <a:xfrm flipH="1">
            <a:off x="4664075" y="4071937"/>
            <a:ext cx="268287" cy="228600"/>
          </a:xfrm>
          <a:custGeom>
            <a:avLst/>
            <a:gdLst/>
            <a:ahLst/>
            <a:cxnLst/>
            <a:rect l="0" t="0" r="0" b="0"/>
            <a:pathLst>
              <a:path w="169" h="144" extrusionOk="0">
                <a:moveTo>
                  <a:pt x="0" y="0"/>
                </a:moveTo>
                <a:lnTo>
                  <a:pt x="169" y="144"/>
                </a:lnTo>
              </a:path>
            </a:pathLst>
          </a:cu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" name="Google Shape;249;p9"/>
          <p:cNvGrpSpPr/>
          <p:nvPr/>
        </p:nvGrpSpPr>
        <p:grpSpPr>
          <a:xfrm>
            <a:off x="4787900" y="5656262"/>
            <a:ext cx="144462" cy="431800"/>
            <a:chOff x="4787900" y="4797425"/>
            <a:chExt cx="144462" cy="431800"/>
          </a:xfrm>
        </p:grpSpPr>
        <p:sp>
          <p:nvSpPr>
            <p:cNvPr id="250" name="Google Shape;250;p9"/>
            <p:cNvSpPr/>
            <p:nvPr/>
          </p:nvSpPr>
          <p:spPr>
            <a:xfrm>
              <a:off x="4840287" y="4797425"/>
              <a:ext cx="92075" cy="431800"/>
            </a:xfrm>
            <a:custGeom>
              <a:avLst/>
              <a:gdLst/>
              <a:ahLst/>
              <a:cxnLst/>
              <a:rect l="0" t="0" r="0" b="0"/>
              <a:pathLst>
                <a:path w="169" h="144" extrusionOk="0">
                  <a:moveTo>
                    <a:pt x="0" y="0"/>
                  </a:moveTo>
                  <a:lnTo>
                    <a:pt x="169" y="144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1" name="Google Shape;251;p9"/>
            <p:cNvSpPr/>
            <p:nvPr/>
          </p:nvSpPr>
          <p:spPr>
            <a:xfrm>
              <a:off x="4787900" y="4797425"/>
              <a:ext cx="92075" cy="431800"/>
            </a:xfrm>
            <a:custGeom>
              <a:avLst/>
              <a:gdLst/>
              <a:ahLst/>
              <a:cxnLst/>
              <a:rect l="0" t="0" r="0" b="0"/>
              <a:pathLst>
                <a:path w="169" h="144" extrusionOk="0">
                  <a:moveTo>
                    <a:pt x="0" y="0"/>
                  </a:moveTo>
                  <a:lnTo>
                    <a:pt x="169" y="144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3" name="Google Shape;252;p9"/>
          <p:cNvGrpSpPr/>
          <p:nvPr/>
        </p:nvGrpSpPr>
        <p:grpSpPr>
          <a:xfrm flipH="1">
            <a:off x="2195512" y="5656262"/>
            <a:ext cx="144462" cy="431800"/>
            <a:chOff x="4787900" y="4797425"/>
            <a:chExt cx="144462" cy="431800"/>
          </a:xfrm>
        </p:grpSpPr>
        <p:sp>
          <p:nvSpPr>
            <p:cNvPr id="253" name="Google Shape;253;p9"/>
            <p:cNvSpPr/>
            <p:nvPr/>
          </p:nvSpPr>
          <p:spPr>
            <a:xfrm>
              <a:off x="4840287" y="4797425"/>
              <a:ext cx="92075" cy="431800"/>
            </a:xfrm>
            <a:custGeom>
              <a:avLst/>
              <a:gdLst/>
              <a:ahLst/>
              <a:cxnLst/>
              <a:rect l="0" t="0" r="0" b="0"/>
              <a:pathLst>
                <a:path w="169" h="144" extrusionOk="0">
                  <a:moveTo>
                    <a:pt x="0" y="0"/>
                  </a:moveTo>
                  <a:lnTo>
                    <a:pt x="169" y="144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4" name="Google Shape;254;p9"/>
            <p:cNvSpPr/>
            <p:nvPr/>
          </p:nvSpPr>
          <p:spPr>
            <a:xfrm>
              <a:off x="4787900" y="4797425"/>
              <a:ext cx="92075" cy="431800"/>
            </a:xfrm>
            <a:custGeom>
              <a:avLst/>
              <a:gdLst/>
              <a:ahLst/>
              <a:cxnLst/>
              <a:rect l="0" t="0" r="0" b="0"/>
              <a:pathLst>
                <a:path w="169" h="144" extrusionOk="0">
                  <a:moveTo>
                    <a:pt x="0" y="0"/>
                  </a:moveTo>
                  <a:lnTo>
                    <a:pt x="169" y="144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55" name="Google Shape;255;p9"/>
          <p:cNvSpPr txBox="1"/>
          <p:nvPr/>
        </p:nvSpPr>
        <p:spPr>
          <a:xfrm>
            <a:off x="3059112" y="2703512"/>
            <a:ext cx="431800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256" name="Google Shape;256;p9"/>
          <p:cNvSpPr txBox="1"/>
          <p:nvPr/>
        </p:nvSpPr>
        <p:spPr>
          <a:xfrm>
            <a:off x="3419475" y="2894012"/>
            <a:ext cx="63658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</a:t>
            </a:r>
            <a:r>
              <a:rPr lang="en-US" sz="2400" b="1" i="0" u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/>
          </a:p>
        </p:txBody>
      </p:sp>
      <p:sp>
        <p:nvSpPr>
          <p:cNvPr id="257" name="Google Shape;257;p9"/>
          <p:cNvSpPr txBox="1"/>
          <p:nvPr/>
        </p:nvSpPr>
        <p:spPr>
          <a:xfrm>
            <a:off x="3419475" y="2894012"/>
            <a:ext cx="63658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</a:t>
            </a:r>
            <a:r>
              <a:rPr lang="en-US" sz="2400" b="1" i="0" u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/>
          </a:p>
        </p:txBody>
      </p:sp>
      <p:grpSp>
        <p:nvGrpSpPr>
          <p:cNvPr id="4" name="Google Shape;258;p9"/>
          <p:cNvGrpSpPr/>
          <p:nvPr/>
        </p:nvGrpSpPr>
        <p:grpSpPr>
          <a:xfrm>
            <a:off x="323850" y="404812"/>
            <a:ext cx="2713037" cy="519112"/>
            <a:chOff x="4522787" y="2349500"/>
            <a:chExt cx="2713037" cy="519112"/>
          </a:xfrm>
        </p:grpSpPr>
        <p:pic>
          <p:nvPicPr>
            <p:cNvPr id="259" name="Google Shape;259;p9"/>
            <p:cNvPicPr preferRelativeResize="0"/>
            <p:nvPr/>
          </p:nvPicPr>
          <p:blipFill rotWithShape="1">
            <a:blip r:embed="rId3" cstate="print">
              <a:alphaModFix/>
            </a:blip>
            <a:srcRect/>
            <a:stretch/>
          </p:blipFill>
          <p:spPr>
            <a:xfrm>
              <a:off x="5940425" y="2349500"/>
              <a:ext cx="503237" cy="4651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0" name="Google Shape;260;p9"/>
            <p:cNvSpPr txBox="1"/>
            <p:nvPr/>
          </p:nvSpPr>
          <p:spPr>
            <a:xfrm>
              <a:off x="4522787" y="2349500"/>
              <a:ext cx="2713037" cy="519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99"/>
                </a:buClr>
                <a:buSzPts val="2800"/>
                <a:buFont typeface="Arial"/>
                <a:buNone/>
              </a:pPr>
              <a:r>
                <a:rPr lang="en-US" sz="2800" b="1" i="0" u="none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rPr>
                <a:t>Найти       АВD</a:t>
              </a:r>
              <a:endParaRPr/>
            </a:p>
          </p:txBody>
        </p:sp>
      </p:grpSp>
      <p:sp>
        <p:nvSpPr>
          <p:cNvPr id="261" name="Google Shape;261;p9"/>
          <p:cNvSpPr txBox="1"/>
          <p:nvPr/>
        </p:nvSpPr>
        <p:spPr>
          <a:xfrm>
            <a:off x="2268537" y="1196975"/>
            <a:ext cx="6699250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endParaRPr/>
          </a:p>
        </p:txBody>
      </p:sp>
      <p:sp>
        <p:nvSpPr>
          <p:cNvPr id="266" name="Google Shape;266;p9"/>
          <p:cNvSpPr txBox="1"/>
          <p:nvPr/>
        </p:nvSpPr>
        <p:spPr>
          <a:xfrm>
            <a:off x="4284662" y="2060575"/>
            <a:ext cx="4679950" cy="94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0"/>
          <p:cNvSpPr txBox="1"/>
          <p:nvPr/>
        </p:nvSpPr>
        <p:spPr>
          <a:xfrm>
            <a:off x="3779837" y="765175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endParaRPr/>
          </a:p>
        </p:txBody>
      </p:sp>
      <p:sp>
        <p:nvSpPr>
          <p:cNvPr id="272" name="Google Shape;272;p10"/>
          <p:cNvSpPr txBox="1"/>
          <p:nvPr/>
        </p:nvSpPr>
        <p:spPr>
          <a:xfrm>
            <a:off x="107950" y="3573462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В</a:t>
            </a:r>
            <a:endParaRPr/>
          </a:p>
        </p:txBody>
      </p:sp>
      <p:sp>
        <p:nvSpPr>
          <p:cNvPr id="273" name="Google Shape;273;p10"/>
          <p:cNvSpPr txBox="1"/>
          <p:nvPr/>
        </p:nvSpPr>
        <p:spPr>
          <a:xfrm>
            <a:off x="4067175" y="3573462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endParaRPr/>
          </a:p>
        </p:txBody>
      </p:sp>
      <p:sp>
        <p:nvSpPr>
          <p:cNvPr id="274" name="Google Shape;274;p10"/>
          <p:cNvSpPr txBox="1"/>
          <p:nvPr/>
        </p:nvSpPr>
        <p:spPr>
          <a:xfrm>
            <a:off x="4067175" y="6338887"/>
            <a:ext cx="441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/>
          </a:p>
        </p:txBody>
      </p:sp>
      <p:grpSp>
        <p:nvGrpSpPr>
          <p:cNvPr id="2" name="Google Shape;275;p10"/>
          <p:cNvGrpSpPr/>
          <p:nvPr/>
        </p:nvGrpSpPr>
        <p:grpSpPr>
          <a:xfrm rot="-5400000">
            <a:off x="-216693" y="2024856"/>
            <a:ext cx="5184775" cy="3671887"/>
            <a:chOff x="900112" y="2416175"/>
            <a:chExt cx="5184775" cy="3671887"/>
          </a:xfrm>
        </p:grpSpPr>
        <p:sp>
          <p:nvSpPr>
            <p:cNvPr id="276" name="Google Shape;276;p10"/>
            <p:cNvSpPr/>
            <p:nvPr/>
          </p:nvSpPr>
          <p:spPr>
            <a:xfrm>
              <a:off x="900112" y="2416175"/>
              <a:ext cx="5184775" cy="3455987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7" name="Google Shape;277;p10"/>
            <p:cNvSpPr/>
            <p:nvPr/>
          </p:nvSpPr>
          <p:spPr>
            <a:xfrm>
              <a:off x="3492500" y="2420937"/>
              <a:ext cx="1587" cy="3451225"/>
            </a:xfrm>
            <a:custGeom>
              <a:avLst/>
              <a:gdLst/>
              <a:ahLst/>
              <a:cxnLst/>
              <a:rect l="0" t="0" r="0" b="0"/>
              <a:pathLst>
                <a:path w="1" h="2174" extrusionOk="0">
                  <a:moveTo>
                    <a:pt x="0" y="0"/>
                  </a:moveTo>
                  <a:lnTo>
                    <a:pt x="1" y="2174"/>
                  </a:ln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8" name="Google Shape;278;p10"/>
            <p:cNvSpPr/>
            <p:nvPr/>
          </p:nvSpPr>
          <p:spPr>
            <a:xfrm>
              <a:off x="1979612" y="4071937"/>
              <a:ext cx="268287" cy="228600"/>
            </a:xfrm>
            <a:custGeom>
              <a:avLst/>
              <a:gdLst/>
              <a:ahLst/>
              <a:cxnLst/>
              <a:rect l="0" t="0" r="0" b="0"/>
              <a:pathLst>
                <a:path w="169" h="144" extrusionOk="0">
                  <a:moveTo>
                    <a:pt x="0" y="0"/>
                  </a:moveTo>
                  <a:lnTo>
                    <a:pt x="169" y="144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79" name="Google Shape;279;p10"/>
            <p:cNvSpPr/>
            <p:nvPr/>
          </p:nvSpPr>
          <p:spPr>
            <a:xfrm flipH="1">
              <a:off x="4664075" y="4071937"/>
              <a:ext cx="268287" cy="228600"/>
            </a:xfrm>
            <a:custGeom>
              <a:avLst/>
              <a:gdLst/>
              <a:ahLst/>
              <a:cxnLst/>
              <a:rect l="0" t="0" r="0" b="0"/>
              <a:pathLst>
                <a:path w="169" h="144" extrusionOk="0">
                  <a:moveTo>
                    <a:pt x="0" y="0"/>
                  </a:moveTo>
                  <a:lnTo>
                    <a:pt x="169" y="144"/>
                  </a:lnTo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3" name="Google Shape;280;p10"/>
            <p:cNvGrpSpPr/>
            <p:nvPr/>
          </p:nvGrpSpPr>
          <p:grpSpPr>
            <a:xfrm>
              <a:off x="4787900" y="5656262"/>
              <a:ext cx="144462" cy="431800"/>
              <a:chOff x="4787900" y="4797425"/>
              <a:chExt cx="144462" cy="431800"/>
            </a:xfrm>
          </p:grpSpPr>
          <p:sp>
            <p:nvSpPr>
              <p:cNvPr id="281" name="Google Shape;281;p10"/>
              <p:cNvSpPr/>
              <p:nvPr/>
            </p:nvSpPr>
            <p:spPr>
              <a:xfrm>
                <a:off x="4840287" y="4797425"/>
                <a:ext cx="92075" cy="431800"/>
              </a:xfrm>
              <a:custGeom>
                <a:avLst/>
                <a:gdLst/>
                <a:ahLst/>
                <a:cxnLst/>
                <a:rect l="0" t="0" r="0" b="0"/>
                <a:pathLst>
                  <a:path w="169" h="144" extrusionOk="0">
                    <a:moveTo>
                      <a:pt x="0" y="0"/>
                    </a:moveTo>
                    <a:lnTo>
                      <a:pt x="169" y="144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82" name="Google Shape;282;p10"/>
              <p:cNvSpPr/>
              <p:nvPr/>
            </p:nvSpPr>
            <p:spPr>
              <a:xfrm>
                <a:off x="4787900" y="4797425"/>
                <a:ext cx="92075" cy="431800"/>
              </a:xfrm>
              <a:custGeom>
                <a:avLst/>
                <a:gdLst/>
                <a:ahLst/>
                <a:cxnLst/>
                <a:rect l="0" t="0" r="0" b="0"/>
                <a:pathLst>
                  <a:path w="169" h="144" extrusionOk="0">
                    <a:moveTo>
                      <a:pt x="0" y="0"/>
                    </a:moveTo>
                    <a:lnTo>
                      <a:pt x="169" y="144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4" name="Google Shape;283;p10"/>
            <p:cNvGrpSpPr/>
            <p:nvPr/>
          </p:nvGrpSpPr>
          <p:grpSpPr>
            <a:xfrm flipH="1">
              <a:off x="2195512" y="5656262"/>
              <a:ext cx="144462" cy="431800"/>
              <a:chOff x="4787900" y="4797425"/>
              <a:chExt cx="144462" cy="431800"/>
            </a:xfrm>
          </p:grpSpPr>
          <p:sp>
            <p:nvSpPr>
              <p:cNvPr id="284" name="Google Shape;284;p10"/>
              <p:cNvSpPr/>
              <p:nvPr/>
            </p:nvSpPr>
            <p:spPr>
              <a:xfrm>
                <a:off x="4840287" y="4797425"/>
                <a:ext cx="92075" cy="431800"/>
              </a:xfrm>
              <a:custGeom>
                <a:avLst/>
                <a:gdLst/>
                <a:ahLst/>
                <a:cxnLst/>
                <a:rect l="0" t="0" r="0" b="0"/>
                <a:pathLst>
                  <a:path w="169" h="144" extrusionOk="0">
                    <a:moveTo>
                      <a:pt x="0" y="0"/>
                    </a:moveTo>
                    <a:lnTo>
                      <a:pt x="169" y="144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85" name="Google Shape;285;p10"/>
              <p:cNvSpPr/>
              <p:nvPr/>
            </p:nvSpPr>
            <p:spPr>
              <a:xfrm>
                <a:off x="4787900" y="4797425"/>
                <a:ext cx="92075" cy="431800"/>
              </a:xfrm>
              <a:custGeom>
                <a:avLst/>
                <a:gdLst/>
                <a:ahLst/>
                <a:cxnLst/>
                <a:rect l="0" t="0" r="0" b="0"/>
                <a:pathLst>
                  <a:path w="169" h="144" extrusionOk="0">
                    <a:moveTo>
                      <a:pt x="0" y="0"/>
                    </a:moveTo>
                    <a:lnTo>
                      <a:pt x="169" y="144"/>
                    </a:lnTo>
                  </a:path>
                </a:pathLst>
              </a:custGeom>
              <a:noFill/>
              <a:ln w="2857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sp>
        <p:nvSpPr>
          <p:cNvPr id="286" name="Google Shape;286;p10"/>
          <p:cNvSpPr txBox="1"/>
          <p:nvPr/>
        </p:nvSpPr>
        <p:spPr>
          <a:xfrm>
            <a:off x="1403350" y="3429000"/>
            <a:ext cx="493712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"/>
              <a:buNone/>
            </a:pPr>
            <a:r>
              <a:rPr lang="en-US" sz="4000" b="1" i="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287" name="Google Shape;287;p10"/>
          <p:cNvSpPr txBox="1"/>
          <p:nvPr/>
        </p:nvSpPr>
        <p:spPr>
          <a:xfrm>
            <a:off x="1187450" y="4005262"/>
            <a:ext cx="63658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r>
              <a:rPr lang="en-US" sz="2400" b="1" i="0" u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/>
          </a:p>
        </p:txBody>
      </p:sp>
      <p:sp>
        <p:nvSpPr>
          <p:cNvPr id="288" name="Google Shape;288;p10"/>
          <p:cNvSpPr txBox="1"/>
          <p:nvPr/>
        </p:nvSpPr>
        <p:spPr>
          <a:xfrm>
            <a:off x="1187450" y="4005262"/>
            <a:ext cx="63658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dirty="0"/>
          </a:p>
        </p:txBody>
      </p:sp>
      <p:grpSp>
        <p:nvGrpSpPr>
          <p:cNvPr id="5" name="Google Shape;289;p10"/>
          <p:cNvGrpSpPr/>
          <p:nvPr/>
        </p:nvGrpSpPr>
        <p:grpSpPr>
          <a:xfrm>
            <a:off x="323850" y="404812"/>
            <a:ext cx="2713037" cy="519112"/>
            <a:chOff x="4522787" y="2349500"/>
            <a:chExt cx="2713037" cy="519112"/>
          </a:xfrm>
        </p:grpSpPr>
        <p:pic>
          <p:nvPicPr>
            <p:cNvPr id="290" name="Google Shape;290;p10"/>
            <p:cNvPicPr preferRelativeResize="0"/>
            <p:nvPr/>
          </p:nvPicPr>
          <p:blipFill rotWithShape="1">
            <a:blip r:embed="rId3" cstate="print">
              <a:alphaModFix/>
            </a:blip>
            <a:srcRect/>
            <a:stretch/>
          </p:blipFill>
          <p:spPr>
            <a:xfrm>
              <a:off x="5940425" y="2349500"/>
              <a:ext cx="503237" cy="4651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1" name="Google Shape;291;p10"/>
            <p:cNvSpPr txBox="1"/>
            <p:nvPr/>
          </p:nvSpPr>
          <p:spPr>
            <a:xfrm>
              <a:off x="4522787" y="2349500"/>
              <a:ext cx="2713037" cy="519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99"/>
                </a:buClr>
                <a:buSzPts val="2800"/>
                <a:buFont typeface="Arial"/>
                <a:buNone/>
              </a:pPr>
              <a:r>
                <a:rPr lang="en-US" sz="2800" b="1" i="0" u="none">
                  <a:solidFill>
                    <a:srgbClr val="000099"/>
                  </a:solidFill>
                  <a:latin typeface="Arial"/>
                  <a:ea typeface="Arial"/>
                  <a:cs typeface="Arial"/>
                  <a:sym typeface="Arial"/>
                </a:rPr>
                <a:t>Найти       DВА</a:t>
              </a:r>
              <a:endParaRPr/>
            </a:p>
          </p:txBody>
        </p:sp>
      </p:grpSp>
      <p:sp>
        <p:nvSpPr>
          <p:cNvPr id="296" name="Google Shape;296;p10"/>
          <p:cNvSpPr txBox="1"/>
          <p:nvPr/>
        </p:nvSpPr>
        <p:spPr>
          <a:xfrm>
            <a:off x="4284662" y="2060575"/>
            <a:ext cx="4679950" cy="94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Arial"/>
              <a:buNone/>
            </a:pPr>
            <a:endParaRPr/>
          </a:p>
        </p:txBody>
      </p:sp>
      <p:sp>
        <p:nvSpPr>
          <p:cNvPr id="300" name="Google Shape;300;p10"/>
          <p:cNvSpPr/>
          <p:nvPr/>
        </p:nvSpPr>
        <p:spPr>
          <a:xfrm rot="10800000">
            <a:off x="890590" y="3498849"/>
            <a:ext cx="287337" cy="720725"/>
          </a:xfrm>
          <a:prstGeom prst="moon">
            <a:avLst>
              <a:gd name="adj" fmla="val 50000"/>
            </a:avLst>
          </a:pr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0_6615_6fef11ca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6884" y="1988840"/>
            <a:ext cx="5603090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1188" y="476250"/>
            <a:ext cx="7772400" cy="827088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sz="4800" dirty="0" smtClean="0">
                <a:solidFill>
                  <a:srgbClr val="990099"/>
                </a:solidFill>
              </a:rPr>
              <a:t>Отгадайте ребус</a:t>
            </a:r>
          </a:p>
        </p:txBody>
      </p:sp>
      <p:sp>
        <p:nvSpPr>
          <p:cNvPr id="9" name="Содержимое 8" descr="Rectangle: Click to edit Master text styles&#10;Second level&#10;Third level&#10;Fourth level&#10;Fifth level"/>
          <p:cNvSpPr>
            <a:spLocks noGrp="1"/>
          </p:cNvSpPr>
          <p:nvPr>
            <p:ph sz="quarter" idx="1"/>
          </p:nvPr>
        </p:nvSpPr>
        <p:spPr>
          <a:xfrm>
            <a:off x="5148263" y="5445125"/>
            <a:ext cx="3024187" cy="660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</a:t>
            </a:r>
            <a:endParaRPr lang="ru-RU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276600" y="188913"/>
            <a:ext cx="2003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C00000"/>
                </a:solidFill>
                <a:latin typeface="Georgia" pitchFamily="18" charset="0"/>
              </a:rPr>
              <a:t>Рефлексия</a:t>
            </a: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1258888" y="765175"/>
            <a:ext cx="6913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Давайте подведем итог нашего сегодняшнего урока </a:t>
            </a: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395536" y="1556792"/>
            <a:ext cx="43910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Сегодня я узнал…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Было интересно…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Было трудно…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Я выполнял задания…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Я понял, что…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Теперь я могу…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Я научился…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У меня получилось…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Я смог…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Меня удивило…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Georgia" pitchFamily="18" charset="0"/>
              </a:rPr>
              <a:t>Мне захотелось…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6" name="Рисунок 5" descr="http://sportlive.kz/uploads/posts/2011-10/1319992469_sportlive_28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980728"/>
            <a:ext cx="2809875" cy="1772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AutoShape 4" descr="_le-projet-triangle-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pic>
        <p:nvPicPr>
          <p:cNvPr id="57350" name="Picture 6" descr="http://www.eurail.com/sites/all/files/all/photos/tourism/countries/france/louvre_paris_france_zoran_karapancev_shutterstock_47009797-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780928"/>
            <a:ext cx="5715000" cy="3714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toneto.net/upload/wysiwyg/images/cars/s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836712"/>
            <a:ext cx="3331401" cy="2148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Треугольники</a:t>
            </a:r>
            <a:endParaRPr lang="ru-RU" b="1" dirty="0">
              <a:solidFill>
                <a:schemeClr val="accent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tatic.newsland.ru/news_images/805/big_80539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509120"/>
            <a:ext cx="2381250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dcp.sovserv.ru/media/images/d/d/6/18157_t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980728"/>
            <a:ext cx="1728192" cy="1726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класс. Геометрия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Равнобедренный треугольник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sz="half" idx="1"/>
          </p:nvPr>
        </p:nvSpPr>
        <p:spPr>
          <a:xfrm>
            <a:off x="762000" y="609600"/>
            <a:ext cx="5545138" cy="439261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ru-RU" sz="2000" dirty="0" smtClean="0"/>
              <a:t> </a:t>
            </a:r>
            <a:r>
              <a:rPr lang="ru-RU" sz="2000" b="1" i="1" dirty="0" smtClean="0">
                <a:solidFill>
                  <a:srgbClr val="990099"/>
                </a:solidFill>
              </a:rPr>
              <a:t>Треугольник </a:t>
            </a:r>
            <a:r>
              <a:rPr lang="ru-RU" sz="2000" i="1" dirty="0" smtClean="0">
                <a:solidFill>
                  <a:srgbClr val="0000CC"/>
                </a:solidFill>
              </a:rPr>
              <a:t>– самая простая замкнутая</a:t>
            </a:r>
          </a:p>
          <a:p>
            <a:pPr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0000CC"/>
                </a:solidFill>
              </a:rPr>
              <a:t>геометрическая фигура, одна из первых,</a:t>
            </a:r>
          </a:p>
          <a:p>
            <a:pPr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0000CC"/>
                </a:solidFill>
              </a:rPr>
              <a:t>свойства которой человек узнал ещё в</a:t>
            </a:r>
          </a:p>
          <a:p>
            <a:pPr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0000CC"/>
                </a:solidFill>
              </a:rPr>
              <a:t>глубокой древности </a:t>
            </a:r>
            <a:r>
              <a:rPr lang="ru-RU" sz="2000" i="1" dirty="0" smtClean="0"/>
              <a:t>В одном египетском папирусе 4000-летней давности говорилось  о площади равнобедренного треугольника. Через 2000 лет в Древней Греции очень активно велось изучение его  свойств. Император Франции Наполеон свободное время посвящал занятиям математикой и, в частности, изучению свойств треугольников. Большой вклад в исследование треугольников внес знаменитый математик …, 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143000"/>
            <a:ext cx="2790825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196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382963" y="6237288"/>
            <a:ext cx="5761037" cy="0"/>
          </a:xfrm>
          <a:prstGeom prst="line">
            <a:avLst/>
          </a:prstGeom>
          <a:noFill/>
          <a:ln w="15875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cxnSp>
        <p:nvCxnSpPr>
          <p:cNvPr id="8197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8893175" y="3500438"/>
            <a:ext cx="0" cy="3024187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sp>
        <p:nvSpPr>
          <p:cNvPr id="8198" name="Овал 61"/>
          <p:cNvSpPr>
            <a:spLocks noChangeArrowheads="1"/>
          </p:cNvSpPr>
          <p:nvPr/>
        </p:nvSpPr>
        <p:spPr bwMode="auto">
          <a:xfrm>
            <a:off x="8748713" y="6092825"/>
            <a:ext cx="215900" cy="2159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0" y="-152400"/>
            <a:ext cx="8947150" cy="6850063"/>
            <a:chOff x="120" y="0"/>
            <a:chExt cx="5636" cy="4315"/>
          </a:xfrm>
        </p:grpSpPr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820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0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8201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9230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1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229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1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4008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23" name="Picture 2" descr="eukleid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914400"/>
            <a:ext cx="3992563" cy="5551488"/>
          </a:xfrm>
          <a:solidFill>
            <a:schemeClr val="bg1"/>
          </a:solidFill>
          <a:ln w="76200">
            <a:solidFill>
              <a:srgbClr val="003399"/>
            </a:solidFill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410200" y="2971800"/>
            <a:ext cx="35052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4800" b="1" i="1" u="sng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Из дошедших до нас сочинений Евклида наиболее знамениты  </a:t>
            </a:r>
            <a:r>
              <a:rPr lang="ru-RU" sz="2800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«Начала»,</a:t>
            </a:r>
          </a:p>
          <a:p>
            <a:pPr>
              <a:spcBef>
                <a:spcPct val="50000"/>
              </a:spcBef>
              <a:defRPr/>
            </a:pPr>
            <a:r>
              <a:rPr lang="ru-RU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состоящие из 15 книг.</a:t>
            </a:r>
          </a:p>
          <a:p>
            <a:pPr>
              <a:spcBef>
                <a:spcPct val="50000"/>
              </a:spcBef>
              <a:defRPr/>
            </a:pPr>
            <a:r>
              <a:rPr lang="ru-RU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В 1-й книге  изучаются свойства треугольников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76600" y="685800"/>
            <a:ext cx="6081096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ctr">
              <a:defRPr/>
            </a:pPr>
            <a:r>
              <a:rPr lang="ru-RU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ЕВКЛИД</a:t>
            </a:r>
          </a:p>
        </p:txBody>
      </p:sp>
      <p:sp>
        <p:nvSpPr>
          <p:cNvPr id="9226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6400800" y="6381750"/>
            <a:ext cx="2133600" cy="476250"/>
          </a:xfrm>
          <a:noFill/>
        </p:spPr>
        <p:txBody>
          <a:bodyPr/>
          <a:lstStyle/>
          <a:p>
            <a:fld id="{2D27DE7E-ACDF-43B1-B528-E969A8BE0486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9227" name="Rectangle 17"/>
          <p:cNvSpPr>
            <a:spLocks noChangeArrowheads="1"/>
          </p:cNvSpPr>
          <p:nvPr/>
        </p:nvSpPr>
        <p:spPr bwMode="auto">
          <a:xfrm>
            <a:off x="4495800" y="1828800"/>
            <a:ext cx="49688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/>
              <a:t>Древнегреческий математик.</a:t>
            </a:r>
          </a:p>
          <a:p>
            <a:pPr algn="ctr"/>
            <a:r>
              <a:rPr lang="ru-RU" b="1" dirty="0"/>
              <a:t>Дата рождения:	</a:t>
            </a:r>
          </a:p>
          <a:p>
            <a:pPr algn="ctr"/>
            <a:r>
              <a:rPr lang="ru-RU" b="1" dirty="0" err="1"/>
              <a:t>ок</a:t>
            </a:r>
            <a:r>
              <a:rPr lang="ru-RU" b="1" dirty="0"/>
              <a:t>. 325 года до н.э.</a:t>
            </a:r>
          </a:p>
          <a:p>
            <a:pPr algn="ctr"/>
            <a:r>
              <a:rPr lang="ru-RU" b="1" dirty="0"/>
              <a:t>Научная сфера:	</a:t>
            </a:r>
          </a:p>
          <a:p>
            <a:pPr algn="ctr"/>
            <a:r>
              <a:rPr lang="ru-RU" b="1" dirty="0"/>
              <a:t>математика</a:t>
            </a:r>
          </a:p>
          <a:p>
            <a:pPr algn="ctr"/>
            <a:r>
              <a:rPr lang="ru-RU" b="1" dirty="0"/>
              <a:t>Известен как:	</a:t>
            </a:r>
          </a:p>
          <a:p>
            <a:pPr algn="ctr"/>
            <a:r>
              <a:rPr lang="ru-RU" b="1" dirty="0"/>
              <a:t>«Отец Геометрии»</a:t>
            </a:r>
            <a:endParaRPr lang="ru-RU" sz="2400" b="1" dirty="0"/>
          </a:p>
          <a:p>
            <a:pPr eaLnBrk="0" hangingPunct="0"/>
            <a:endParaRPr lang="ru-RU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5266" y="0"/>
            <a:ext cx="1847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1253" y="2636913"/>
            <a:ext cx="12504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95534" y="2636913"/>
            <a:ext cx="10081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642918"/>
            <a:ext cx="79928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Сумма трех сторон треугольника называется ……………….треугольника.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Отрезок, соединяющий вершину треугольника с серединой ……………. стороны, называется …………….треугольника.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Если ……стороны и угол ………………..одного треугольника соответственно равны ……….сторонам и углу …………………другого треугольника, то такие треугольники ………….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Прямые называются перпендикулярными, если они при пересечении образуют…………… углы.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Два угла называются…………………….., если стороны одного являются продолжениями сторон другого.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Сумма смежных углов равна………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10" y="50004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>Какое условие необходимо добавить, чтобы доказать равенство треугольников по первому признаку?</a:t>
            </a:r>
          </a:p>
        </p:txBody>
      </p:sp>
      <p:pic>
        <p:nvPicPr>
          <p:cNvPr id="64516" name="Объект 7"/>
          <p:cNvPicPr>
            <a:picLocks noGrp="1" noChangeArrowheads="1"/>
          </p:cNvPicPr>
          <p:nvPr>
            <p:ph type="body" idx="4294967295"/>
          </p:nvPr>
        </p:nvPicPr>
        <p:blipFill>
          <a:blip r:embed="rId3"/>
          <a:srcRect l="-6383" t="-11551" r="-5762" b="-6802"/>
          <a:stretch>
            <a:fillRect/>
          </a:stretch>
        </p:blipFill>
        <p:spPr>
          <a:xfrm>
            <a:off x="1331913" y="1773238"/>
            <a:ext cx="5976937" cy="3024187"/>
          </a:xfrm>
          <a:noFill/>
        </p:spPr>
      </p:pic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042988" y="5084763"/>
            <a:ext cx="2952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</a:rPr>
              <a:t>А)     Е =    К</a:t>
            </a: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18" name="Object 6"/>
          <p:cNvGraphicFramePr>
            <a:graphicFrameLocks noChangeAspect="1"/>
          </p:cNvGraphicFramePr>
          <p:nvPr/>
        </p:nvGraphicFramePr>
        <p:xfrm>
          <a:off x="1619250" y="5157788"/>
          <a:ext cx="44926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" name="Формула" r:id="rId4" imgW="165100" imgH="152400" progId="Equation.3">
                  <p:embed/>
                </p:oleObj>
              </mc:Choice>
              <mc:Fallback>
                <p:oleObj name="Формула" r:id="rId4" imgW="165100" imgH="15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5157788"/>
                        <a:ext cx="449263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2700338" y="5157788"/>
          <a:ext cx="431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Формула" r:id="rId6" imgW="165100" imgH="152400" progId="Equation.3">
                  <p:embed/>
                </p:oleObj>
              </mc:Choice>
              <mc:Fallback>
                <p:oleObj name="Формула" r:id="rId6" imgW="165100" imgH="15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5157788"/>
                        <a:ext cx="431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2" name="Rectangle 10"/>
          <p:cNvSpPr>
            <a:spLocks noChangeArrowheads="1"/>
          </p:cNvSpPr>
          <p:nvPr/>
        </p:nvSpPr>
        <p:spPr bwMode="auto">
          <a:xfrm>
            <a:off x="3635375" y="5013325"/>
            <a:ext cx="2206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latin typeface="Times New Roman" pitchFamily="18" charset="0"/>
              </a:rPr>
              <a:t>B) EF=NK</a:t>
            </a:r>
            <a:endParaRPr lang="ru-RU" sz="3600">
              <a:latin typeface="Times New Roman" pitchFamily="18" charset="0"/>
            </a:endParaRPr>
          </a:p>
        </p:txBody>
      </p:sp>
      <p:sp>
        <p:nvSpPr>
          <p:cNvPr id="64523" name="Rectangle 11"/>
          <p:cNvSpPr>
            <a:spLocks/>
          </p:cNvSpPr>
          <p:nvPr/>
        </p:nvSpPr>
        <p:spPr bwMode="auto">
          <a:xfrm>
            <a:off x="6119813" y="4724400"/>
            <a:ext cx="30241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3200" dirty="0">
                <a:latin typeface="Times New Roman" pitchFamily="18" charset="0"/>
              </a:rPr>
              <a:t>С) </a:t>
            </a:r>
            <a:r>
              <a:rPr lang="en-US" sz="3200" dirty="0">
                <a:latin typeface="Times New Roman" pitchFamily="18" charset="0"/>
              </a:rPr>
              <a:t>FM=MN</a:t>
            </a:r>
            <a:endParaRPr lang="ru-RU" sz="3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92867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</a:rPr>
              <a:t>Какое условие необходимо добавить, чтобы доказать равенство треугольников по первому признаку?</a:t>
            </a:r>
          </a:p>
        </p:txBody>
      </p:sp>
      <p:pic>
        <p:nvPicPr>
          <p:cNvPr id="6963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773238"/>
            <a:ext cx="3744913" cy="3482975"/>
          </a:xfrm>
          <a:noFill/>
        </p:spPr>
      </p:pic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5364163" y="2085975"/>
            <a:ext cx="2651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Arial" charset="0"/>
              </a:rPr>
              <a:t>А</a:t>
            </a:r>
            <a:r>
              <a:rPr lang="ru-RU" sz="2800"/>
              <a:t>)    </a:t>
            </a:r>
            <a:r>
              <a:rPr lang="en-US" sz="2800"/>
              <a:t>DAC</a:t>
            </a:r>
            <a:r>
              <a:rPr lang="ru-RU" sz="2800"/>
              <a:t>=     </a:t>
            </a:r>
            <a:r>
              <a:rPr lang="en-US" sz="2800"/>
              <a:t>DCB</a:t>
            </a:r>
            <a:endParaRPr lang="ru-RU" sz="2800"/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5435600" y="2781300"/>
            <a:ext cx="2720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Arial" charset="0"/>
              </a:rPr>
              <a:t>В)   АВ</a:t>
            </a:r>
            <a:r>
              <a:rPr lang="en-US" sz="2800">
                <a:latin typeface="Arial" charset="0"/>
              </a:rPr>
              <a:t>D</a:t>
            </a:r>
            <a:r>
              <a:rPr lang="ru-RU" sz="2800">
                <a:latin typeface="Arial" charset="0"/>
              </a:rPr>
              <a:t>=  </a:t>
            </a:r>
            <a:r>
              <a:rPr lang="en-US" sz="2800">
                <a:latin typeface="Arial" charset="0"/>
              </a:rPr>
              <a:t>CBD</a:t>
            </a:r>
            <a:endParaRPr lang="ru-RU" sz="2800">
              <a:latin typeface="Arial" charset="0"/>
            </a:endParaRP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5580063" y="35734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latin typeface="Arial" charset="0"/>
              </a:rPr>
              <a:t>С) А</a:t>
            </a:r>
            <a:r>
              <a:rPr lang="en-US" sz="2800">
                <a:latin typeface="Arial" charset="0"/>
              </a:rPr>
              <a:t>D=DC</a:t>
            </a:r>
            <a:endParaRPr lang="ru-RU" sz="2800">
              <a:latin typeface="Arial" charset="0"/>
            </a:endParaRP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5795963" y="2205038"/>
          <a:ext cx="28892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4" name="Формула" r:id="rId4" imgW="165100" imgH="152400" progId="Equation.3">
                  <p:embed/>
                </p:oleObj>
              </mc:Choice>
              <mc:Fallback>
                <p:oleObj name="Формула" r:id="rId4" imgW="165100" imgH="15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2205038"/>
                        <a:ext cx="288925" cy="354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43" name="Rectangle 11"/>
          <p:cNvSpPr>
            <a:spLocks noChangeArrowheads="1"/>
          </p:cNvSpPr>
          <p:nvPr/>
        </p:nvSpPr>
        <p:spPr bwMode="auto">
          <a:xfrm>
            <a:off x="0" y="3500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9642" name="Object 10"/>
          <p:cNvGraphicFramePr>
            <a:graphicFrameLocks noChangeAspect="1"/>
          </p:cNvGraphicFramePr>
          <p:nvPr/>
        </p:nvGraphicFramePr>
        <p:xfrm>
          <a:off x="7143768" y="2205038"/>
          <a:ext cx="35719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Формула" r:id="rId6" imgW="164880" imgH="152280" progId="Equation.3">
                  <p:embed/>
                </p:oleObj>
              </mc:Choice>
              <mc:Fallback>
                <p:oleObj name="Формула" r:id="rId6" imgW="164880" imgH="152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2205038"/>
                        <a:ext cx="357190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9644" name="Object 12"/>
          <p:cNvGraphicFramePr>
            <a:graphicFrameLocks noChangeAspect="1"/>
          </p:cNvGraphicFramePr>
          <p:nvPr/>
        </p:nvGraphicFramePr>
        <p:xfrm>
          <a:off x="7019925" y="2924175"/>
          <a:ext cx="27781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6" name="Формула" r:id="rId8" imgW="165100" imgH="152400" progId="Equation.3">
                  <p:embed/>
                </p:oleObj>
              </mc:Choice>
              <mc:Fallback>
                <p:oleObj name="Формула" r:id="rId8" imgW="165100" imgH="152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2924175"/>
                        <a:ext cx="277813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9646" name="Object 14"/>
          <p:cNvGraphicFramePr>
            <a:graphicFrameLocks noChangeAspect="1"/>
          </p:cNvGraphicFramePr>
          <p:nvPr/>
        </p:nvGraphicFramePr>
        <p:xfrm>
          <a:off x="5940425" y="2924175"/>
          <a:ext cx="27781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" name="Формула" r:id="rId9" imgW="165100" imgH="152400" progId="Equation.3">
                  <p:embed/>
                </p:oleObj>
              </mc:Choice>
              <mc:Fallback>
                <p:oleObj name="Формула" r:id="rId9" imgW="165100" imgH="152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2924175"/>
                        <a:ext cx="277813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708</TotalTime>
  <Words>423</Words>
  <Application>Microsoft Office PowerPoint</Application>
  <PresentationFormat>Экран (4:3)</PresentationFormat>
  <Paragraphs>137</Paragraphs>
  <Slides>21</Slides>
  <Notes>8</Notes>
  <HiddenSlides>1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Georgia</vt:lpstr>
      <vt:lpstr>Monotype Corsiva</vt:lpstr>
      <vt:lpstr>Symbol</vt:lpstr>
      <vt:lpstr>Times New Roman</vt:lpstr>
      <vt:lpstr>Verdana</vt:lpstr>
      <vt:lpstr>Wingdings</vt:lpstr>
      <vt:lpstr>Wingdings 2</vt:lpstr>
      <vt:lpstr>Официальная</vt:lpstr>
      <vt:lpstr>Формула</vt:lpstr>
      <vt:lpstr>Презентация PowerPoint</vt:lpstr>
      <vt:lpstr>        Отгадайте ребус</vt:lpstr>
      <vt:lpstr>Треугольники</vt:lpstr>
      <vt:lpstr>Равнобедренный треугольник</vt:lpstr>
      <vt:lpstr>Презентация PowerPoint</vt:lpstr>
      <vt:lpstr>Презентация PowerPoint</vt:lpstr>
      <vt:lpstr>Презентация PowerPoint</vt:lpstr>
      <vt:lpstr>    Какое условие необходимо добавить, чтобы доказать равенство треугольников по первому признаку?</vt:lpstr>
      <vt:lpstr>   Какое условие необходимо добавить, чтобы доказать равенство треугольников по первому признаку?</vt:lpstr>
      <vt:lpstr>Презентация PowerPoint</vt:lpstr>
      <vt:lpstr>Презентация PowerPoint</vt:lpstr>
      <vt:lpstr>Презентация PowerPoint</vt:lpstr>
      <vt:lpstr>Презентация PowerPoint</vt:lpstr>
      <vt:lpstr>  Решение задач</vt:lpstr>
      <vt:lpstr>Геометрический    БАТЛ</vt:lpstr>
      <vt:lpstr> Физминутка. </vt:lpstr>
      <vt:lpstr>Равнобедренный треугольник в ОГЭ.</vt:lpstr>
      <vt:lpstr>Презентация PowerPoint</vt:lpstr>
      <vt:lpstr>Презентация PowerPoint</vt:lpstr>
      <vt:lpstr>ТЕСТ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79</cp:revision>
  <dcterms:created xsi:type="dcterms:W3CDTF">2012-10-21T09:02:59Z</dcterms:created>
  <dcterms:modified xsi:type="dcterms:W3CDTF">2023-07-11T04:56:52Z</dcterms:modified>
</cp:coreProperties>
</file>