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84" r:id="rId5"/>
    <p:sldId id="283" r:id="rId6"/>
    <p:sldId id="287" r:id="rId7"/>
    <p:sldId id="291" r:id="rId8"/>
    <p:sldId id="259" r:id="rId9"/>
    <p:sldId id="282" r:id="rId10"/>
    <p:sldId id="285" r:id="rId11"/>
    <p:sldId id="286" r:id="rId12"/>
    <p:sldId id="288" r:id="rId13"/>
    <p:sldId id="289" r:id="rId14"/>
    <p:sldId id="290" r:id="rId15"/>
    <p:sldId id="292" r:id="rId16"/>
  </p:sldIdLst>
  <p:sldSz cx="18288000" cy="10287000"/>
  <p:notesSz cx="6858000" cy="9144000"/>
  <p:embeddedFontLst>
    <p:embeddedFont>
      <p:font typeface="Nunito" charset="0"/>
      <p:regular r:id="rId18"/>
    </p:embeddedFont>
    <p:embeddedFont>
      <p:font typeface="Nunito Light" charset="0"/>
      <p:regular r:id="rId19"/>
    </p:embeddedFont>
    <p:embeddedFont>
      <p:font typeface="Nunito Bold" charset="-52"/>
      <p:regular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Open Sans Bold Italics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5" d="100"/>
          <a:sy n="45" d="100"/>
        </p:scale>
        <p:origin x="-81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A14EC-06C0-4D15-8DA9-782942E4FE0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B4F5E-EF20-4047-8663-46BFCE916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87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AB4F5E-EF20-4047-8663-46BFCE916EB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39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AB4F5E-EF20-4047-8663-46BFCE916EB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036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AB4F5E-EF20-4047-8663-46BFCE916EB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16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 l="17791" r="24652"/>
          <a:stretch>
            <a:fillRect/>
          </a:stretch>
        </p:blipFill>
        <p:spPr>
          <a:xfrm>
            <a:off x="0" y="0"/>
            <a:ext cx="8881176" cy="10287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9661716" y="2722466"/>
            <a:ext cx="7848871" cy="3875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459"/>
              </a:lnSpc>
            </a:pPr>
            <a:r>
              <a:rPr lang="en-US" sz="8599" dirty="0" err="1">
                <a:solidFill>
                  <a:srgbClr val="191919"/>
                </a:solidFill>
                <a:latin typeface="Amazing Slab"/>
              </a:rPr>
              <a:t>Формы</a:t>
            </a:r>
            <a:r>
              <a:rPr lang="en-US" sz="8599" dirty="0">
                <a:solidFill>
                  <a:srgbClr val="191919"/>
                </a:solidFill>
                <a:latin typeface="Amazing Slab"/>
              </a:rPr>
              <a:t> и </a:t>
            </a:r>
            <a:r>
              <a:rPr lang="en-US" sz="8599" dirty="0" err="1">
                <a:solidFill>
                  <a:srgbClr val="191919"/>
                </a:solidFill>
                <a:latin typeface="Amazing Slab"/>
              </a:rPr>
              <a:t>виды</a:t>
            </a:r>
            <a:r>
              <a:rPr lang="en-US" sz="8599" dirty="0">
                <a:solidFill>
                  <a:srgbClr val="191919"/>
                </a:solidFill>
                <a:latin typeface="Amazing Slab"/>
              </a:rPr>
              <a:t> </a:t>
            </a:r>
            <a:r>
              <a:rPr lang="en-US" sz="8599" dirty="0" err="1">
                <a:solidFill>
                  <a:srgbClr val="191919"/>
                </a:solidFill>
                <a:latin typeface="Amazing Slab"/>
              </a:rPr>
              <a:t>детской</a:t>
            </a:r>
            <a:r>
              <a:rPr lang="en-US" sz="8599" dirty="0">
                <a:solidFill>
                  <a:srgbClr val="191919"/>
                </a:solidFill>
                <a:latin typeface="Amazing Slab"/>
              </a:rPr>
              <a:t> </a:t>
            </a:r>
            <a:r>
              <a:rPr lang="en-US" sz="8599" dirty="0" err="1">
                <a:solidFill>
                  <a:srgbClr val="191919"/>
                </a:solidFill>
                <a:latin typeface="Amazing Slab"/>
              </a:rPr>
              <a:t>одаренности</a:t>
            </a:r>
            <a:endParaRPr lang="en-US" sz="8599" dirty="0">
              <a:solidFill>
                <a:srgbClr val="191919"/>
              </a:solidFill>
              <a:latin typeface="Amazing Slab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83774" y="8496300"/>
            <a:ext cx="80698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latin typeface="Amazing Slab" charset="0"/>
              </a:rPr>
              <a:t>Учитель начальных классов </a:t>
            </a:r>
          </a:p>
          <a:p>
            <a:pPr algn="r"/>
            <a:r>
              <a:rPr lang="ru-RU" sz="2400" dirty="0" smtClean="0">
                <a:latin typeface="Amazing Slab" charset="0"/>
              </a:rPr>
              <a:t>МОУ «СОШ № 9 г. Ртищево Саратовской области»</a:t>
            </a:r>
          </a:p>
          <a:p>
            <a:pPr algn="r"/>
            <a:r>
              <a:rPr lang="ru-RU" sz="2400" dirty="0" smtClean="0">
                <a:latin typeface="Amazing Slab" charset="0"/>
              </a:rPr>
              <a:t>Стасенко Галина Николаевна</a:t>
            </a:r>
            <a:endParaRPr lang="ru-RU" sz="2400" dirty="0">
              <a:latin typeface="Amazing Slab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E90FF93-F191-444D-A826-F3988F75820A}"/>
              </a:ext>
            </a:extLst>
          </p:cNvPr>
          <p:cNvSpPr/>
          <p:nvPr/>
        </p:nvSpPr>
        <p:spPr>
          <a:xfrm>
            <a:off x="1295400" y="7658100"/>
            <a:ext cx="10330569" cy="1981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4"/>
          <p:cNvSpPr txBox="1"/>
          <p:nvPr/>
        </p:nvSpPr>
        <p:spPr>
          <a:xfrm>
            <a:off x="5285859" y="241914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6946" dirty="0">
                <a:solidFill>
                  <a:srgbClr val="191919"/>
                </a:solidFill>
                <a:latin typeface="Nunito"/>
              </a:rPr>
              <a:t>Виды</a:t>
            </a:r>
            <a:r>
              <a:rPr lang="en-US" sz="6946" dirty="0">
                <a:solidFill>
                  <a:srgbClr val="191919"/>
                </a:solidFill>
                <a:latin typeface="Nunito"/>
              </a:rPr>
              <a:t> </a:t>
            </a:r>
            <a:r>
              <a:rPr lang="en-US" sz="6946" dirty="0" err="1">
                <a:solidFill>
                  <a:srgbClr val="191919"/>
                </a:solidFill>
                <a:latin typeface="Nunito"/>
              </a:rPr>
              <a:t>одаренности</a:t>
            </a:r>
            <a:endParaRPr lang="en-US" sz="6946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980E6876-8FBD-44B7-8EC6-8842441BD079}"/>
              </a:ext>
            </a:extLst>
          </p:cNvPr>
          <p:cNvSpPr txBox="1"/>
          <p:nvPr/>
        </p:nvSpPr>
        <p:spPr>
          <a:xfrm>
            <a:off x="1600930" y="1467493"/>
            <a:ext cx="15086140" cy="73520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160"/>
              </a:lnSpc>
            </a:pPr>
            <a:r>
              <a:rPr lang="ru-RU" sz="3000" dirty="0"/>
              <a:t>  Зарубежные и отечественные исследователи детской одаренности выделяют разные виды данного феномена. Качественные характеристики одаренности выражают специфику психических возможностей и особенности их проявления в тех или иных видах деятельности.</a:t>
            </a:r>
          </a:p>
          <a:p>
            <a:pPr algn="just">
              <a:lnSpc>
                <a:spcPts val="4160"/>
              </a:lnSpc>
            </a:pPr>
            <a:endParaRPr lang="ru-RU" sz="3000" dirty="0"/>
          </a:p>
          <a:p>
            <a:pPr algn="ctr">
              <a:lnSpc>
                <a:spcPts val="4160"/>
              </a:lnSpc>
            </a:pPr>
            <a:r>
              <a:rPr lang="ru-RU" sz="3000" dirty="0"/>
              <a:t>  Среди критериев выделения видов одаренности Матюшкин А.М. выделяет следующие:</a:t>
            </a:r>
          </a:p>
          <a:p>
            <a:pPr marL="457200" indent="-457200" algn="just">
              <a:lnSpc>
                <a:spcPts val="4160"/>
              </a:lnSpc>
              <a:buFont typeface="Wingdings" panose="05000000000000000000" pitchFamily="2" charset="2"/>
              <a:buChar char="§"/>
            </a:pPr>
            <a:r>
              <a:rPr lang="ru-RU" sz="3000" dirty="0"/>
              <a:t>Вид деятельности и обеспечивающие ее сферы психики;</a:t>
            </a:r>
          </a:p>
          <a:p>
            <a:pPr marL="457200" indent="-457200" algn="just">
              <a:lnSpc>
                <a:spcPts val="4160"/>
              </a:lnSpc>
              <a:buFont typeface="Wingdings" panose="05000000000000000000" pitchFamily="2" charset="2"/>
              <a:buChar char="§"/>
            </a:pPr>
            <a:r>
              <a:rPr lang="ru-RU" sz="3000" dirty="0"/>
              <a:t>Степень сформированности;</a:t>
            </a:r>
          </a:p>
          <a:p>
            <a:pPr marL="457200" indent="-457200" algn="just">
              <a:lnSpc>
                <a:spcPts val="4160"/>
              </a:lnSpc>
              <a:buFont typeface="Wingdings" panose="05000000000000000000" pitchFamily="2" charset="2"/>
              <a:buChar char="§"/>
            </a:pPr>
            <a:r>
              <a:rPr lang="ru-RU" sz="3000" dirty="0"/>
              <a:t>Форму проявлений;</a:t>
            </a:r>
          </a:p>
          <a:p>
            <a:pPr marL="457200" indent="-457200" algn="just">
              <a:lnSpc>
                <a:spcPts val="4160"/>
              </a:lnSpc>
              <a:buFont typeface="Wingdings" panose="05000000000000000000" pitchFamily="2" charset="2"/>
              <a:buChar char="§"/>
            </a:pPr>
            <a:r>
              <a:rPr lang="ru-RU" sz="3000" dirty="0"/>
              <a:t>Широту проявлений в различных видах деятельности;</a:t>
            </a:r>
          </a:p>
          <a:p>
            <a:pPr marL="457200" indent="-457200" algn="just">
              <a:lnSpc>
                <a:spcPts val="4160"/>
              </a:lnSpc>
              <a:buFont typeface="Wingdings" panose="05000000000000000000" pitchFamily="2" charset="2"/>
              <a:buChar char="§"/>
            </a:pPr>
            <a:r>
              <a:rPr lang="ru-RU" sz="3000" dirty="0"/>
              <a:t>Особенности возрастного развития.</a:t>
            </a:r>
          </a:p>
          <a:p>
            <a:pPr algn="just">
              <a:lnSpc>
                <a:spcPts val="4160"/>
              </a:lnSpc>
            </a:pPr>
            <a:endParaRPr lang="en-US" sz="2800" dirty="0">
              <a:solidFill>
                <a:srgbClr val="191919"/>
              </a:solidFill>
              <a:latin typeface="Nunito Light"/>
            </a:endParaRPr>
          </a:p>
          <a:p>
            <a:pPr algn="just">
              <a:lnSpc>
                <a:spcPts val="3488"/>
              </a:lnSpc>
            </a:pPr>
            <a:r>
              <a:rPr lang="en-US" sz="2800" dirty="0">
                <a:solidFill>
                  <a:srgbClr val="191919"/>
                </a:solidFill>
                <a:latin typeface="Nunito Light"/>
              </a:rPr>
              <a:t>  </a:t>
            </a:r>
          </a:p>
          <a:p>
            <a:pPr algn="just">
              <a:lnSpc>
                <a:spcPts val="3488"/>
              </a:lnSpc>
            </a:pPr>
            <a:endParaRPr lang="en-US" sz="2683" dirty="0">
              <a:solidFill>
                <a:srgbClr val="191919"/>
              </a:solidFill>
              <a:latin typeface="Nunito Light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6A53801-867C-4330-8414-B5EEECE08515}"/>
              </a:ext>
            </a:extLst>
          </p:cNvPr>
          <p:cNvSpPr/>
          <p:nvPr/>
        </p:nvSpPr>
        <p:spPr>
          <a:xfrm>
            <a:off x="1364147" y="7810500"/>
            <a:ext cx="10025039" cy="1668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160"/>
              </a:lnSpc>
            </a:pPr>
            <a:r>
              <a:rPr lang="ru-RU" sz="2800" b="1" i="1" dirty="0"/>
              <a:t>К основным видам деятельности относятся: практическая, теоретическая, художественно-эстетическая, коммуникативная и духовно-ценностная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6546E1B-46A3-4FDF-BA42-DF0EE2AA80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62" b="99692" l="1959" r="94886">
                        <a14:foregroundMark x1="10990" y1="30354" x2="4135" y2="34206"/>
                        <a14:foregroundMark x1="4135" y1="34206" x2="2285" y2="44684"/>
                        <a14:foregroundMark x1="2285" y1="44684" x2="7508" y2="52542"/>
                        <a14:foregroundMark x1="7508" y1="52542" x2="14363" y2="55008"/>
                        <a14:foregroundMark x1="18063" y1="42681" x2="12731" y2="34206"/>
                        <a14:foregroundMark x1="12731" y1="34206" x2="4897" y2="33128"/>
                        <a14:foregroundMark x1="4897" y1="33128" x2="2612" y2="43451"/>
                        <a14:foregroundMark x1="2612" y1="43451" x2="7182" y2="52388"/>
                        <a14:foregroundMark x1="7182" y1="52388" x2="15996" y2="53159"/>
                        <a14:foregroundMark x1="15996" y1="53159" x2="22524" y2="47458"/>
                        <a14:foregroundMark x1="22524" y1="47458" x2="23613" y2="39445"/>
                        <a14:foregroundMark x1="17410" y1="37442" x2="10011" y2="34977"/>
                        <a14:foregroundMark x1="10011" y1="34977" x2="2829" y2="36980"/>
                        <a14:foregroundMark x1="2829" y1="36980" x2="5005" y2="48844"/>
                        <a14:foregroundMark x1="5005" y1="48844" x2="13493" y2="52542"/>
                        <a14:foregroundMark x1="13493" y1="52542" x2="18063" y2="48228"/>
                        <a14:foregroundMark x1="2067" y1="37904" x2="3482" y2="46687"/>
                        <a14:foregroundMark x1="41240" y1="50539" x2="44070" y2="56240"/>
                        <a14:foregroundMark x1="39608" y1="50539" x2="40696" y2="61325"/>
                        <a14:foregroundMark x1="40696" y1="61325" x2="41893" y2="50385"/>
                        <a14:foregroundMark x1="41893" y1="50385" x2="40479" y2="51002"/>
                        <a14:foregroundMark x1="16104" y1="80740" x2="16431" y2="91834"/>
                        <a14:foregroundMark x1="16431" y1="91834" x2="22524" y2="98613"/>
                        <a14:foregroundMark x1="22524" y1="98613" x2="37432" y2="93529"/>
                        <a14:foregroundMark x1="37432" y1="93529" x2="40479" y2="82897"/>
                        <a14:foregroundMark x1="40479" y1="82897" x2="39608" y2="80431"/>
                        <a14:foregroundMark x1="61480" y1="79969" x2="59630" y2="91217"/>
                        <a14:foregroundMark x1="59630" y1="91217" x2="66159" y2="98151"/>
                        <a14:foregroundMark x1="66159" y1="98151" x2="78125" y2="99259"/>
                        <a14:foregroundMark x1="84234" y1="82363" x2="83896" y2="81202"/>
                        <a14:foregroundMark x1="83896" y1="81202" x2="83896" y2="81202"/>
                        <a14:foregroundMark x1="53319" y1="4622" x2="45484" y2="4931"/>
                        <a14:foregroundMark x1="45484" y1="4931" x2="40044" y2="13867"/>
                        <a14:foregroundMark x1="40044" y1="13867" x2="42546" y2="25886"/>
                        <a14:foregroundMark x1="42546" y1="25886" x2="51034" y2="30354"/>
                        <a14:foregroundMark x1="59321" y1="24480" x2="62024" y2="18028"/>
                        <a14:foregroundMark x1="62024" y1="18028" x2="57889" y2="5855"/>
                        <a14:foregroundMark x1="57889" y1="5855" x2="52775" y2="924"/>
                        <a14:foregroundMark x1="81610" y1="31587" x2="75082" y2="36518"/>
                        <a14:foregroundMark x1="75082" y1="36518" x2="74864" y2="47612"/>
                        <a14:foregroundMark x1="74864" y1="47612" x2="81610" y2="53313"/>
                        <a14:foregroundMark x1="81610" y1="53313" x2="89880" y2="53005"/>
                        <a14:foregroundMark x1="89880" y1="53005" x2="95212" y2="44992"/>
                        <a14:foregroundMark x1="95212" y1="44992" x2="91513" y2="33744"/>
                        <a14:foregroundMark x1="91513" y1="33744" x2="85668" y2="28842"/>
                        <a14:foregroundMark x1="93471" y1="35901" x2="97606" y2="44992"/>
                        <a14:foregroundMark x1="97606" y1="44992" x2="92383" y2="52696"/>
                        <a14:foregroundMark x1="92383" y1="52696" x2="92057" y2="53005"/>
                        <a14:foregroundMark x1="95103" y1="33898" x2="99891" y2="41911"/>
                        <a14:foregroundMark x1="99891" y1="41911" x2="97734" y2="47147"/>
                        <a14:foregroundMark x1="95675" y1="48999" x2="94015" y2="40216"/>
                        <a14:foregroundMark x1="94015" y1="40216" x2="94886" y2="37442"/>
                        <a14:backgroundMark x1="51360" y1="29584" x2="58760" y2="26656"/>
                        <a14:backgroundMark x1="58760" y1="26656" x2="59521" y2="26040"/>
                        <a14:backgroundMark x1="59521" y1="25578" x2="60609" y2="25578"/>
                        <a14:backgroundMark x1="50816" y1="31125" x2="50816" y2="29584"/>
                        <a14:backgroundMark x1="79652" y1="28043" x2="86398" y2="27119"/>
                        <a14:backgroundMark x1="80305" y1="26040" x2="81937" y2="26348"/>
                        <a14:backgroundMark x1="96192" y1="53005" x2="99891" y2="47766"/>
                        <a14:backgroundMark x1="86398" y1="86749" x2="83678" y2="98921"/>
                        <a14:backgroundMark x1="83678" y1="98921" x2="81610" y2="99846"/>
                        <a14:backgroundMark x1="79434" y1="99846" x2="79108" y2="99846"/>
                        <a14:backgroundMark x1="82481" y1="95840" x2="78564" y2="99846"/>
                        <a14:backgroundMark x1="85310" y1="82435" x2="84984" y2="92296"/>
                        <a14:backgroundMark x1="85310" y1="92296" x2="82481" y2="99846"/>
                        <a14:backgroundMark x1="83025" y1="99076" x2="78564" y2="99846"/>
                        <a14:backgroundMark x1="79652" y1="26040" x2="81066" y2="24345"/>
                        <a14:backgroundMark x1="98477" y1="47766" x2="95647" y2="53775"/>
                        <a14:backgroundMark x1="51687" y1="30354" x2="51687" y2="30817"/>
                        <a14:backgroundMark x1="51360" y1="32357" x2="51687" y2="308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20439" y="4774035"/>
            <a:ext cx="6662031" cy="47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5139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5285859" y="241914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6946" dirty="0">
                <a:solidFill>
                  <a:srgbClr val="191919"/>
                </a:solidFill>
                <a:latin typeface="Nunito"/>
              </a:rPr>
              <a:t>Виды</a:t>
            </a:r>
            <a:r>
              <a:rPr lang="en-US" sz="6946" dirty="0">
                <a:solidFill>
                  <a:srgbClr val="191919"/>
                </a:solidFill>
                <a:latin typeface="Nunito"/>
              </a:rPr>
              <a:t> </a:t>
            </a:r>
            <a:r>
              <a:rPr lang="en-US" sz="6946" dirty="0" err="1">
                <a:solidFill>
                  <a:srgbClr val="191919"/>
                </a:solidFill>
                <a:latin typeface="Nunito"/>
              </a:rPr>
              <a:t>одаренности</a:t>
            </a:r>
            <a:endParaRPr lang="en-US" sz="6946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980E6876-8FBD-44B7-8EC6-8842441BD079}"/>
              </a:ext>
            </a:extLst>
          </p:cNvPr>
          <p:cNvSpPr txBox="1"/>
          <p:nvPr/>
        </p:nvSpPr>
        <p:spPr>
          <a:xfrm>
            <a:off x="3045515" y="1528053"/>
            <a:ext cx="15086140" cy="18889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ru-RU" sz="3000" dirty="0"/>
              <a:t>  </a:t>
            </a:r>
            <a:r>
              <a:rPr lang="ru-RU" sz="3000" i="1" dirty="0"/>
              <a:t>Соответственно могут быть выделены следующие виды одаренности:</a:t>
            </a:r>
          </a:p>
          <a:p>
            <a:pPr algn="just">
              <a:lnSpc>
                <a:spcPts val="4160"/>
              </a:lnSpc>
            </a:pPr>
            <a:endParaRPr lang="en-US" sz="2800" dirty="0">
              <a:solidFill>
                <a:srgbClr val="191919"/>
              </a:solidFill>
              <a:latin typeface="Nunito Light"/>
            </a:endParaRPr>
          </a:p>
          <a:p>
            <a:pPr algn="just">
              <a:lnSpc>
                <a:spcPts val="3488"/>
              </a:lnSpc>
            </a:pPr>
            <a:r>
              <a:rPr lang="en-US" sz="2800" dirty="0">
                <a:solidFill>
                  <a:srgbClr val="191919"/>
                </a:solidFill>
                <a:latin typeface="Nunito Light"/>
              </a:rPr>
              <a:t>  </a:t>
            </a:r>
          </a:p>
          <a:p>
            <a:pPr algn="just">
              <a:lnSpc>
                <a:spcPts val="3488"/>
              </a:lnSpc>
            </a:pPr>
            <a:endParaRPr lang="en-US" sz="2683" dirty="0">
              <a:solidFill>
                <a:srgbClr val="191919"/>
              </a:solidFill>
              <a:latin typeface="Nunito Light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17432B07-2774-47DD-8385-61A239A750E8}"/>
              </a:ext>
            </a:extLst>
          </p:cNvPr>
          <p:cNvSpPr/>
          <p:nvPr/>
        </p:nvSpPr>
        <p:spPr>
          <a:xfrm>
            <a:off x="825522" y="2627061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C7E3229-8CCF-4460-BE74-44601F9D94F1}"/>
              </a:ext>
            </a:extLst>
          </p:cNvPr>
          <p:cNvSpPr/>
          <p:nvPr/>
        </p:nvSpPr>
        <p:spPr>
          <a:xfrm>
            <a:off x="1447800" y="2452819"/>
            <a:ext cx="113645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 практической деятельности, в частности, можно выделить одаренность в ремеслах, спортивную и организационную.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CEF4758C-E958-4E67-BFE1-DB852173718E}"/>
              </a:ext>
            </a:extLst>
          </p:cNvPr>
          <p:cNvSpPr/>
          <p:nvPr/>
        </p:nvSpPr>
        <p:spPr>
          <a:xfrm>
            <a:off x="825522" y="4150816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B2A7C62-D5C6-48E8-A183-C5E7460E823F}"/>
              </a:ext>
            </a:extLst>
          </p:cNvPr>
          <p:cNvSpPr/>
          <p:nvPr/>
        </p:nvSpPr>
        <p:spPr>
          <a:xfrm>
            <a:off x="1447800" y="3689147"/>
            <a:ext cx="113645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 познавательной деятельности — интеллектуальную одаренность различных видов в зависимости от предметного содержания деятельности (одаренность в области естественных и гуманитарных наук, интеллектуальных игр и др.).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548B360-A719-4803-8041-20B09DA166D1}"/>
              </a:ext>
            </a:extLst>
          </p:cNvPr>
          <p:cNvSpPr/>
          <p:nvPr/>
        </p:nvSpPr>
        <p:spPr>
          <a:xfrm>
            <a:off x="825522" y="5923032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F02A85D-C3C8-436F-A43F-EF149AA77CA8}"/>
              </a:ext>
            </a:extLst>
          </p:cNvPr>
          <p:cNvSpPr/>
          <p:nvPr/>
        </p:nvSpPr>
        <p:spPr>
          <a:xfrm>
            <a:off x="1447800" y="5705674"/>
            <a:ext cx="113645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 художественно-эстетической деятельности — хореографическую, сценическую, литературно-поэтическую, изобразительную и музыкальную одаренность.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478B56A1-E55E-4F28-AC9A-C932F6BE6938}"/>
              </a:ext>
            </a:extLst>
          </p:cNvPr>
          <p:cNvSpPr/>
          <p:nvPr/>
        </p:nvSpPr>
        <p:spPr>
          <a:xfrm>
            <a:off x="825522" y="7560280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EEA7F93E-3A80-4B60-8546-0E08AAB9D576}"/>
              </a:ext>
            </a:extLst>
          </p:cNvPr>
          <p:cNvSpPr/>
          <p:nvPr/>
        </p:nvSpPr>
        <p:spPr>
          <a:xfrm>
            <a:off x="1412600" y="7477265"/>
            <a:ext cx="12211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коммуникативной деятельности — лидерскую и </a:t>
            </a:r>
            <a:r>
              <a:rPr lang="ru-RU" sz="2800" dirty="0" err="1"/>
              <a:t>аттрактивную</a:t>
            </a:r>
            <a:r>
              <a:rPr lang="ru-RU" sz="2800" dirty="0"/>
              <a:t> одаренность.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A16FC41D-E175-4E65-9112-A35563EEF8A1}"/>
              </a:ext>
            </a:extLst>
          </p:cNvPr>
          <p:cNvSpPr/>
          <p:nvPr/>
        </p:nvSpPr>
        <p:spPr>
          <a:xfrm>
            <a:off x="1447800" y="8281893"/>
            <a:ext cx="117973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 духовно-ценностной деятельности — одаренность, которая проявляется в создании новых духовных ценностей и служении людям.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583DF96C-6E31-4323-8876-2295C72509A3}"/>
              </a:ext>
            </a:extLst>
          </p:cNvPr>
          <p:cNvSpPr/>
          <p:nvPr/>
        </p:nvSpPr>
        <p:spPr>
          <a:xfrm>
            <a:off x="825522" y="8580575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633F12F3-8E6E-4EBA-89ED-115AC2F92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45147" y="2549456"/>
            <a:ext cx="4283831" cy="33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74CA3B8B-A669-447E-9D7B-5EAE9484E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58640" y="6131598"/>
            <a:ext cx="4773015" cy="318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247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4288535" y="237813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6946" dirty="0">
                <a:solidFill>
                  <a:srgbClr val="191919"/>
                </a:solidFill>
                <a:latin typeface="Nunito"/>
              </a:rPr>
              <a:t>Виды одаренности</a:t>
            </a:r>
            <a:endParaRPr lang="en-US" sz="6946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7221FE3-8694-4695-9C06-FA460AF0B1C6}"/>
              </a:ext>
            </a:extLst>
          </p:cNvPr>
          <p:cNvSpPr/>
          <p:nvPr/>
        </p:nvSpPr>
        <p:spPr>
          <a:xfrm>
            <a:off x="1676400" y="1601834"/>
            <a:ext cx="10134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    Классификация видов одаренности по критерию «вид деятельности и обеспечивающие ее сферы психики» является наиболее важной в плане понимания качественного своеобразия природы одаренности.</a:t>
            </a:r>
          </a:p>
          <a:p>
            <a:pPr algn="just"/>
            <a:r>
              <a:rPr lang="ru-RU" sz="2800" dirty="0"/>
              <a:t>    Данный критерий является исходным, тогда как остальные определяют особенные, в данный момент характерные для человека формы.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FA7AE40-86D2-4EB9-9705-7036A5A3EBD1}"/>
              </a:ext>
            </a:extLst>
          </p:cNvPr>
          <p:cNvSpPr/>
          <p:nvPr/>
        </p:nvSpPr>
        <p:spPr>
          <a:xfrm>
            <a:off x="1676400" y="4819391"/>
            <a:ext cx="1150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 В рамках этой классификации могут быть поставлены и решены следующие два вопроса: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8B32E32B-0DC5-4130-BF86-B90B5A45E303}"/>
              </a:ext>
            </a:extLst>
          </p:cNvPr>
          <p:cNvSpPr/>
          <p:nvPr/>
        </p:nvSpPr>
        <p:spPr>
          <a:xfrm>
            <a:off x="1676400" y="6376055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566A0E9C-3DCE-4DE8-B7F1-668774BA60DF}"/>
              </a:ext>
            </a:extLst>
          </p:cNvPr>
          <p:cNvSpPr/>
          <p:nvPr/>
        </p:nvSpPr>
        <p:spPr>
          <a:xfrm>
            <a:off x="1676400" y="7754153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F97A3B2-869E-433C-ACCF-D51F4BAC3025}"/>
              </a:ext>
            </a:extLst>
          </p:cNvPr>
          <p:cNvSpPr/>
          <p:nvPr/>
        </p:nvSpPr>
        <p:spPr>
          <a:xfrm>
            <a:off x="2214514" y="6154026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как соотносится одаренность и отдельные способности?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A21D7A4-B5F4-4B90-9A21-3199DBAF3E46}"/>
              </a:ext>
            </a:extLst>
          </p:cNvPr>
          <p:cNvSpPr/>
          <p:nvPr/>
        </p:nvSpPr>
        <p:spPr>
          <a:xfrm>
            <a:off x="2249376" y="7455695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существует ли «творческая одаренность» как особый вид одаренности?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A8015F8-1F19-4502-BD28-B0D6B88E3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5115" y="1592690"/>
            <a:ext cx="5357748" cy="357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AE62650F-F201-45B2-9E75-4B89731A1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5115" y="5476388"/>
            <a:ext cx="5369940" cy="395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3216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019800" y="115727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6946" dirty="0">
                <a:solidFill>
                  <a:srgbClr val="191919"/>
                </a:solidFill>
                <a:latin typeface="Nunito"/>
              </a:rPr>
              <a:t>Виды одаренности</a:t>
            </a:r>
            <a:endParaRPr lang="en-US" sz="6946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7221FE3-8694-4695-9C06-FA460AF0B1C6}"/>
              </a:ext>
            </a:extLst>
          </p:cNvPr>
          <p:cNvSpPr/>
          <p:nvPr/>
        </p:nvSpPr>
        <p:spPr>
          <a:xfrm>
            <a:off x="1905000" y="1568889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 критерию «степень сформированности одаренности»</a:t>
            </a:r>
          </a:p>
          <a:p>
            <a:r>
              <a:rPr lang="ru-RU" sz="2800" dirty="0"/>
              <a:t> можно дифференцировать: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8B32E32B-0DC5-4130-BF86-B90B5A45E303}"/>
              </a:ext>
            </a:extLst>
          </p:cNvPr>
          <p:cNvSpPr/>
          <p:nvPr/>
        </p:nvSpPr>
        <p:spPr>
          <a:xfrm>
            <a:off x="1967771" y="2917698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566A0E9C-3DCE-4DE8-B7F1-668774BA60DF}"/>
              </a:ext>
            </a:extLst>
          </p:cNvPr>
          <p:cNvSpPr/>
          <p:nvPr/>
        </p:nvSpPr>
        <p:spPr>
          <a:xfrm>
            <a:off x="1967771" y="3933498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F97A3B2-869E-433C-ACCF-D51F4BAC3025}"/>
              </a:ext>
            </a:extLst>
          </p:cNvPr>
          <p:cNvSpPr/>
          <p:nvPr/>
        </p:nvSpPr>
        <p:spPr>
          <a:xfrm>
            <a:off x="2555057" y="2858258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Актуальную одаренность;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A21D7A4-B5F4-4B90-9A21-3199DBAF3E46}"/>
              </a:ext>
            </a:extLst>
          </p:cNvPr>
          <p:cNvSpPr/>
          <p:nvPr/>
        </p:nvSpPr>
        <p:spPr>
          <a:xfrm>
            <a:off x="2552009" y="3822284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Потенциальную одаренность.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31ED8DD-1BC9-4247-9E7A-C1E276A541F0}"/>
              </a:ext>
            </a:extLst>
          </p:cNvPr>
          <p:cNvSpPr/>
          <p:nvPr/>
        </p:nvSpPr>
        <p:spPr>
          <a:xfrm>
            <a:off x="1905000" y="4715116"/>
            <a:ext cx="13335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/>
              <a:t>Актуальная одаренность </a:t>
            </a:r>
            <a:r>
              <a:rPr lang="ru-RU" sz="2800" dirty="0"/>
              <a:t>— это психологическая характеристика ребенка с такими наличными (уже </a:t>
            </a:r>
            <a:r>
              <a:rPr lang="ru-RU" sz="2800" dirty="0" err="1"/>
              <a:t>достигнутьтми</a:t>
            </a:r>
            <a:r>
              <a:rPr lang="ru-RU" sz="2800" dirty="0"/>
              <a:t>) показателями психического развития, которые проявляются в более высоком уровне выполнения деятельности в конкретной предметной области по сравнению с возрастной и социальной нормами.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E8D9A7D-8C1C-46B4-B092-10DD08924477}"/>
              </a:ext>
            </a:extLst>
          </p:cNvPr>
          <p:cNvSpPr/>
          <p:nvPr/>
        </p:nvSpPr>
        <p:spPr>
          <a:xfrm>
            <a:off x="1905000" y="6766939"/>
            <a:ext cx="133349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/>
              <a:t>Потенциальная одаренность </a:t>
            </a:r>
            <a:r>
              <a:rPr lang="ru-RU" sz="2800" dirty="0"/>
              <a:t>— это психологическая характеристика ребенка, который имеет лишь определенные психические возможности (потенциал) для высоких достижений в том или ином виде деятельности, но не может реализовать свои возможности в данный момент времени в силу их функциональной недостаточности.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454882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019800" y="115727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6946" dirty="0">
                <a:solidFill>
                  <a:srgbClr val="191919"/>
                </a:solidFill>
                <a:latin typeface="Nunito"/>
              </a:rPr>
              <a:t>Виды одаренности</a:t>
            </a:r>
            <a:endParaRPr lang="en-US" sz="6946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7221FE3-8694-4695-9C06-FA460AF0B1C6}"/>
              </a:ext>
            </a:extLst>
          </p:cNvPr>
          <p:cNvSpPr/>
          <p:nvPr/>
        </p:nvSpPr>
        <p:spPr>
          <a:xfrm>
            <a:off x="1905000" y="1568889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 критерию «степень сформированности одаренности»</a:t>
            </a:r>
          </a:p>
          <a:p>
            <a:r>
              <a:rPr lang="ru-RU" sz="2800" dirty="0"/>
              <a:t> можно дифференцировать: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8B32E32B-0DC5-4130-BF86-B90B5A45E303}"/>
              </a:ext>
            </a:extLst>
          </p:cNvPr>
          <p:cNvSpPr/>
          <p:nvPr/>
        </p:nvSpPr>
        <p:spPr>
          <a:xfrm>
            <a:off x="1967771" y="2917698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566A0E9C-3DCE-4DE8-B7F1-668774BA60DF}"/>
              </a:ext>
            </a:extLst>
          </p:cNvPr>
          <p:cNvSpPr/>
          <p:nvPr/>
        </p:nvSpPr>
        <p:spPr>
          <a:xfrm>
            <a:off x="1967771" y="3933498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F97A3B2-869E-433C-ACCF-D51F4BAC3025}"/>
              </a:ext>
            </a:extLst>
          </p:cNvPr>
          <p:cNvSpPr/>
          <p:nvPr/>
        </p:nvSpPr>
        <p:spPr>
          <a:xfrm>
            <a:off x="2555057" y="2858258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Актуальную одаренность;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A21D7A4-B5F4-4B90-9A21-3199DBAF3E46}"/>
              </a:ext>
            </a:extLst>
          </p:cNvPr>
          <p:cNvSpPr/>
          <p:nvPr/>
        </p:nvSpPr>
        <p:spPr>
          <a:xfrm>
            <a:off x="2552009" y="3822284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Потенциальную одаренность.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31ED8DD-1BC9-4247-9E7A-C1E276A541F0}"/>
              </a:ext>
            </a:extLst>
          </p:cNvPr>
          <p:cNvSpPr/>
          <p:nvPr/>
        </p:nvSpPr>
        <p:spPr>
          <a:xfrm>
            <a:off x="1905000" y="4715116"/>
            <a:ext cx="13335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/>
              <a:t>Актуальная одаренность </a:t>
            </a:r>
            <a:r>
              <a:rPr lang="ru-RU" sz="2800" dirty="0"/>
              <a:t>— это психологическая характеристика ребенка с такими наличными (уже </a:t>
            </a:r>
            <a:r>
              <a:rPr lang="ru-RU" sz="2800" dirty="0" err="1"/>
              <a:t>достигнутьтми</a:t>
            </a:r>
            <a:r>
              <a:rPr lang="ru-RU" sz="2800" dirty="0"/>
              <a:t>) показателями психического развития, которые проявляются в более высоком уровне выполнения деятельности в конкретной предметной области по сравнению с возрастной и социальной нормами.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E8D9A7D-8C1C-46B4-B092-10DD08924477}"/>
              </a:ext>
            </a:extLst>
          </p:cNvPr>
          <p:cNvSpPr/>
          <p:nvPr/>
        </p:nvSpPr>
        <p:spPr>
          <a:xfrm>
            <a:off x="1905000" y="6766939"/>
            <a:ext cx="133349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/>
              <a:t>Потенциальная одаренность </a:t>
            </a:r>
            <a:r>
              <a:rPr lang="ru-RU" sz="2800" dirty="0"/>
              <a:t>— это психологическая характеристика ребенка, который имеет лишь определенные психические возможности (потенциал) для высоких достижений в том или ином виде деятельности, но не может реализовать свои возможности в данный момент времени в силу их функциональной недостаточности.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726814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B5A78B9-0AF1-4190-894F-1871750439CD}"/>
              </a:ext>
            </a:extLst>
          </p:cNvPr>
          <p:cNvSpPr/>
          <p:nvPr/>
        </p:nvSpPr>
        <p:spPr>
          <a:xfrm>
            <a:off x="1371600" y="1853537"/>
            <a:ext cx="12839914" cy="2773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4160"/>
              </a:lnSpc>
            </a:pPr>
            <a:r>
              <a:rPr lang="ru-RU" sz="3200" dirty="0"/>
              <a:t>  Детская одаренность - сложное и многоаспектное явление.</a:t>
            </a:r>
          </a:p>
          <a:p>
            <a:pPr algn="just">
              <a:lnSpc>
                <a:spcPts val="4160"/>
              </a:lnSpc>
            </a:pPr>
            <a:r>
              <a:rPr lang="ru-RU" sz="3200" dirty="0"/>
              <a:t>  Существует множество подходов к определению одаренности, точек зрения на проблему одаренности. </a:t>
            </a:r>
          </a:p>
          <a:p>
            <a:pPr algn="just">
              <a:lnSpc>
                <a:spcPts val="4160"/>
              </a:lnSpc>
            </a:pPr>
            <a:r>
              <a:rPr lang="ru-RU" sz="3200" dirty="0"/>
              <a:t>  Возникает острая необходимость в особых, научно обоснованных методов работы с детьми с различными видами одаренности.</a:t>
            </a:r>
            <a:endParaRPr lang="en-US" sz="3200" dirty="0">
              <a:solidFill>
                <a:srgbClr val="191919"/>
              </a:solidFill>
              <a:latin typeface="Nunito Light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xmlns="" id="{DB866591-F01B-4FBD-89B8-600BB6D5AA42}"/>
              </a:ext>
            </a:extLst>
          </p:cNvPr>
          <p:cNvSpPr txBox="1"/>
          <p:nvPr/>
        </p:nvSpPr>
        <p:spPr>
          <a:xfrm>
            <a:off x="-990600" y="571500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35"/>
              </a:lnSpc>
            </a:pPr>
            <a:r>
              <a:rPr lang="ru-RU" sz="6946" dirty="0">
                <a:solidFill>
                  <a:srgbClr val="191919"/>
                </a:solidFill>
                <a:latin typeface="Nunito"/>
              </a:rPr>
              <a:t>Заключение</a:t>
            </a:r>
            <a:endParaRPr lang="en-US" sz="6946" dirty="0">
              <a:solidFill>
                <a:srgbClr val="191919"/>
              </a:solidFill>
              <a:latin typeface="Nunito"/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25BF4E0E-2FBC-475F-A376-97ACE7BE2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50566"/>
            <a:ext cx="7963114" cy="53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755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 l="1924" r="1924"/>
          <a:stretch>
            <a:fillRect/>
          </a:stretch>
        </p:blipFill>
        <p:spPr>
          <a:xfrm>
            <a:off x="327618" y="2364331"/>
            <a:ext cx="7696254" cy="5318654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288535" y="237813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en-US" sz="6946">
                <a:solidFill>
                  <a:srgbClr val="191919"/>
                </a:solidFill>
                <a:latin typeface="Nunito"/>
              </a:rPr>
              <a:t>Определение понятий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660387" y="2364331"/>
            <a:ext cx="9058278" cy="5318654"/>
            <a:chOff x="0" y="0"/>
            <a:chExt cx="12077704" cy="7091538"/>
          </a:xfrm>
        </p:grpSpPr>
        <p:sp>
          <p:nvSpPr>
            <p:cNvPr id="5" name="TextBox 5"/>
            <p:cNvSpPr txBox="1"/>
            <p:nvPr/>
          </p:nvSpPr>
          <p:spPr>
            <a:xfrm>
              <a:off x="0" y="823444"/>
              <a:ext cx="12077704" cy="62680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78"/>
                </a:lnSpc>
              </a:pPr>
              <a:r>
                <a:rPr lang="en-US" sz="2598" u="sng">
                  <a:solidFill>
                    <a:srgbClr val="191919"/>
                  </a:solidFill>
                  <a:latin typeface="Nunito Light"/>
                </a:rPr>
                <a:t>Одаренность</a:t>
              </a:r>
              <a:r>
                <a:rPr lang="en-US" sz="2598">
                  <a:solidFill>
                    <a:srgbClr val="191919"/>
                  </a:solidFill>
                  <a:latin typeface="Nunito Light"/>
                </a:rPr>
                <a:t> — это системное, развивающееся в течение жизни качество психики, которое определяет возможность достижения человеком более высоких, незаурядных результатов в одном или нескольких видах деятельности по сравнению с другими людьми.</a:t>
              </a:r>
            </a:p>
            <a:p>
              <a:pPr algn="just">
                <a:lnSpc>
                  <a:spcPts val="3378"/>
                </a:lnSpc>
              </a:pPr>
              <a:endParaRPr lang="en-US" sz="2598">
                <a:solidFill>
                  <a:srgbClr val="191919"/>
                </a:solidFill>
                <a:latin typeface="Nunito Light"/>
              </a:endParaRPr>
            </a:p>
            <a:p>
              <a:pPr algn="just">
                <a:lnSpc>
                  <a:spcPts val="3378"/>
                </a:lnSpc>
              </a:pPr>
              <a:r>
                <a:rPr lang="en-US" sz="2598" u="sng">
                  <a:solidFill>
                    <a:srgbClr val="191919"/>
                  </a:solidFill>
                  <a:latin typeface="Nunito Light"/>
                </a:rPr>
                <a:t>Одаренный ребенок</a:t>
              </a:r>
              <a:r>
                <a:rPr lang="en-US" sz="2598">
                  <a:solidFill>
                    <a:srgbClr val="191919"/>
                  </a:solidFill>
                  <a:latin typeface="Nunito Light"/>
                </a:rPr>
                <a:t> —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28575"/>
              <a:ext cx="12077704" cy="73268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4"/>
                </a:lnSpc>
              </a:pPr>
              <a:r>
                <a:rPr lang="en-US" sz="3464">
                  <a:solidFill>
                    <a:srgbClr val="191919"/>
                  </a:solidFill>
                  <a:latin typeface="Nunito Bold"/>
                </a:rPr>
                <a:t>Одаренность и одаренный ребенок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63934" y="1602308"/>
            <a:ext cx="5954875" cy="423273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/>
          <a:srcRect t="11490" b="11490"/>
          <a:stretch>
            <a:fillRect/>
          </a:stretch>
        </p:blipFill>
        <p:spPr>
          <a:xfrm>
            <a:off x="1631523" y="5835042"/>
            <a:ext cx="6168252" cy="4129603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4288535" y="237813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en-US" sz="6946">
                <a:solidFill>
                  <a:srgbClr val="191919"/>
                </a:solidFill>
                <a:latin typeface="Nunito"/>
              </a:rPr>
              <a:t>Признаки одаренности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89593" y="1583258"/>
            <a:ext cx="8471609" cy="4855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88"/>
              </a:lnSpc>
            </a:pPr>
            <a:r>
              <a:rPr lang="en-US" sz="2683" dirty="0">
                <a:solidFill>
                  <a:srgbClr val="191919"/>
                </a:solidFill>
                <a:latin typeface="Nunito Light"/>
              </a:rPr>
              <a:t> 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Внешние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проявления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одаренности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в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различных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личностных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способностях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многообразны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. </a:t>
            </a:r>
          </a:p>
          <a:p>
            <a:pPr algn="just">
              <a:lnSpc>
                <a:spcPts val="3488"/>
              </a:lnSpc>
            </a:pPr>
            <a:endParaRPr lang="en-US" sz="2683" dirty="0">
              <a:solidFill>
                <a:srgbClr val="191919"/>
              </a:solidFill>
              <a:latin typeface="Nunito Light"/>
            </a:endParaRPr>
          </a:p>
          <a:p>
            <a:pPr algn="just">
              <a:lnSpc>
                <a:spcPts val="3488"/>
              </a:lnSpc>
            </a:pPr>
            <a:r>
              <a:rPr lang="en-US" sz="2683" dirty="0">
                <a:solidFill>
                  <a:srgbClr val="191919"/>
                </a:solidFill>
                <a:latin typeface="Nunito Light"/>
              </a:rPr>
              <a:t>  В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детстве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они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выражаются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прежде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всего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как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более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быстрое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развитие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(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речи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и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мышления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),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как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быстрота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и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точность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выполнения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умственных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операций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как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ранняя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увлеченность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(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музыкой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спортом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танцами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и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т.д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.),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как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его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высокая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познавательная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 </a:t>
            </a:r>
            <a:r>
              <a:rPr lang="en-US" sz="2683" dirty="0" err="1">
                <a:solidFill>
                  <a:srgbClr val="191919"/>
                </a:solidFill>
                <a:latin typeface="Nunito Light"/>
              </a:rPr>
              <a:t>активность</a:t>
            </a:r>
            <a:r>
              <a:rPr lang="en-US" sz="2683" dirty="0">
                <a:solidFill>
                  <a:srgbClr val="191919"/>
                </a:solidFill>
                <a:latin typeface="Nunito Light"/>
              </a:rPr>
              <a:t>.</a:t>
            </a:r>
          </a:p>
          <a:p>
            <a:pPr algn="just">
              <a:lnSpc>
                <a:spcPts val="3488"/>
              </a:lnSpc>
            </a:pPr>
            <a:r>
              <a:rPr lang="en-US" sz="2683" dirty="0">
                <a:solidFill>
                  <a:srgbClr val="191919"/>
                </a:solidFill>
                <a:latin typeface="Nunito Light"/>
              </a:rPr>
              <a:t>  </a:t>
            </a:r>
          </a:p>
          <a:p>
            <a:pPr algn="just">
              <a:lnSpc>
                <a:spcPts val="3488"/>
              </a:lnSpc>
            </a:pPr>
            <a:endParaRPr lang="en-US" sz="2683" dirty="0">
              <a:solidFill>
                <a:srgbClr val="191919"/>
              </a:solidFill>
              <a:latin typeface="Nunito Light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591262" y="6410153"/>
            <a:ext cx="8300219" cy="40805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77"/>
              </a:lnSpc>
            </a:pPr>
            <a:r>
              <a:rPr lang="en-US" sz="2751">
                <a:solidFill>
                  <a:srgbClr val="191919"/>
                </a:solidFill>
                <a:latin typeface="Nunito Light"/>
              </a:rPr>
              <a:t>  Одаренного ребенка отличает богатство активного словаря, быстрота и оригинальность словесных ассоциаций, по уровню умственного развития (и прежде всего умственной рефлексии) одаренные дети превосходят не только сверстников (в среднем на два года), но и многих взрослых.</a:t>
            </a:r>
          </a:p>
          <a:p>
            <a:pPr algn="just">
              <a:lnSpc>
                <a:spcPts val="3577"/>
              </a:lnSpc>
            </a:pPr>
            <a:r>
              <a:rPr lang="en-US" sz="2751">
                <a:solidFill>
                  <a:srgbClr val="191919"/>
                </a:solidFill>
                <a:latin typeface="Nunito Light"/>
              </a:rPr>
              <a:t>  </a:t>
            </a:r>
          </a:p>
          <a:p>
            <a:pPr algn="just">
              <a:lnSpc>
                <a:spcPts val="3577"/>
              </a:lnSpc>
            </a:pPr>
            <a:endParaRPr lang="en-US" sz="2751">
              <a:solidFill>
                <a:srgbClr val="191919"/>
              </a:solidFill>
              <a:latin typeface="Nunito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4288535" y="237813"/>
            <a:ext cx="10605453" cy="1058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en-US" sz="6946">
                <a:solidFill>
                  <a:srgbClr val="191919"/>
                </a:solidFill>
                <a:latin typeface="Nunito"/>
              </a:rPr>
              <a:t>Признаки одаренности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600930" y="1714500"/>
            <a:ext cx="15086140" cy="25045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160"/>
              </a:lnSpc>
            </a:pPr>
            <a:r>
              <a:rPr lang="ru-RU" sz="2800" dirty="0"/>
              <a:t>Признаки одаренности проявляются в реальной деятельности ребенка и могут быть выявлены на уровне наблюдения за характером его действий. Признаки явной (проявленной) одаренности зафиксированы в ее определении и связаны с высоким уровнем выполнения деятельности.</a:t>
            </a:r>
            <a:endParaRPr lang="en-US" sz="2800" dirty="0">
              <a:solidFill>
                <a:srgbClr val="191919"/>
              </a:solidFill>
              <a:latin typeface="Nunito Light"/>
            </a:endParaRPr>
          </a:p>
          <a:p>
            <a:pPr algn="just">
              <a:lnSpc>
                <a:spcPts val="3488"/>
              </a:lnSpc>
            </a:pPr>
            <a:r>
              <a:rPr lang="en-US" sz="2800" dirty="0">
                <a:solidFill>
                  <a:srgbClr val="191919"/>
                </a:solidFill>
                <a:latin typeface="Nunito Light"/>
              </a:rPr>
              <a:t>  </a:t>
            </a:r>
          </a:p>
          <a:p>
            <a:pPr algn="just">
              <a:lnSpc>
                <a:spcPts val="3488"/>
              </a:lnSpc>
            </a:pPr>
            <a:endParaRPr lang="en-US" sz="2683" dirty="0">
              <a:solidFill>
                <a:srgbClr val="191919"/>
              </a:solidFill>
              <a:latin typeface="Nunito Ligh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C5E1586-7E87-481E-8054-13ED43BF27C1}"/>
              </a:ext>
            </a:extLst>
          </p:cNvPr>
          <p:cNvSpPr/>
          <p:nvPr/>
        </p:nvSpPr>
        <p:spPr>
          <a:xfrm>
            <a:off x="1447800" y="3543300"/>
            <a:ext cx="10182980" cy="489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120"/>
              </a:lnSpc>
            </a:pPr>
            <a:r>
              <a:rPr lang="ru-RU" sz="2800" dirty="0">
                <a:solidFill>
                  <a:srgbClr val="191919"/>
                </a:solidFill>
                <a:latin typeface="+mj-lt"/>
              </a:rPr>
              <a:t>Могут быть выделены следующие признаки одаренного ребенка</a:t>
            </a:r>
            <a:endParaRPr lang="en-US" sz="2800" dirty="0">
              <a:solidFill>
                <a:srgbClr val="191919"/>
              </a:solidFill>
              <a:latin typeface="+mj-lt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6C2A447-9001-4AD9-8D9C-BD288ED5206B}"/>
              </a:ext>
            </a:extLst>
          </p:cNvPr>
          <p:cNvSpPr/>
          <p:nvPr/>
        </p:nvSpPr>
        <p:spPr>
          <a:xfrm>
            <a:off x="1469136" y="4219032"/>
            <a:ext cx="14385600" cy="156966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Повышенная избирательная чувствительность к определенным сторонам предметной действительности (знакам, звукам, цвету, техническим устройствам, растениям и т.д.) либо определенным формам собственной активности (физической, познавательной, художественно-выразительной и т.д.), сопровождающаяся, как правило, переживанием чувства удовольствия.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387F6151-B542-4580-89D5-9F33C8EE123F}"/>
              </a:ext>
            </a:extLst>
          </p:cNvPr>
          <p:cNvSpPr/>
          <p:nvPr/>
        </p:nvSpPr>
        <p:spPr>
          <a:xfrm>
            <a:off x="1447800" y="6123399"/>
            <a:ext cx="14406936" cy="8309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Повышенная познавательная потребность, которая проявляется в ненасытной любознательности, а также готовности по собственной инициативе выходить за пределы исходных требований деятельности.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56A45E5-A194-4FD2-951B-7D1931A280DA}"/>
              </a:ext>
            </a:extLst>
          </p:cNvPr>
          <p:cNvSpPr/>
          <p:nvPr/>
        </p:nvSpPr>
        <p:spPr>
          <a:xfrm>
            <a:off x="1432560" y="7289103"/>
            <a:ext cx="14406936" cy="8309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Ярко выраженный интерес к тем или иным занятиям или сферам деятельности, чрезвычайно высокая увлеченность каким-либо предметом, погруженность в то или иное дело.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6F5C102-8F4A-4D21-8799-C3D61366EF41}"/>
              </a:ext>
            </a:extLst>
          </p:cNvPr>
          <p:cNvSpPr/>
          <p:nvPr/>
        </p:nvSpPr>
        <p:spPr>
          <a:xfrm>
            <a:off x="1432560" y="8454807"/>
            <a:ext cx="14406936" cy="8309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Высокая требовательность к результатам собственного труда, склонность ставить сверхтрудные цели и настойчивость в их достижении, стремление к совершенству.</a:t>
            </a:r>
          </a:p>
        </p:txBody>
      </p:sp>
    </p:spTree>
    <p:extLst>
      <p:ext uri="{BB962C8B-B14F-4D97-AF65-F5344CB8AC3E}">
        <p14:creationId xmlns:p14="http://schemas.microsoft.com/office/powerpoint/2010/main" xmlns="" val="3157728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4306823" y="355141"/>
            <a:ext cx="11637265" cy="9621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4400" dirty="0">
                <a:solidFill>
                  <a:srgbClr val="191919"/>
                </a:solidFill>
                <a:latin typeface="Nunito"/>
              </a:rPr>
              <a:t>Специфика одаренности детского возраста</a:t>
            </a:r>
            <a:endParaRPr lang="en-US" sz="4400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424653" y="1570362"/>
            <a:ext cx="12649200" cy="30431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indent="457200" algn="just"/>
            <a:r>
              <a:rPr lang="ru-RU" sz="2800" dirty="0"/>
              <a:t>Одаренность в детском возрасте можно рассматривать в качестве потенциала психического развития по отношению к последующим этапам жизненного пути личности.</a:t>
            </a:r>
          </a:p>
          <a:p>
            <a:pPr indent="457200" algn="just"/>
            <a:r>
              <a:rPr lang="ru-RU" sz="2800" dirty="0"/>
              <a:t>Однако при этом следует учитывать специфику одаренности в детском возрасте (в отличие от одаренности взрослого человека):</a:t>
            </a:r>
          </a:p>
          <a:p>
            <a:pPr algn="just">
              <a:lnSpc>
                <a:spcPts val="3488"/>
              </a:lnSpc>
            </a:pPr>
            <a:r>
              <a:rPr lang="en-US" sz="2800" dirty="0">
                <a:solidFill>
                  <a:srgbClr val="191919"/>
                </a:solidFill>
                <a:latin typeface="Nunito Light" panose="020B0604020202020204" charset="0"/>
              </a:rPr>
              <a:t>  </a:t>
            </a:r>
          </a:p>
          <a:p>
            <a:pPr algn="just">
              <a:lnSpc>
                <a:spcPts val="3488"/>
              </a:lnSpc>
            </a:pPr>
            <a:endParaRPr lang="en-US" sz="2683" dirty="0">
              <a:solidFill>
                <a:srgbClr val="191919"/>
              </a:solidFill>
              <a:latin typeface="Nunito Light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E16E63F6-4B23-44E6-9F9C-222B96724815}"/>
              </a:ext>
            </a:extLst>
          </p:cNvPr>
          <p:cNvSpPr/>
          <p:nvPr/>
        </p:nvSpPr>
        <p:spPr>
          <a:xfrm>
            <a:off x="1424653" y="4470815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B5A78B9-0AF1-4190-894F-1871750439CD}"/>
              </a:ext>
            </a:extLst>
          </p:cNvPr>
          <p:cNvSpPr/>
          <p:nvPr/>
        </p:nvSpPr>
        <p:spPr>
          <a:xfrm>
            <a:off x="2151888" y="4106073"/>
            <a:ext cx="7467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Детская одаренность часто выступает как проявление закономерностей возрастного развития.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04E39FC0-B915-4CC2-9845-4066CF8DDCA4}"/>
              </a:ext>
            </a:extLst>
          </p:cNvPr>
          <p:cNvSpPr/>
          <p:nvPr/>
        </p:nvSpPr>
        <p:spPr>
          <a:xfrm>
            <a:off x="1424653" y="7076742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D80688D-2496-4F51-A0B3-E4AA05B9B720}"/>
              </a:ext>
            </a:extLst>
          </p:cNvPr>
          <p:cNvSpPr/>
          <p:nvPr/>
        </p:nvSpPr>
        <p:spPr>
          <a:xfrm>
            <a:off x="2133600" y="6174989"/>
            <a:ext cx="7162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Под влиянием смены возраста, образования, освоения норм культурного поведения, типа семейного воспитания и т.д. может происходить «угасание» признаков детской одаренности.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BA326189-FD93-4C0C-873F-F963358EE1CE}"/>
              </a:ext>
            </a:extLst>
          </p:cNvPr>
          <p:cNvSpPr/>
          <p:nvPr/>
        </p:nvSpPr>
        <p:spPr>
          <a:xfrm>
            <a:off x="9946861" y="4357888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8E0E6B6E-2E54-4358-A726-FABF437E87F8}"/>
              </a:ext>
            </a:extLst>
          </p:cNvPr>
          <p:cNvSpPr/>
          <p:nvPr/>
        </p:nvSpPr>
        <p:spPr>
          <a:xfrm>
            <a:off x="10564700" y="4106073"/>
            <a:ext cx="7315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Своеобразие динамики формирования детской, одаренности нередко проявляется в виде неравномерности (рассогласованности) психического развития.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7019975-47DC-41E1-B85B-C1D5F3C9D692}"/>
              </a:ext>
            </a:extLst>
          </p:cNvPr>
          <p:cNvSpPr/>
          <p:nvPr/>
        </p:nvSpPr>
        <p:spPr>
          <a:xfrm>
            <a:off x="10403729" y="6174990"/>
            <a:ext cx="74675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Проявления детской одаренности зачастую трудно отличить от обученности (или шире — степени социализации), являющейся результатом более благоприятных условий жизни данного ребенка.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35BDFF59-9A4E-4936-97A7-ECFDC45D7378}"/>
              </a:ext>
            </a:extLst>
          </p:cNvPr>
          <p:cNvSpPr/>
          <p:nvPr/>
        </p:nvSpPr>
        <p:spPr>
          <a:xfrm>
            <a:off x="9946861" y="6924676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19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4306823" y="355141"/>
            <a:ext cx="11637265" cy="9621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4400" dirty="0">
                <a:solidFill>
                  <a:srgbClr val="191919"/>
                </a:solidFill>
                <a:latin typeface="Nunito"/>
              </a:rPr>
              <a:t>Формы проявления одаренности</a:t>
            </a:r>
            <a:endParaRPr lang="en-US" sz="4400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E16E63F6-4B23-44E6-9F9C-222B96724815}"/>
              </a:ext>
            </a:extLst>
          </p:cNvPr>
          <p:cNvSpPr/>
          <p:nvPr/>
        </p:nvSpPr>
        <p:spPr>
          <a:xfrm>
            <a:off x="1424653" y="2019300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B5A78B9-0AF1-4190-894F-1871750439CD}"/>
              </a:ext>
            </a:extLst>
          </p:cNvPr>
          <p:cNvSpPr/>
          <p:nvPr/>
        </p:nvSpPr>
        <p:spPr>
          <a:xfrm>
            <a:off x="2133599" y="1865242"/>
            <a:ext cx="78132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Явная – проявляющаяся в деятельности ребенка ярко и отчетливо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04E39FC0-B915-4CC2-9845-4066CF8DDCA4}"/>
              </a:ext>
            </a:extLst>
          </p:cNvPr>
          <p:cNvSpPr/>
          <p:nvPr/>
        </p:nvSpPr>
        <p:spPr>
          <a:xfrm>
            <a:off x="1424653" y="3467100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D80688D-2496-4F51-A0B3-E4AA05B9B720}"/>
              </a:ext>
            </a:extLst>
          </p:cNvPr>
          <p:cNvSpPr/>
          <p:nvPr/>
        </p:nvSpPr>
        <p:spPr>
          <a:xfrm>
            <a:off x="2127503" y="3367264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Скрытая – проявляющаяся в замаскированной форме 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BA326189-FD93-4C0C-873F-F963358EE1CE}"/>
              </a:ext>
            </a:extLst>
          </p:cNvPr>
          <p:cNvSpPr/>
          <p:nvPr/>
        </p:nvSpPr>
        <p:spPr>
          <a:xfrm>
            <a:off x="1327117" y="4835419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8E0E6B6E-2E54-4358-A726-FABF437E87F8}"/>
              </a:ext>
            </a:extLst>
          </p:cNvPr>
          <p:cNvSpPr/>
          <p:nvPr/>
        </p:nvSpPr>
        <p:spPr>
          <a:xfrm>
            <a:off x="2048254" y="4835419"/>
            <a:ext cx="76260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Актуальная – замеченная психологами, педагогами, родителями (талантливые дети)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7019975-47DC-41E1-B85B-C1D5F3C9D692}"/>
              </a:ext>
            </a:extLst>
          </p:cNvPr>
          <p:cNvSpPr/>
          <p:nvPr/>
        </p:nvSpPr>
        <p:spPr>
          <a:xfrm>
            <a:off x="1981200" y="6160807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Потенциальная – определенные психические возможности (потенциал) для высоких достижений, но не может быть реализована в данный момент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35BDFF59-9A4E-4936-97A7-ECFDC45D7378}"/>
              </a:ext>
            </a:extLst>
          </p:cNvPr>
          <p:cNvSpPr/>
          <p:nvPr/>
        </p:nvSpPr>
        <p:spPr>
          <a:xfrm>
            <a:off x="1290541" y="6203738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E7A8D542-E577-4DD8-AE2B-0F5F52321F47}"/>
              </a:ext>
            </a:extLst>
          </p:cNvPr>
          <p:cNvSpPr/>
          <p:nvPr/>
        </p:nvSpPr>
        <p:spPr>
          <a:xfrm>
            <a:off x="2048254" y="7863747"/>
            <a:ext cx="7467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Ранняя – способности в раннем возрасте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8C8BC56D-9A94-4CD3-91BC-8274A3121E0C}"/>
              </a:ext>
            </a:extLst>
          </p:cNvPr>
          <p:cNvSpPr/>
          <p:nvPr/>
        </p:nvSpPr>
        <p:spPr>
          <a:xfrm>
            <a:off x="1327117" y="7946762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1A666194-E127-4298-A18E-A7066F3E2DBF}"/>
              </a:ext>
            </a:extLst>
          </p:cNvPr>
          <p:cNvSpPr/>
          <p:nvPr/>
        </p:nvSpPr>
        <p:spPr>
          <a:xfrm>
            <a:off x="1310640" y="8940803"/>
            <a:ext cx="357190" cy="35719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9377B268-DEA2-4F7C-9D5C-277F0A262593}"/>
              </a:ext>
            </a:extLst>
          </p:cNvPr>
          <p:cNvSpPr/>
          <p:nvPr/>
        </p:nvSpPr>
        <p:spPr>
          <a:xfrm>
            <a:off x="2033014" y="8857788"/>
            <a:ext cx="8482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Поздняя – достижение результатов в зрелом возрасте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F040A36-6B68-4C98-A7B4-1009D605449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46020" y="2179514"/>
            <a:ext cx="6677025" cy="703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106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5334000" y="355141"/>
            <a:ext cx="11637265" cy="9621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335"/>
              </a:lnSpc>
            </a:pPr>
            <a:r>
              <a:rPr lang="ru-RU" sz="4400" dirty="0">
                <a:solidFill>
                  <a:srgbClr val="191919"/>
                </a:solidFill>
                <a:latin typeface="Nunito"/>
              </a:rPr>
              <a:t>Формы проявления одаренности</a:t>
            </a:r>
            <a:endParaRPr lang="en-US" sz="4400" dirty="0">
              <a:solidFill>
                <a:srgbClr val="191919"/>
              </a:solidFill>
              <a:latin typeface="Nunito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B5A78B9-0AF1-4190-894F-1871750439CD}"/>
              </a:ext>
            </a:extLst>
          </p:cNvPr>
          <p:cNvSpPr/>
          <p:nvPr/>
        </p:nvSpPr>
        <p:spPr>
          <a:xfrm>
            <a:off x="3240024" y="1742258"/>
            <a:ext cx="124602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  Примером ранней одаренности являются дети, которые получили название «вундеркинды».</a:t>
            </a:r>
          </a:p>
          <a:p>
            <a:pPr algn="ctr"/>
            <a:r>
              <a:rPr lang="ru-RU" sz="3200" dirty="0"/>
              <a:t>   Вундеркинд (буквально «чудесный ребенок») — это ребенок, как правило, дошкольного или младшего школьного возраста с чрезвычайными, блестящими успехами в каком-либо определенном виде деятельности — математике, поэзии, музыке, рисовании, танце, пении и т.д.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64DC80F3-DA32-429B-AC64-FEDA3F5B3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683434"/>
            <a:ext cx="6495288" cy="42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694CE581-91F9-4E00-A6BF-E2BDF88DB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0136" y="5683434"/>
            <a:ext cx="6495288" cy="420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876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6868847" y="2982886"/>
            <a:ext cx="5680988" cy="545374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100580">
            <a:off x="4632583" y="3128409"/>
            <a:ext cx="2486655" cy="152618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09557" y="5378145"/>
            <a:ext cx="2486655" cy="152618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600496">
            <a:off x="4695860" y="7673542"/>
            <a:ext cx="2486655" cy="152618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4013297" y="259053"/>
            <a:ext cx="11392088" cy="1833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20"/>
              </a:lnSpc>
            </a:pPr>
            <a:r>
              <a:rPr lang="en-US" sz="6016" dirty="0">
                <a:solidFill>
                  <a:srgbClr val="191919"/>
                </a:solidFill>
                <a:latin typeface="Nunito"/>
              </a:rPr>
              <a:t>Поведенческие особенности одаренного ребенка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4971" y="3390502"/>
            <a:ext cx="4063914" cy="1157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5"/>
              </a:lnSpc>
            </a:pPr>
            <a:r>
              <a:rPr lang="en-US" sz="3303" dirty="0">
                <a:solidFill>
                  <a:srgbClr val="191919"/>
                </a:solidFill>
                <a:latin typeface="Open Sans Bold Italics"/>
              </a:rPr>
              <a:t>Часто прерывает собеседника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12370" y="5643085"/>
            <a:ext cx="4597187" cy="1744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5"/>
              </a:lnSpc>
            </a:pPr>
            <a:r>
              <a:rPr lang="en-US" sz="3303" dirty="0">
                <a:solidFill>
                  <a:srgbClr val="191919"/>
                </a:solidFill>
                <a:latin typeface="Open Sans Bold Italics"/>
              </a:rPr>
              <a:t>Часто превращает урок в диалог себя и учителя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12370" y="8246878"/>
            <a:ext cx="4597187" cy="1157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5"/>
              </a:lnSpc>
            </a:pPr>
            <a:r>
              <a:rPr lang="en-US" sz="3303" dirty="0">
                <a:solidFill>
                  <a:srgbClr val="191919"/>
                </a:solidFill>
                <a:latin typeface="Open Sans Bold Italics"/>
              </a:rPr>
              <a:t>Часто поправляет других людей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966051" y="3608970"/>
            <a:ext cx="4073855" cy="10141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98"/>
              </a:lnSpc>
            </a:pPr>
            <a:r>
              <a:rPr lang="en-US" sz="2927" dirty="0">
                <a:solidFill>
                  <a:srgbClr val="191919"/>
                </a:solidFill>
                <a:latin typeface="Open Sans Bold Italics"/>
              </a:rPr>
              <a:t>Трудно уживается в коллективе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flipH="1">
            <a:off x="11479396" y="3457177"/>
            <a:ext cx="2486655" cy="152618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86993" flipH="1">
            <a:off x="12523076" y="5909930"/>
            <a:ext cx="2486655" cy="1526185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4076526" y="5853041"/>
            <a:ext cx="4211474" cy="20549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98"/>
              </a:lnSpc>
            </a:pPr>
            <a:r>
              <a:rPr lang="en-US" sz="2927" dirty="0">
                <a:solidFill>
                  <a:srgbClr val="191919"/>
                </a:solidFill>
                <a:latin typeface="Open Sans Bold Italics"/>
              </a:rPr>
              <a:t>Развитое чувство юмора, часто доходящее до сарказма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4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EB8558DA-82AE-4036-A223-73C1568B6056}"/>
              </a:ext>
            </a:extLst>
          </p:cNvPr>
          <p:cNvSpPr/>
          <p:nvPr/>
        </p:nvSpPr>
        <p:spPr>
          <a:xfrm>
            <a:off x="1966991" y="263820"/>
            <a:ext cx="156924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Одним из наиболее дискуссионных вопросов, касающихся проблемы одаренных детей, является вопрос о частоте проявления детской одаренности.</a:t>
            </a:r>
            <a:endParaRPr lang="en-US" sz="3600" dirty="0">
              <a:solidFill>
                <a:srgbClr val="191919"/>
              </a:solidFill>
              <a:latin typeface="Nunito Light" panose="020B060402020202020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0E23851B-1265-4F10-8A93-0A649E87733E}"/>
              </a:ext>
            </a:extLst>
          </p:cNvPr>
          <p:cNvSpPr txBox="1"/>
          <p:nvPr/>
        </p:nvSpPr>
        <p:spPr>
          <a:xfrm>
            <a:off x="6019800" y="1752879"/>
            <a:ext cx="7000924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ru-RU" sz="3200" dirty="0"/>
              <a:t>Существуют две крайние точки зрения</a:t>
            </a:r>
            <a:endParaRPr lang="en-US" sz="3200" dirty="0">
              <a:solidFill>
                <a:srgbClr val="191919"/>
              </a:solidFill>
              <a:latin typeface="Nunito Bold"/>
            </a:endParaRP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327F7B29-B98A-481A-897E-FA1D2E45AB34}"/>
              </a:ext>
            </a:extLst>
          </p:cNvPr>
          <p:cNvCxnSpPr/>
          <p:nvPr/>
        </p:nvCxnSpPr>
        <p:spPr>
          <a:xfrm rot="10800000" flipV="1">
            <a:off x="5410199" y="2411594"/>
            <a:ext cx="2357454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5EF9E8FE-36BE-4E5C-B47B-BD085F2C7B75}"/>
              </a:ext>
            </a:extLst>
          </p:cNvPr>
          <p:cNvCxnSpPr/>
          <p:nvPr/>
        </p:nvCxnSpPr>
        <p:spPr>
          <a:xfrm>
            <a:off x="10520349" y="2333240"/>
            <a:ext cx="2286016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76B90A0-0F44-49F0-818D-374F8131B146}"/>
              </a:ext>
            </a:extLst>
          </p:cNvPr>
          <p:cNvSpPr txBox="1"/>
          <p:nvPr/>
        </p:nvSpPr>
        <p:spPr>
          <a:xfrm>
            <a:off x="1600200" y="3617124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«все дети являются одаренными»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24EFF626-D152-47F5-AF7A-A32C2760E2EC}"/>
              </a:ext>
            </a:extLst>
          </p:cNvPr>
          <p:cNvSpPr/>
          <p:nvPr/>
        </p:nvSpPr>
        <p:spPr>
          <a:xfrm>
            <a:off x="9904412" y="3553378"/>
            <a:ext cx="7446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«</a:t>
            </a:r>
            <a:r>
              <a:rPr lang="ru-RU" sz="3200" dirty="0"/>
              <a:t>одаренные</a:t>
            </a:r>
            <a:r>
              <a:rPr lang="ru-RU" sz="2800" dirty="0"/>
              <a:t> дети встречаются крайне редко»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83E4F35B-CAFA-4D4A-AE67-EF2A8EB14652}"/>
              </a:ext>
            </a:extLst>
          </p:cNvPr>
          <p:cNvCxnSpPr/>
          <p:nvPr/>
        </p:nvCxnSpPr>
        <p:spPr>
          <a:xfrm rot="5400000">
            <a:off x="5087934" y="4512559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162D6637-00FA-440E-B07C-F773B2AA9ABE}"/>
              </a:ext>
            </a:extLst>
          </p:cNvPr>
          <p:cNvCxnSpPr/>
          <p:nvPr/>
        </p:nvCxnSpPr>
        <p:spPr>
          <a:xfrm rot="5400000">
            <a:off x="12506931" y="4529737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6A563FD-2473-4B76-B824-58753E960132}"/>
              </a:ext>
            </a:extLst>
          </p:cNvPr>
          <p:cNvSpPr txBox="1"/>
          <p:nvPr/>
        </p:nvSpPr>
        <p:spPr>
          <a:xfrm>
            <a:off x="1600200" y="4952969"/>
            <a:ext cx="63579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До уровня одаренного можно развить практически любого здорового ребенка при условии создания благоприятных условий.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7B610B6-2AEE-48EF-A6FC-5D8B0DFA857B}"/>
              </a:ext>
            </a:extLst>
          </p:cNvPr>
          <p:cNvSpPr txBox="1"/>
          <p:nvPr/>
        </p:nvSpPr>
        <p:spPr>
          <a:xfrm>
            <a:off x="10160827" y="4989655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Одаренность — уникальное явление, в этом случае основное внимание уделяется поиску одаренных детей.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FA781CBD-4742-47C9-B353-BBC1A2F6D6ED}"/>
              </a:ext>
            </a:extLst>
          </p:cNvPr>
          <p:cNvCxnSpPr/>
          <p:nvPr/>
        </p:nvCxnSpPr>
        <p:spPr>
          <a:xfrm>
            <a:off x="4674709" y="6625418"/>
            <a:ext cx="357190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1CFC54FA-1F5E-4966-A202-ACDBAD6B4C69}"/>
              </a:ext>
            </a:extLst>
          </p:cNvPr>
          <p:cNvCxnSpPr/>
          <p:nvPr/>
        </p:nvCxnSpPr>
        <p:spPr>
          <a:xfrm flipV="1">
            <a:off x="9520262" y="6567247"/>
            <a:ext cx="4000528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DC84EEFB-6358-4C31-9D67-5C75169BA7D7}"/>
              </a:ext>
            </a:extLst>
          </p:cNvPr>
          <p:cNvSpPr/>
          <p:nvPr/>
        </p:nvSpPr>
        <p:spPr>
          <a:xfrm>
            <a:off x="3874787" y="7584043"/>
            <a:ext cx="11290949" cy="2219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160"/>
              </a:lnSpc>
            </a:pPr>
            <a:r>
              <a:rPr lang="ru-RU" sz="2800" dirty="0"/>
              <a:t>Указанная альтернатива снимается в рамках следующей позиции: потенциальные предпосылки к достижениям в разных видах деятельности присущи многим детям, тогда как реальные незаурядные результаты демонстрирует значительно меньшая часть детей.</a:t>
            </a:r>
            <a:endParaRPr lang="en-US" sz="2800" dirty="0">
              <a:solidFill>
                <a:srgbClr val="191919"/>
              </a:solidFill>
              <a:latin typeface="Nunito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750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1238</Words>
  <Application>Microsoft Office PowerPoint</Application>
  <PresentationFormat>Произвольный</PresentationFormat>
  <Paragraphs>103</Paragraphs>
  <Slides>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Amazing Slab</vt:lpstr>
      <vt:lpstr>Nunito</vt:lpstr>
      <vt:lpstr>Nunito Light</vt:lpstr>
      <vt:lpstr>Nunito Bold</vt:lpstr>
      <vt:lpstr>Calibri</vt:lpstr>
      <vt:lpstr>Open Sans Bold Italics</vt:lpstr>
      <vt:lpstr>Wingdings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виды детской одаренности</dc:title>
  <cp:lastModifiedBy>admin</cp:lastModifiedBy>
  <cp:revision>10</cp:revision>
  <dcterms:created xsi:type="dcterms:W3CDTF">2006-08-16T00:00:00Z</dcterms:created>
  <dcterms:modified xsi:type="dcterms:W3CDTF">2023-07-11T06:01:56Z</dcterms:modified>
  <dc:identifier>DAEwQetkn5I</dc:identifier>
</cp:coreProperties>
</file>