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4" r:id="rId8"/>
    <p:sldId id="263" r:id="rId9"/>
    <p:sldId id="267" r:id="rId10"/>
    <p:sldId id="268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EC6BC-5DD5-4633-8584-12E1ECF66A99}" type="datetimeFigureOut">
              <a:rPr lang="ru-RU" smtClean="0"/>
              <a:t>20.06.2020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7A598-32DC-4295-912F-CE6898C68B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EC6BC-5DD5-4633-8584-12E1ECF66A99}" type="datetimeFigureOut">
              <a:rPr lang="ru-RU" smtClean="0"/>
              <a:t>20.06.2020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7A598-32DC-4295-912F-CE6898C68B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EC6BC-5DD5-4633-8584-12E1ECF66A99}" type="datetimeFigureOut">
              <a:rPr lang="ru-RU" smtClean="0"/>
              <a:t>20.06.2020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7A598-32DC-4295-912F-CE6898C68B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EC6BC-5DD5-4633-8584-12E1ECF66A99}" type="datetimeFigureOut">
              <a:rPr lang="ru-RU" smtClean="0"/>
              <a:t>20.06.2020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7A598-32DC-4295-912F-CE6898C68B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EC6BC-5DD5-4633-8584-12E1ECF66A99}" type="datetimeFigureOut">
              <a:rPr lang="ru-RU" smtClean="0"/>
              <a:t>20.06.2020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7A598-32DC-4295-912F-CE6898C68B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EC6BC-5DD5-4633-8584-12E1ECF66A99}" type="datetimeFigureOut">
              <a:rPr lang="ru-RU" smtClean="0"/>
              <a:t>20.06.2020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7A598-32DC-4295-912F-CE6898C68B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EC6BC-5DD5-4633-8584-12E1ECF66A99}" type="datetimeFigureOut">
              <a:rPr lang="ru-RU" smtClean="0"/>
              <a:t>20.06.2020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7A598-32DC-4295-912F-CE6898C68B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EC6BC-5DD5-4633-8584-12E1ECF66A99}" type="datetimeFigureOut">
              <a:rPr lang="ru-RU" smtClean="0"/>
              <a:t>20.06.2020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7A598-32DC-4295-912F-CE6898C68B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EC6BC-5DD5-4633-8584-12E1ECF66A99}" type="datetimeFigureOut">
              <a:rPr lang="ru-RU" smtClean="0"/>
              <a:t>20.06.2020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7A598-32DC-4295-912F-CE6898C68B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EC6BC-5DD5-4633-8584-12E1ECF66A99}" type="datetimeFigureOut">
              <a:rPr lang="ru-RU" smtClean="0"/>
              <a:t>20.06.2020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7A598-32DC-4295-912F-CE6898C68B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EC6BC-5DD5-4633-8584-12E1ECF66A99}" type="datetimeFigureOut">
              <a:rPr lang="ru-RU" smtClean="0"/>
              <a:t>20.06.2020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7A598-32DC-4295-912F-CE6898C68B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EEC6BC-5DD5-4633-8584-12E1ECF66A99}" type="datetimeFigureOut">
              <a:rPr lang="ru-RU" smtClean="0"/>
              <a:t>20.06.2020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37A598-32DC-4295-912F-CE6898C68BE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857364"/>
            <a:ext cx="7772400" cy="307183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t">
            <a:noAutofit/>
          </a:bodyPr>
          <a:lstStyle/>
          <a:p>
            <a:r>
              <a:rPr lang="ru-RU" sz="3200" b="1" dirty="0" smtClean="0"/>
              <a:t>Эквивалентность перевода при передаче функционально-ситуативного содержания оригинала: характеристика эквивалентности второго типа. Причины изменения способа описания ситуации при переводе.</a:t>
            </a:r>
            <a:endParaRPr lang="ru-RU" sz="32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/>
              <a:t>Необходимость устанавливать при переводе </a:t>
            </a:r>
            <a:r>
              <a:rPr lang="ru-RU" dirty="0" smtClean="0"/>
              <a:t>эквивалентность </a:t>
            </a:r>
            <a:r>
              <a:rPr lang="ru-RU" dirty="0"/>
              <a:t>на уровне ситуации может быть связана и с тем, что во многих случаях члены языкового коллектива постоянно </a:t>
            </a:r>
            <a:r>
              <a:rPr lang="ru-RU" dirty="0" smtClean="0"/>
              <a:t>применяют </a:t>
            </a:r>
            <a:r>
              <a:rPr lang="ru-RU" dirty="0"/>
              <a:t>лишь один способ описания определенной ситуации. Особенно часто это имеет место в стандартных речевых </a:t>
            </a:r>
            <a:r>
              <a:rPr lang="ru-RU" dirty="0" smtClean="0"/>
              <a:t>формулах</a:t>
            </a:r>
            <a:r>
              <a:rPr lang="ru-RU" dirty="0"/>
              <a:t>, предупредительных надписях, общепринятых пожела­ниях, выражениях соболезнования и т.д. Услышав просьбу </a:t>
            </a:r>
            <a:r>
              <a:rPr lang="ru-RU" dirty="0" smtClean="0"/>
              <a:t>позвать </a:t>
            </a:r>
            <a:r>
              <a:rPr lang="ru-RU" dirty="0"/>
              <a:t>кого-либо к телефону, по-русски спросят: «Кто его </a:t>
            </a:r>
            <a:r>
              <a:rPr lang="ru-RU" dirty="0" smtClean="0"/>
              <a:t>спрашивает</a:t>
            </a:r>
            <a:r>
              <a:rPr lang="ru-RU" dirty="0"/>
              <a:t>?», а по-английски: </a:t>
            </a:r>
            <a:r>
              <a:rPr lang="ru-RU" dirty="0" err="1"/>
              <a:t>Who</a:t>
            </a:r>
            <a:r>
              <a:rPr lang="ru-RU" dirty="0"/>
              <a:t> </a:t>
            </a:r>
            <a:r>
              <a:rPr lang="ru-RU" dirty="0" err="1"/>
              <a:t>shall</a:t>
            </a:r>
            <a:r>
              <a:rPr lang="ru-RU" dirty="0"/>
              <a:t> I </a:t>
            </a:r>
            <a:r>
              <a:rPr lang="ru-RU" dirty="0" err="1"/>
              <a:t>say</a:t>
            </a:r>
            <a:r>
              <a:rPr lang="ru-RU" dirty="0"/>
              <a:t> </a:t>
            </a:r>
            <a:r>
              <a:rPr lang="ru-RU" dirty="0" err="1"/>
              <a:t>is</a:t>
            </a:r>
            <a:r>
              <a:rPr lang="ru-RU" dirty="0"/>
              <a:t> </a:t>
            </a:r>
            <a:r>
              <a:rPr lang="ru-RU" dirty="0" err="1"/>
              <a:t>calling</a:t>
            </a:r>
            <a:r>
              <a:rPr lang="ru-RU" dirty="0"/>
              <a:t>?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71480"/>
            <a:ext cx="8229600" cy="2043114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i="1" dirty="0"/>
              <a:t>- </a:t>
            </a:r>
            <a:r>
              <a:rPr lang="ru-RU" i="1" dirty="0" err="1"/>
              <a:t>Pull</a:t>
            </a:r>
            <a:r>
              <a:rPr lang="ru-RU" i="1" dirty="0"/>
              <a:t>. </a:t>
            </a:r>
            <a:r>
              <a:rPr lang="ru-RU" i="1" dirty="0" err="1"/>
              <a:t>Push</a:t>
            </a:r>
            <a:r>
              <a:rPr lang="ru-RU" i="1" dirty="0"/>
              <a:t>. - От себя. К себе.</a:t>
            </a:r>
          </a:p>
          <a:p>
            <a:r>
              <a:rPr lang="ru-RU" i="1" dirty="0"/>
              <a:t>- </a:t>
            </a:r>
            <a:r>
              <a:rPr lang="ru-RU" i="1" dirty="0" err="1"/>
              <a:t>Stop</a:t>
            </a:r>
            <a:r>
              <a:rPr lang="ru-RU" i="1" dirty="0"/>
              <a:t>, I </a:t>
            </a:r>
            <a:r>
              <a:rPr lang="ru-RU" i="1" dirty="0" err="1"/>
              <a:t>have</a:t>
            </a:r>
            <a:r>
              <a:rPr lang="ru-RU" i="1" dirty="0"/>
              <a:t> </a:t>
            </a:r>
            <a:r>
              <a:rPr lang="ru-RU" i="1" dirty="0" err="1"/>
              <a:t>a</a:t>
            </a:r>
            <a:r>
              <a:rPr lang="ru-RU" i="1" dirty="0"/>
              <a:t> </a:t>
            </a:r>
            <a:r>
              <a:rPr lang="ru-RU" i="1" dirty="0" err="1"/>
              <a:t>gun</a:t>
            </a:r>
            <a:r>
              <a:rPr lang="ru-RU" i="1" dirty="0"/>
              <a:t>! (R. </a:t>
            </a:r>
            <a:r>
              <a:rPr lang="ru-RU" i="1" dirty="0" err="1"/>
              <a:t>Bradbury</a:t>
            </a:r>
            <a:r>
              <a:rPr lang="ru-RU" i="1" dirty="0"/>
              <a:t>) - Стой я буду стрелять!</a:t>
            </a:r>
          </a:p>
          <a:p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714348" y="3786190"/>
            <a:ext cx="8229600" cy="204311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925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3200" i="1" dirty="0"/>
              <a:t>Теоретически можно по-разному предупредить о </a:t>
            </a:r>
            <a:r>
              <a:rPr lang="ru-RU" sz="3200" i="1" dirty="0" smtClean="0"/>
              <a:t>свежеокрашенном </a:t>
            </a:r>
            <a:r>
              <a:rPr lang="ru-RU" sz="3200" i="1" dirty="0"/>
              <a:t>предмете, но по-русски обязательно напишут: «</a:t>
            </a:r>
            <a:r>
              <a:rPr lang="ru-RU" sz="3200" i="1" dirty="0" smtClean="0"/>
              <a:t>Осторожно</a:t>
            </a:r>
            <a:r>
              <a:rPr lang="ru-RU" sz="3200" i="1" dirty="0"/>
              <a:t>, окрашено», а по-английски - "</a:t>
            </a:r>
            <a:r>
              <a:rPr lang="ru-RU" sz="3200" i="1" dirty="0" err="1"/>
              <a:t>Wet</a:t>
            </a:r>
            <a:r>
              <a:rPr lang="ru-RU" sz="3200" i="1" dirty="0"/>
              <a:t> </a:t>
            </a:r>
            <a:r>
              <a:rPr lang="ru-RU" sz="3200" i="1" dirty="0" err="1"/>
              <a:t>paint</a:t>
            </a:r>
            <a:r>
              <a:rPr lang="ru-RU" sz="3200" i="1" dirty="0"/>
              <a:t>".</a:t>
            </a:r>
            <a:endParaRPr kumimoji="0" lang="ru-RU" sz="3200" b="0" i="1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en-US" i="1" dirty="0"/>
              <a:t>Reduction on taking a quantity</a:t>
            </a:r>
            <a:r>
              <a:rPr lang="en-US" dirty="0" smtClean="0"/>
              <a:t>.</a:t>
            </a:r>
            <a:r>
              <a:rPr lang="ru-RU" dirty="0" smtClean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J.Galsworthy</a:t>
            </a:r>
            <a:r>
              <a:rPr lang="en-US" dirty="0" smtClean="0"/>
              <a:t>)</a:t>
            </a:r>
            <a:r>
              <a:rPr lang="ru-RU" dirty="0" smtClean="0"/>
              <a:t>-</a:t>
            </a:r>
            <a:r>
              <a:rPr lang="en-US" dirty="0"/>
              <a:t>  </a:t>
            </a:r>
            <a:r>
              <a:rPr lang="ru-RU" dirty="0" smtClean="0"/>
              <a:t>                     </a:t>
            </a:r>
            <a:r>
              <a:rPr lang="en-US" dirty="0" err="1" smtClean="0"/>
              <a:t>Оптовым</a:t>
            </a:r>
            <a:r>
              <a:rPr lang="en-US" dirty="0"/>
              <a:t> </a:t>
            </a:r>
            <a:r>
              <a:rPr lang="en-US" dirty="0" err="1"/>
              <a:t>покупателям</a:t>
            </a:r>
            <a:r>
              <a:rPr lang="en-US" dirty="0"/>
              <a:t> </a:t>
            </a:r>
            <a:r>
              <a:rPr lang="en-US" dirty="0" err="1"/>
              <a:t>скидка</a:t>
            </a:r>
            <a:r>
              <a:rPr lang="en-US" dirty="0" smtClean="0"/>
              <a:t>.</a:t>
            </a:r>
            <a:endParaRPr lang="ru-RU" dirty="0" smtClean="0"/>
          </a:p>
          <a:p>
            <a:endParaRPr lang="ru-RU" dirty="0" smtClean="0"/>
          </a:p>
          <a:p>
            <a:r>
              <a:rPr lang="en-US" dirty="0"/>
              <a:t> </a:t>
            </a:r>
            <a:r>
              <a:rPr lang="en-US" i="1" dirty="0"/>
              <a:t>Peter's face muscles tightened</a:t>
            </a:r>
            <a:r>
              <a:rPr lang="en-US" dirty="0"/>
              <a:t>. (</a:t>
            </a:r>
            <a:r>
              <a:rPr lang="en-US" dirty="0" err="1" smtClean="0"/>
              <a:t>A.Hailey</a:t>
            </a:r>
            <a:r>
              <a:rPr lang="en-US" dirty="0" smtClean="0"/>
              <a:t>)</a:t>
            </a:r>
            <a:r>
              <a:rPr lang="ru-RU" dirty="0" smtClean="0"/>
              <a:t>-                    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</a:t>
            </a:r>
            <a:r>
              <a:rPr lang="en-US" dirty="0" err="1" smtClean="0"/>
              <a:t>Питер</a:t>
            </a:r>
            <a:r>
              <a:rPr lang="en-US" dirty="0"/>
              <a:t> </a:t>
            </a:r>
            <a:r>
              <a:rPr lang="en-US" dirty="0" err="1"/>
              <a:t>стиснул</a:t>
            </a:r>
            <a:r>
              <a:rPr lang="en-US" dirty="0"/>
              <a:t> </a:t>
            </a:r>
            <a:r>
              <a:rPr lang="en-US" dirty="0" err="1"/>
              <a:t>зубы</a:t>
            </a:r>
            <a:r>
              <a:rPr lang="en-US" dirty="0"/>
              <a:t>. </a:t>
            </a:r>
            <a:endParaRPr lang="ru-RU" dirty="0" smtClean="0"/>
          </a:p>
          <a:p>
            <a:endParaRPr lang="ru-RU" dirty="0" smtClean="0"/>
          </a:p>
          <a:p>
            <a:r>
              <a:rPr lang="en-US" i="1" dirty="0" smtClean="0"/>
              <a:t>He </a:t>
            </a:r>
            <a:r>
              <a:rPr lang="en-US" i="1" dirty="0"/>
              <a:t>left the ship on Tuesday</a:t>
            </a:r>
            <a:r>
              <a:rPr lang="en-US" dirty="0"/>
              <a:t>. (</a:t>
            </a:r>
            <a:r>
              <a:rPr lang="en-US" dirty="0" err="1" smtClean="0"/>
              <a:t>J.K.Jerome</a:t>
            </a:r>
            <a:r>
              <a:rPr lang="en-US" dirty="0" smtClean="0"/>
              <a:t>)</a:t>
            </a:r>
            <a:r>
              <a:rPr lang="ru-RU" dirty="0" smtClean="0"/>
              <a:t>-</a:t>
            </a:r>
            <a:r>
              <a:rPr lang="en-US" dirty="0"/>
              <a:t> </a:t>
            </a:r>
            <a:r>
              <a:rPr lang="ru-RU" dirty="0" smtClean="0"/>
              <a:t>                       </a:t>
            </a:r>
            <a:r>
              <a:rPr lang="en-US" dirty="0" err="1" smtClean="0"/>
              <a:t>Он</a:t>
            </a:r>
            <a:r>
              <a:rPr lang="en-US" dirty="0"/>
              <a:t> </a:t>
            </a:r>
            <a:r>
              <a:rPr lang="en-US" dirty="0" err="1"/>
              <a:t>сошел</a:t>
            </a:r>
            <a:r>
              <a:rPr lang="en-US" dirty="0"/>
              <a:t> </a:t>
            </a:r>
            <a:r>
              <a:rPr lang="en-US" dirty="0" err="1"/>
              <a:t>на</a:t>
            </a:r>
            <a:r>
              <a:rPr lang="en-US" dirty="0"/>
              <a:t> </a:t>
            </a:r>
            <a:r>
              <a:rPr lang="en-US" dirty="0" err="1"/>
              <a:t>берег</a:t>
            </a:r>
            <a:r>
              <a:rPr lang="en-US" dirty="0"/>
              <a:t> </a:t>
            </a:r>
            <a:r>
              <a:rPr lang="en-US" dirty="0" err="1"/>
              <a:t>во</a:t>
            </a:r>
            <a:r>
              <a:rPr lang="en-US" dirty="0"/>
              <a:t> </a:t>
            </a:r>
            <a:r>
              <a:rPr lang="en-US" dirty="0" err="1"/>
              <a:t>вторник</a:t>
            </a:r>
            <a:r>
              <a:rPr lang="en-US" dirty="0" smtClean="0"/>
              <a:t>.</a:t>
            </a:r>
            <a:endParaRPr lang="ru-RU" dirty="0" smtClean="0"/>
          </a:p>
          <a:p>
            <a:endParaRPr lang="en-US" dirty="0"/>
          </a:p>
          <a:p>
            <a:r>
              <a:rPr lang="en-US" i="1" dirty="0"/>
              <a:t>Take a better man than she is, better man than I've ever met, to get away with being insulting to me</a:t>
            </a:r>
            <a:r>
              <a:rPr lang="en-US" dirty="0"/>
              <a:t>! (S. Lewis</a:t>
            </a:r>
            <a:r>
              <a:rPr lang="en-US" dirty="0" smtClean="0"/>
              <a:t>)</a:t>
            </a:r>
            <a:r>
              <a:rPr lang="ru-RU" dirty="0" smtClean="0"/>
              <a:t>-</a:t>
            </a:r>
            <a:endParaRPr lang="en-US" dirty="0"/>
          </a:p>
          <a:p>
            <a:pPr>
              <a:buNone/>
            </a:pPr>
            <a:r>
              <a:rPr lang="ru-RU" dirty="0" smtClean="0"/>
              <a:t>                      </a:t>
            </a:r>
            <a:r>
              <a:rPr lang="en-US" dirty="0" smtClean="0"/>
              <a:t>He</a:t>
            </a:r>
            <a:r>
              <a:rPr lang="en-US" dirty="0"/>
              <a:t> </a:t>
            </a:r>
            <a:r>
              <a:rPr lang="en-US" dirty="0" err="1"/>
              <a:t>родился</a:t>
            </a:r>
            <a:r>
              <a:rPr lang="en-US" dirty="0"/>
              <a:t> </a:t>
            </a:r>
            <a:r>
              <a:rPr lang="en-US" dirty="0" err="1"/>
              <a:t>еще</a:t>
            </a:r>
            <a:r>
              <a:rPr lang="en-US" dirty="0"/>
              <a:t> </a:t>
            </a:r>
            <a:r>
              <a:rPr lang="en-US" dirty="0" err="1"/>
              <a:t>тот</a:t>
            </a:r>
            <a:r>
              <a:rPr lang="en-US" dirty="0"/>
              <a:t> </a:t>
            </a:r>
            <a:r>
              <a:rPr lang="en-US" dirty="0" err="1"/>
              <a:t>человек</a:t>
            </a:r>
            <a:r>
              <a:rPr lang="en-US" dirty="0"/>
              <a:t>, </a:t>
            </a:r>
            <a:r>
              <a:rPr lang="en-US" dirty="0" err="1"/>
              <a:t>который</a:t>
            </a:r>
            <a:r>
              <a:rPr lang="en-US" dirty="0"/>
              <a:t> </a:t>
            </a:r>
            <a:r>
              <a:rPr lang="en-US" dirty="0" err="1"/>
              <a:t>мог</a:t>
            </a:r>
            <a:r>
              <a:rPr lang="en-US" dirty="0"/>
              <a:t> </a:t>
            </a:r>
            <a:r>
              <a:rPr lang="ru-RU" dirty="0" smtClean="0"/>
              <a:t>  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  </a:t>
            </a:r>
            <a:r>
              <a:rPr lang="en-US" dirty="0" err="1" smtClean="0"/>
              <a:t>бы</a:t>
            </a:r>
            <a:r>
              <a:rPr lang="en-US" dirty="0" smtClean="0"/>
              <a:t> </a:t>
            </a:r>
            <a:r>
              <a:rPr lang="en-US" dirty="0" err="1"/>
              <a:t>оскорбить</a:t>
            </a:r>
            <a:r>
              <a:rPr lang="en-US" dirty="0"/>
              <a:t> </a:t>
            </a:r>
            <a:r>
              <a:rPr lang="en-US" dirty="0" err="1"/>
              <a:t>меня</a:t>
            </a:r>
            <a:r>
              <a:rPr lang="en-US" dirty="0"/>
              <a:t> </a:t>
            </a:r>
            <a:r>
              <a:rPr lang="en-US" dirty="0" err="1"/>
              <a:t>безнаказанно</a:t>
            </a:r>
            <a:r>
              <a:rPr lang="en-US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/>
              <a:t>Одним из центральных понятий теории перевода является понятие </a:t>
            </a:r>
            <a:r>
              <a:rPr lang="ru-RU" b="1" u="sng" dirty="0"/>
              <a:t>«эквивалентность перевода»</a:t>
            </a:r>
            <a:r>
              <a:rPr lang="ru-RU" b="1" dirty="0"/>
              <a:t>,</a:t>
            </a:r>
            <a:r>
              <a:rPr lang="ru-RU" dirty="0"/>
              <a:t> которое обозначает </a:t>
            </a:r>
            <a:r>
              <a:rPr lang="ru-RU" b="1" dirty="0"/>
              <a:t>относительную общность</a:t>
            </a:r>
            <a:r>
              <a:rPr lang="ru-RU" dirty="0"/>
              <a:t> перевода и оригинала при отсутствии их тождества. </a:t>
            </a:r>
            <a:endParaRPr lang="ru-RU" dirty="0" smtClean="0"/>
          </a:p>
          <a:p>
            <a:pPr algn="ctr">
              <a:buNone/>
            </a:pPr>
            <a:endParaRPr lang="ru-RU" dirty="0"/>
          </a:p>
          <a:p>
            <a:pPr algn="ctr">
              <a:buNone/>
            </a:pPr>
            <a:r>
              <a:rPr lang="ru-RU" dirty="0" smtClean="0"/>
              <a:t>Различается</a:t>
            </a:r>
            <a:r>
              <a:rPr lang="ru-RU" dirty="0"/>
              <a:t> </a:t>
            </a:r>
            <a:r>
              <a:rPr lang="ru-RU" b="1" dirty="0"/>
              <a:t>теоретически возможная эквивалентность</a:t>
            </a:r>
            <a:r>
              <a:rPr lang="ru-RU" dirty="0"/>
              <a:t>, определяемая соотношением структур и правил функционирования двух языков, и </a:t>
            </a:r>
            <a:r>
              <a:rPr lang="ru-RU" b="1" dirty="0"/>
              <a:t>оптимальная</a:t>
            </a:r>
            <a:r>
              <a:rPr lang="ru-RU" dirty="0"/>
              <a:t> - близость, достигаемая в конкретном акте перевода. 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452596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/>
              <a:t>Степень эквивалентности может быть достаточно объективно определена путем сопоставления текста перевода с оригиналом, и она служит одним из критериев при оценке результатов переводческого процесса. В ряде случаев для успеха межъязыковой коммуникации достижение максимальной эквивалентности оказывается необязательным, а иногда даже нежелательным. </a:t>
            </a: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Это </a:t>
            </a:r>
            <a:r>
              <a:rPr lang="ru-RU" dirty="0"/>
              <a:t>вызвало необходимость в введении </a:t>
            </a:r>
            <a:r>
              <a:rPr lang="ru-RU" b="1" dirty="0"/>
              <a:t>оценочного термина «адекватность перевода»</a:t>
            </a:r>
            <a:r>
              <a:rPr lang="ru-RU" dirty="0"/>
              <a:t>, обозначающего соответствие перевода требованиям и условиям конкретного акта межъязыковой коммуникации. В соответствии со значениями терминов «</a:t>
            </a:r>
            <a:r>
              <a:rPr lang="ru-RU" u="sng" dirty="0"/>
              <a:t>эквивалентность» и «адекватность</a:t>
            </a:r>
            <a:r>
              <a:rPr lang="ru-RU" dirty="0"/>
              <a:t>» адекватный перевод включает определенную степень эквивалентности, но эквивалентный перевод может и не быть адекватным.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2928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u="sng" dirty="0"/>
              <a:t>В. Н. Комиссаров </a:t>
            </a:r>
            <a:r>
              <a:rPr lang="ru-RU" b="1" dirty="0"/>
              <a:t>различает следующие уровни (типы) эквивалентности</a:t>
            </a:r>
            <a:r>
              <a:rPr lang="ru-RU" dirty="0"/>
              <a:t>, понимаемой как разные степени смысловой общности между переводом и оригиналом</a:t>
            </a:r>
            <a:r>
              <a:rPr lang="ru-RU" dirty="0" smtClean="0"/>
              <a:t>: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/>
              <a:t>1) уровень цели коммуникации,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2</a:t>
            </a:r>
            <a:r>
              <a:rPr lang="ru-RU" dirty="0"/>
              <a:t>) уровень описания ситуации при сохранении цели </a:t>
            </a:r>
            <a:r>
              <a:rPr lang="ru-RU" dirty="0" smtClean="0"/>
              <a:t>коммуникации</a:t>
            </a:r>
          </a:p>
          <a:p>
            <a:pPr>
              <a:buNone/>
            </a:pPr>
            <a:r>
              <a:rPr lang="ru-RU" dirty="0" smtClean="0"/>
              <a:t>3</a:t>
            </a:r>
            <a:r>
              <a:rPr lang="ru-RU" dirty="0"/>
              <a:t>) уровень способа описания </a:t>
            </a:r>
            <a:r>
              <a:rPr lang="ru-RU" dirty="0" smtClean="0"/>
              <a:t>ситуации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/>
              <a:t>4) уровень синтаксической структуры </a:t>
            </a:r>
            <a:r>
              <a:rPr lang="ru-RU" dirty="0" smtClean="0"/>
              <a:t>высказывания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/>
              <a:t>5) уровень лексико-семантического соответствия (словесных знаков). </a:t>
            </a: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dirty="0" smtClean="0"/>
              <a:t>Все </a:t>
            </a:r>
            <a:r>
              <a:rPr lang="ru-RU" b="1" dirty="0"/>
              <a:t>виды эквивалентности образуют иерархическую структуру. Наименьшей степенью смысловой общности характеризуются отношения между оригиналом и переводом на уровне цели коммуникации.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75749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/>
              <a:t>Во </a:t>
            </a:r>
            <a:r>
              <a:rPr lang="ru-RU" sz="4000" b="1" dirty="0" smtClean="0"/>
              <a:t>втором</a:t>
            </a:r>
            <a:r>
              <a:rPr lang="ru-RU" dirty="0"/>
              <a:t> типе эквивалентности общая часть содержания оригинала и перевода не только передает одинаковую цель коммуникации, </a:t>
            </a:r>
            <a:r>
              <a:rPr lang="ru-RU" u="sng" dirty="0"/>
              <a:t>но и отражает одну и ту же внеязыковую ситуацию. 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/>
              <a:t>Ситуацией</a:t>
            </a:r>
            <a:r>
              <a:rPr lang="ru-RU" dirty="0"/>
              <a:t> называется совокупность объектов и связей между объектами, описываемая в высказывании.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Любой </a:t>
            </a:r>
            <a:r>
              <a:rPr lang="ru-RU" dirty="0"/>
              <a:t>текст содержит информацию о чем-либо, соотнесен с какой-то реальной или воображаемой ситуацией. </a:t>
            </a:r>
            <a:r>
              <a:rPr lang="ru-RU" b="1" dirty="0"/>
              <a:t>Однако такой тип эквивалентности не означает полной передачи всех смысловых элементов оригинала.</a:t>
            </a:r>
            <a:r>
              <a:rPr lang="ru-RU" dirty="0"/>
              <a:t> Сохранение указания на одинаковую ситуацию сопровождается в переводах данного типа значительными структурно семантическими расхождениями с оригиналом. В связи с этим возникает необходимость различать сам факт указания на ситуацию и способ его описания. </a:t>
            </a:r>
            <a:r>
              <a:rPr lang="ru-RU" b="1" dirty="0"/>
              <a:t>Для второго типа эквивалентности характерна идентификация в оригинале и переводе одной и той же ситуации при изменении способа ее описания.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b="1" dirty="0"/>
              <a:t>Для отношений между оригиналами и переводами второго типа характерно</a:t>
            </a:r>
            <a:r>
              <a:rPr lang="ru-RU" b="1" dirty="0" smtClean="0"/>
              <a:t>:</a:t>
            </a:r>
          </a:p>
          <a:p>
            <a:pPr algn="ctr">
              <a:buNone/>
            </a:pPr>
            <a:endParaRPr lang="ru-RU" b="1" dirty="0"/>
          </a:p>
          <a:p>
            <a:pPr>
              <a:buNone/>
            </a:pPr>
            <a:r>
              <a:rPr lang="ru-RU" dirty="0"/>
              <a:t>1. Несопоставимость лексического состава и синтаксической </a:t>
            </a:r>
            <a:r>
              <a:rPr lang="ru-RU" dirty="0" smtClean="0"/>
              <a:t>организации</a:t>
            </a:r>
            <a:endParaRPr lang="ru-RU" dirty="0"/>
          </a:p>
          <a:p>
            <a:pPr>
              <a:buNone/>
            </a:pPr>
            <a:r>
              <a:rPr lang="ru-RU" dirty="0"/>
              <a:t>2. Невозможность связать лексику и структуру оригинала и перевода отношениями семантического перефразирования или синтаксической </a:t>
            </a:r>
            <a:r>
              <a:rPr lang="ru-RU" dirty="0" smtClean="0"/>
              <a:t>трансформации</a:t>
            </a:r>
            <a:endParaRPr lang="ru-RU" dirty="0"/>
          </a:p>
          <a:p>
            <a:pPr>
              <a:buNone/>
            </a:pPr>
            <a:r>
              <a:rPr lang="ru-RU" dirty="0"/>
              <a:t>3. Сохранение в переводе цели коммуникации, поскольку сохранение доминантной функции высказывания является обязательным условием </a:t>
            </a:r>
            <a:r>
              <a:rPr lang="ru-RU" dirty="0" smtClean="0"/>
              <a:t>эквивалентности</a:t>
            </a:r>
            <a:endParaRPr lang="ru-RU" dirty="0"/>
          </a:p>
          <a:p>
            <a:pPr>
              <a:buNone/>
            </a:pPr>
            <a:r>
              <a:rPr lang="ru-RU" dirty="0"/>
              <a:t>4. Сохранение в переводе указания на ту же самую ситуацию, которая указана в оригинале, что доказывается существованием прямой реальной или логической связи, позволяющей утверждать, что в обоих случаях "сообщается об одном и том же</a:t>
            </a:r>
            <a:r>
              <a:rPr lang="ru-RU" dirty="0" smtClean="0"/>
              <a:t>"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285992"/>
            <a:ext cx="8229600" cy="18288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i="1" dirty="0"/>
              <a:t>- </a:t>
            </a:r>
            <a:r>
              <a:rPr lang="en-US" b="1" i="1" dirty="0" err="1"/>
              <a:t>Не</a:t>
            </a:r>
            <a:r>
              <a:rPr lang="en-US" b="1" i="1" dirty="0"/>
              <a:t> answered the phone. - </a:t>
            </a:r>
            <a:r>
              <a:rPr lang="en-US" b="1" i="1" dirty="0" err="1"/>
              <a:t>Он</a:t>
            </a:r>
            <a:r>
              <a:rPr lang="en-US" b="1" i="1" dirty="0"/>
              <a:t> </a:t>
            </a:r>
            <a:r>
              <a:rPr lang="en-US" b="1" i="1" dirty="0" err="1"/>
              <a:t>взял</a:t>
            </a:r>
            <a:r>
              <a:rPr lang="en-US" b="1" i="1" dirty="0"/>
              <a:t> </a:t>
            </a:r>
            <a:r>
              <a:rPr lang="en-US" b="1" i="1" dirty="0" err="1"/>
              <a:t>трубку</a:t>
            </a:r>
            <a:r>
              <a:rPr lang="en-US" b="1" i="1" dirty="0"/>
              <a:t>.</a:t>
            </a:r>
            <a:endParaRPr lang="en-US" b="1" dirty="0"/>
          </a:p>
          <a:p>
            <a:r>
              <a:rPr lang="en-US" b="1" i="1" dirty="0"/>
              <a:t>- You are not fit to be in a boat. - </a:t>
            </a:r>
            <a:r>
              <a:rPr lang="en-US" b="1" i="1" dirty="0" err="1"/>
              <a:t>Тебя</a:t>
            </a:r>
            <a:r>
              <a:rPr lang="en-US" b="1" i="1" dirty="0"/>
              <a:t> </a:t>
            </a:r>
            <a:r>
              <a:rPr lang="en-US" b="1" i="1" dirty="0" err="1"/>
              <a:t>нельзя</a:t>
            </a:r>
            <a:r>
              <a:rPr lang="en-US" b="1" i="1" dirty="0"/>
              <a:t> </a:t>
            </a:r>
            <a:r>
              <a:rPr lang="en-US" b="1" i="1" dirty="0" err="1"/>
              <a:t>пускать</a:t>
            </a:r>
            <a:r>
              <a:rPr lang="en-US" b="1" i="1" dirty="0"/>
              <a:t> в </a:t>
            </a:r>
            <a:r>
              <a:rPr lang="en-US" b="1" i="1" dirty="0" err="1"/>
              <a:t>лодку</a:t>
            </a:r>
            <a:r>
              <a:rPr lang="en-US" b="1" i="1" dirty="0"/>
              <a:t>.</a:t>
            </a:r>
            <a:endParaRPr lang="en-US" b="1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92935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/>
              <a:t>Широкое распространение в переводах эквивалентности второго типа объясняется тем, что в каждом языке существуют предпочтительные способы описания определенных </a:t>
            </a:r>
            <a:r>
              <a:rPr lang="ru-RU" i="1" dirty="0"/>
              <a:t>ситуаций, которые оказываются совершенно неприемлемыми для других языков. </a:t>
            </a:r>
            <a:endParaRPr lang="ru-RU" i="1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По-английски </a:t>
            </a:r>
            <a:r>
              <a:rPr lang="ru-RU" dirty="0"/>
              <a:t>говорят: </a:t>
            </a:r>
            <a:r>
              <a:rPr lang="ru-RU" b="1" i="1" u="sng" dirty="0" err="1"/>
              <a:t>We</a:t>
            </a:r>
            <a:r>
              <a:rPr lang="ru-RU" b="1" i="1" u="sng" dirty="0"/>
              <a:t> </a:t>
            </a:r>
            <a:r>
              <a:rPr lang="ru-RU" b="1" i="1" u="sng" dirty="0" err="1"/>
              <a:t>locked</a:t>
            </a:r>
            <a:r>
              <a:rPr lang="ru-RU" b="1" i="1" u="sng" dirty="0"/>
              <a:t> </a:t>
            </a:r>
            <a:r>
              <a:rPr lang="ru-RU" b="1" i="1" u="sng" dirty="0" err="1"/>
              <a:t>the</a:t>
            </a:r>
            <a:r>
              <a:rPr lang="ru-RU" b="1" i="1" u="sng" dirty="0"/>
              <a:t> </a:t>
            </a:r>
            <a:r>
              <a:rPr lang="ru-RU" b="1" i="1" u="sng" dirty="0" err="1"/>
              <a:t>door</a:t>
            </a:r>
            <a:r>
              <a:rPr lang="ru-RU" b="1" i="1" u="sng" dirty="0"/>
              <a:t> </a:t>
            </a:r>
            <a:r>
              <a:rPr lang="ru-RU" b="1" i="1" u="sng" dirty="0" err="1"/>
              <a:t>to</a:t>
            </a:r>
            <a:r>
              <a:rPr lang="ru-RU" b="1" i="1" u="sng" dirty="0"/>
              <a:t> </a:t>
            </a:r>
            <a:r>
              <a:rPr lang="ru-RU" b="1" i="1" u="sng" dirty="0" err="1"/>
              <a:t>keep</a:t>
            </a:r>
            <a:r>
              <a:rPr lang="ru-RU" b="1" i="1" u="sng" dirty="0"/>
              <a:t> </a:t>
            </a:r>
            <a:r>
              <a:rPr lang="ru-RU" b="1" i="1" u="sng" dirty="0" err="1"/>
              <a:t>thieves</a:t>
            </a:r>
            <a:r>
              <a:rPr lang="ru-RU" b="1" i="1" u="sng" dirty="0"/>
              <a:t> </a:t>
            </a:r>
            <a:r>
              <a:rPr lang="ru-RU" b="1" i="1" u="sng" dirty="0" err="1"/>
              <a:t>out</a:t>
            </a:r>
            <a:r>
              <a:rPr lang="ru-RU" dirty="0"/>
              <a:t>, а по-русски кажется нелепым описывать данную ситуацию подобным образом (запирать дверь, чтобы держать воров снаружи), но вполне возможно сказать: </a:t>
            </a:r>
            <a:r>
              <a:rPr lang="ru-RU" i="1" dirty="0"/>
              <a:t>«чтобы воры не проникли в дом». </a:t>
            </a:r>
            <a:endParaRPr lang="ru-RU" i="1" dirty="0" smtClean="0"/>
          </a:p>
          <a:p>
            <a:pPr>
              <a:buNone/>
            </a:pPr>
            <a:r>
              <a:rPr lang="ru-RU" dirty="0" smtClean="0"/>
              <a:t>Подчеркивая </a:t>
            </a:r>
            <a:r>
              <a:rPr lang="ru-RU" dirty="0"/>
              <a:t>невозможность для себя каких-либо поступков, англичанин скажет: </a:t>
            </a:r>
            <a:r>
              <a:rPr lang="ru-RU" b="1" i="1" u="sng" dirty="0"/>
              <a:t>I </a:t>
            </a:r>
            <a:r>
              <a:rPr lang="ru-RU" b="1" i="1" u="sng" dirty="0" err="1"/>
              <a:t>am</a:t>
            </a:r>
            <a:r>
              <a:rPr lang="ru-RU" b="1" i="1" u="sng" dirty="0"/>
              <a:t> </a:t>
            </a:r>
            <a:r>
              <a:rPr lang="ru-RU" b="1" i="1" u="sng" dirty="0" err="1"/>
              <a:t>the</a:t>
            </a:r>
            <a:r>
              <a:rPr lang="ru-RU" b="1" i="1" u="sng" dirty="0"/>
              <a:t> </a:t>
            </a:r>
            <a:r>
              <a:rPr lang="ru-RU" b="1" i="1" u="sng" dirty="0" err="1"/>
              <a:t>last</a:t>
            </a:r>
            <a:r>
              <a:rPr lang="ru-RU" b="1" i="1" u="sng" dirty="0"/>
              <a:t> </a:t>
            </a:r>
            <a:r>
              <a:rPr lang="ru-RU" b="1" i="1" u="sng" dirty="0" err="1"/>
              <a:t>man</a:t>
            </a:r>
            <a:r>
              <a:rPr lang="ru-RU" b="1" i="1" u="sng" dirty="0"/>
              <a:t> </a:t>
            </a:r>
            <a:r>
              <a:rPr lang="ru-RU" b="1" i="1" u="sng" dirty="0" err="1"/>
              <a:t>to</a:t>
            </a:r>
            <a:r>
              <a:rPr lang="ru-RU" b="1" i="1" u="sng" dirty="0"/>
              <a:t> </a:t>
            </a:r>
            <a:r>
              <a:rPr lang="ru-RU" b="1" i="1" u="sng" dirty="0" err="1"/>
              <a:t>do</a:t>
            </a:r>
            <a:r>
              <a:rPr lang="ru-RU" b="1" i="1" u="sng" dirty="0"/>
              <a:t> </a:t>
            </a:r>
            <a:r>
              <a:rPr lang="ru-RU" b="1" i="1" u="sng" dirty="0" err="1"/>
              <a:t>it</a:t>
            </a:r>
            <a:r>
              <a:rPr lang="ru-RU" dirty="0"/>
              <a:t>. По-русски невозможно воспроизвести подобное сообщение, </a:t>
            </a:r>
            <a:r>
              <a:rPr lang="ru-RU" dirty="0" smtClean="0"/>
              <a:t>назвав </a:t>
            </a:r>
            <a:r>
              <a:rPr lang="ru-RU" dirty="0"/>
              <a:t>кого-либо «последним человеком, способным сделать что-либо». Придется описать в переводе эту ситуацию другим пу­тем, например: </a:t>
            </a:r>
            <a:r>
              <a:rPr lang="ru-RU" i="1" dirty="0"/>
              <a:t>«Уж я, во всяком случае, этого не сделаю». </a:t>
            </a:r>
            <a:endParaRPr lang="ru-RU" i="1" dirty="0" smtClean="0"/>
          </a:p>
          <a:p>
            <a:pPr>
              <a:buNone/>
            </a:pPr>
            <a:r>
              <a:rPr lang="ru-RU" dirty="0" smtClean="0"/>
              <a:t>Вот </a:t>
            </a:r>
            <a:r>
              <a:rPr lang="ru-RU" dirty="0"/>
              <a:t>еще несколько примеров описания «английским </a:t>
            </a:r>
            <a:r>
              <a:rPr lang="ru-RU" dirty="0" smtClean="0"/>
              <a:t>способом</a:t>
            </a:r>
            <a:r>
              <a:rPr lang="ru-RU" dirty="0"/>
              <a:t>», неприемлемым для русского языка: </a:t>
            </a:r>
            <a:r>
              <a:rPr lang="ru-RU" dirty="0" err="1"/>
              <a:t>Give</a:t>
            </a:r>
            <a:r>
              <a:rPr lang="ru-RU" dirty="0"/>
              <a:t> </a:t>
            </a:r>
            <a:r>
              <a:rPr lang="ru-RU" dirty="0" err="1"/>
              <a:t>me</a:t>
            </a:r>
            <a:r>
              <a:rPr lang="ru-RU" dirty="0"/>
              <a:t> </a:t>
            </a:r>
            <a:r>
              <a:rPr lang="ru-RU" dirty="0" err="1"/>
              <a:t>Beethoven</a:t>
            </a:r>
            <a:r>
              <a:rPr lang="ru-RU" dirty="0"/>
              <a:t> </a:t>
            </a:r>
            <a:r>
              <a:rPr lang="ru-RU" dirty="0" err="1"/>
              <a:t>any</a:t>
            </a:r>
            <a:r>
              <a:rPr lang="ru-RU" dirty="0"/>
              <a:t> </a:t>
            </a:r>
            <a:r>
              <a:rPr lang="ru-RU" dirty="0" err="1"/>
              <a:t>time</a:t>
            </a:r>
            <a:r>
              <a:rPr lang="ru-RU" dirty="0"/>
              <a:t>, </a:t>
            </a:r>
            <a:r>
              <a:rPr lang="ru-RU" dirty="0" err="1"/>
              <a:t>He</a:t>
            </a:r>
            <a:r>
              <a:rPr lang="ru-RU" dirty="0"/>
              <a:t> </a:t>
            </a:r>
            <a:r>
              <a:rPr lang="ru-RU" dirty="0" err="1"/>
              <a:t>came</a:t>
            </a:r>
            <a:r>
              <a:rPr lang="ru-RU" dirty="0"/>
              <a:t> </a:t>
            </a:r>
            <a:r>
              <a:rPr lang="ru-RU" dirty="0" err="1"/>
              <a:t>off</a:t>
            </a:r>
            <a:r>
              <a:rPr lang="ru-RU" dirty="0"/>
              <a:t> </a:t>
            </a:r>
            <a:r>
              <a:rPr lang="ru-RU" dirty="0" err="1"/>
              <a:t>a</a:t>
            </a:r>
            <a:r>
              <a:rPr lang="ru-RU" dirty="0"/>
              <a:t> </a:t>
            </a:r>
            <a:r>
              <a:rPr lang="ru-RU" dirty="0" err="1"/>
              <a:t>poor</a:t>
            </a:r>
            <a:r>
              <a:rPr lang="ru-RU" dirty="0"/>
              <a:t> </a:t>
            </a:r>
            <a:r>
              <a:rPr lang="ru-RU" dirty="0" err="1"/>
              <a:t>second</a:t>
            </a:r>
            <a:r>
              <a:rPr lang="ru-RU" dirty="0"/>
              <a:t> и пр.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587</Words>
  <Application>Microsoft Office PowerPoint</Application>
  <PresentationFormat>Экран (4:3)</PresentationFormat>
  <Paragraphs>47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Эквивалентность перевода при передаче функционально-ситуативного содержания оригинала: характеристика эквивалентности второго типа. Причины изменения способа описания ситуации при переводе.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Эквивалентность перевода при передаче функционально-ситуативного содержания оригинала: характеристика эквивалентности второго типа. Причины изменения способа описания ситуации при переводе.</dc:title>
  <dc:creator>Admin</dc:creator>
  <cp:lastModifiedBy>Admin</cp:lastModifiedBy>
  <cp:revision>7</cp:revision>
  <dcterms:created xsi:type="dcterms:W3CDTF">2020-06-20T05:33:28Z</dcterms:created>
  <dcterms:modified xsi:type="dcterms:W3CDTF">2020-06-20T06:38:16Z</dcterms:modified>
</cp:coreProperties>
</file>