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2"/>
  </p:notesMasterIdLst>
  <p:handoutMasterIdLst>
    <p:handoutMasterId r:id="rId33"/>
  </p:handoutMasterIdLst>
  <p:sldIdLst>
    <p:sldId id="264" r:id="rId3"/>
    <p:sldId id="265" r:id="rId4"/>
    <p:sldId id="271" r:id="rId5"/>
    <p:sldId id="277" r:id="rId6"/>
    <p:sldId id="279" r:id="rId7"/>
    <p:sldId id="278" r:id="rId8"/>
    <p:sldId id="280" r:id="rId9"/>
    <p:sldId id="282" r:id="rId10"/>
    <p:sldId id="281" r:id="rId11"/>
    <p:sldId id="283" r:id="rId12"/>
    <p:sldId id="284" r:id="rId13"/>
    <p:sldId id="285" r:id="rId14"/>
    <p:sldId id="287" r:id="rId15"/>
    <p:sldId id="288" r:id="rId16"/>
    <p:sldId id="289" r:id="rId17"/>
    <p:sldId id="290" r:id="rId18"/>
    <p:sldId id="293" r:id="rId19"/>
    <p:sldId id="294" r:id="rId20"/>
    <p:sldId id="295" r:id="rId21"/>
    <p:sldId id="296" r:id="rId22"/>
    <p:sldId id="297" r:id="rId23"/>
    <p:sldId id="300" r:id="rId24"/>
    <p:sldId id="302" r:id="rId25"/>
    <p:sldId id="303" r:id="rId26"/>
    <p:sldId id="308" r:id="rId27"/>
    <p:sldId id="312" r:id="rId28"/>
    <p:sldId id="313" r:id="rId29"/>
    <p:sldId id="304" r:id="rId30"/>
    <p:sldId id="30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DAC778E6-0FD4-4CCB-9037-3498FB283FC0}">
          <p14:sldIdLst>
            <p14:sldId id="264"/>
            <p14:sldId id="265"/>
            <p14:sldId id="271"/>
            <p14:sldId id="277"/>
            <p14:sldId id="279"/>
            <p14:sldId id="278"/>
            <p14:sldId id="280"/>
            <p14:sldId id="282"/>
            <p14:sldId id="281"/>
            <p14:sldId id="283"/>
            <p14:sldId id="284"/>
            <p14:sldId id="285"/>
            <p14:sldId id="287"/>
            <p14:sldId id="288"/>
            <p14:sldId id="289"/>
            <p14:sldId id="290"/>
            <p14:sldId id="293"/>
            <p14:sldId id="294"/>
            <p14:sldId id="295"/>
            <p14:sldId id="296"/>
            <p14:sldId id="297"/>
          </p14:sldIdLst>
        </p14:section>
        <p14:section name="Раздел без заголовка" id="{8BEB15C3-76EA-492A-9FE9-1E5CF4C7E61A}">
          <p14:sldIdLst>
            <p14:sldId id="300"/>
            <p14:sldId id="302"/>
            <p14:sldId id="303"/>
            <p14:sldId id="308"/>
            <p14:sldId id="312"/>
            <p14:sldId id="313"/>
            <p14:sldId id="304"/>
            <p14:sldId id="30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CC33"/>
    <a:srgbClr val="CC00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505" autoAdjust="0"/>
  </p:normalViewPr>
  <p:slideViewPr>
    <p:cSldViewPr>
      <p:cViewPr>
        <p:scale>
          <a:sx n="107" d="100"/>
          <a:sy n="107" d="100"/>
        </p:scale>
        <p:origin x="-300" y="11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41EE9-C590-40CC-A8CE-5C3CC75E409F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A87AE-CBD8-4AF2-BC6D-E5D388B68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2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D143E-2A4E-4E98-9C90-043C6DE4AB13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BF66B-336D-42DA-A150-9940CAF535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6052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3816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763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8427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6515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3178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2245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1882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603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86944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1948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936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997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8003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626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309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213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478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884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01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0169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4547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758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64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809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1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png"/><Relationship Id="rId4" Type="http://schemas.openxmlformats.org/officeDocument/2006/relationships/image" Target="../media/image50.jpe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1.jpe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Relationship Id="rId9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8.jpeg"/><Relationship Id="rId3" Type="http://schemas.openxmlformats.org/officeDocument/2006/relationships/image" Target="../media/image118.jpeg"/><Relationship Id="rId7" Type="http://schemas.openxmlformats.org/officeDocument/2006/relationships/image" Target="../media/image122.png"/><Relationship Id="rId12" Type="http://schemas.openxmlformats.org/officeDocument/2006/relationships/image" Target="../media/image127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11" Type="http://schemas.openxmlformats.org/officeDocument/2006/relationships/image" Target="../media/image126.jpeg"/><Relationship Id="rId5" Type="http://schemas.openxmlformats.org/officeDocument/2006/relationships/image" Target="../media/image120.jpeg"/><Relationship Id="rId10" Type="http://schemas.openxmlformats.org/officeDocument/2006/relationships/image" Target="../media/image125.jpeg"/><Relationship Id="rId4" Type="http://schemas.openxmlformats.org/officeDocument/2006/relationships/image" Target="../media/image119.jpeg"/><Relationship Id="rId9" Type="http://schemas.openxmlformats.org/officeDocument/2006/relationships/image" Target="../media/image12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3" Type="http://schemas.openxmlformats.org/officeDocument/2006/relationships/image" Target="../media/image135.jpeg"/><Relationship Id="rId7" Type="http://schemas.openxmlformats.org/officeDocument/2006/relationships/image" Target="../media/image139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11" Type="http://schemas.openxmlformats.org/officeDocument/2006/relationships/image" Target="../media/image31.jpeg"/><Relationship Id="rId5" Type="http://schemas.openxmlformats.org/officeDocument/2006/relationships/image" Target="../media/image137.jpeg"/><Relationship Id="rId10" Type="http://schemas.openxmlformats.org/officeDocument/2006/relationships/image" Target="../media/image142.jpeg"/><Relationship Id="rId4" Type="http://schemas.openxmlformats.org/officeDocument/2006/relationships/image" Target="../media/image136.jpeg"/><Relationship Id="rId9" Type="http://schemas.openxmlformats.org/officeDocument/2006/relationships/image" Target="../media/image14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13" Type="http://schemas.openxmlformats.org/officeDocument/2006/relationships/image" Target="../media/image152.jpeg"/><Relationship Id="rId18" Type="http://schemas.openxmlformats.org/officeDocument/2006/relationships/image" Target="../media/image157.jpeg"/><Relationship Id="rId3" Type="http://schemas.openxmlformats.org/officeDocument/2006/relationships/image" Target="../media/image1.jpeg"/><Relationship Id="rId21" Type="http://schemas.openxmlformats.org/officeDocument/2006/relationships/image" Target="../media/image18.jpeg"/><Relationship Id="rId7" Type="http://schemas.openxmlformats.org/officeDocument/2006/relationships/image" Target="../media/image146.jpeg"/><Relationship Id="rId12" Type="http://schemas.openxmlformats.org/officeDocument/2006/relationships/image" Target="../media/image151.jpeg"/><Relationship Id="rId17" Type="http://schemas.openxmlformats.org/officeDocument/2006/relationships/image" Target="../media/image156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55.jpeg"/><Relationship Id="rId20" Type="http://schemas.openxmlformats.org/officeDocument/2006/relationships/image" Target="../media/image31.jpeg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45.jpeg"/><Relationship Id="rId11" Type="http://schemas.openxmlformats.org/officeDocument/2006/relationships/image" Target="../media/image150.jpeg"/><Relationship Id="rId5" Type="http://schemas.openxmlformats.org/officeDocument/2006/relationships/image" Target="../media/image144.jpeg"/><Relationship Id="rId15" Type="http://schemas.openxmlformats.org/officeDocument/2006/relationships/image" Target="../media/image154.jpeg"/><Relationship Id="rId10" Type="http://schemas.openxmlformats.org/officeDocument/2006/relationships/image" Target="../media/image149.jpeg"/><Relationship Id="rId19" Type="http://schemas.openxmlformats.org/officeDocument/2006/relationships/image" Target="../media/image158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Relationship Id="rId14" Type="http://schemas.openxmlformats.org/officeDocument/2006/relationships/image" Target="../media/image15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jpeg"/><Relationship Id="rId13" Type="http://schemas.openxmlformats.org/officeDocument/2006/relationships/image" Target="../media/image166.jpeg"/><Relationship Id="rId3" Type="http://schemas.openxmlformats.org/officeDocument/2006/relationships/image" Target="../media/image1.jpeg"/><Relationship Id="rId7" Type="http://schemas.openxmlformats.org/officeDocument/2006/relationships/image" Target="../media/image160.jpeg"/><Relationship Id="rId12" Type="http://schemas.openxmlformats.org/officeDocument/2006/relationships/image" Target="../media/image16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59.jpeg"/><Relationship Id="rId11" Type="http://schemas.openxmlformats.org/officeDocument/2006/relationships/image" Target="../media/image164.jpeg"/><Relationship Id="rId5" Type="http://schemas.openxmlformats.org/officeDocument/2006/relationships/image" Target="../media/image18.jpeg"/><Relationship Id="rId10" Type="http://schemas.openxmlformats.org/officeDocument/2006/relationships/image" Target="../media/image163.jpeg"/><Relationship Id="rId4" Type="http://schemas.openxmlformats.org/officeDocument/2006/relationships/image" Target="../media/image31.jpeg"/><Relationship Id="rId9" Type="http://schemas.openxmlformats.org/officeDocument/2006/relationships/image" Target="../media/image162.jpeg"/><Relationship Id="rId14" Type="http://schemas.openxmlformats.org/officeDocument/2006/relationships/image" Target="../media/image16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jpeg"/><Relationship Id="rId5" Type="http://schemas.openxmlformats.org/officeDocument/2006/relationships/image" Target="../media/image63.png"/><Relationship Id="rId4" Type="http://schemas.openxmlformats.org/officeDocument/2006/relationships/image" Target="../media/image1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.jpe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76672"/>
            <a:ext cx="86409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«Центр экологии, краеведения и туризма»</a:t>
            </a:r>
          </a:p>
          <a:p>
            <a:pPr algn="ctr"/>
            <a:endParaRPr lang="ru-RU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дидактический материал</a:t>
            </a:r>
          </a:p>
          <a:p>
            <a:pPr algn="ctr"/>
            <a:endParaRPr lang="ru-RU" b="1" dirty="0" smtClean="0">
              <a:solidFill>
                <a:srgbClr val="0000CC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Познавательная виртуальная экскурсия </a:t>
            </a:r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0000CC"/>
                </a:solidFill>
                <a:latin typeface="Arial Black" panose="020B0A04020102020204" pitchFamily="34" charset="0"/>
                <a:cs typeface="Times New Roman" pitchFamily="18" charset="0"/>
              </a:rPr>
              <a:t>УГОЛОК РОССИИ»</a:t>
            </a:r>
          </a:p>
          <a:p>
            <a:pPr algn="ctr"/>
            <a:endParaRPr lang="ru-RU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Возраст обучающихся: 5 -12 лет</a:t>
            </a:r>
          </a:p>
          <a:p>
            <a:pPr algn="ctr"/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Авторы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Горлина 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Викторовна,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методист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Дирявка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Леонид Федотович, педагог дополнительного образования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49" y="4130590"/>
            <a:ext cx="2592288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149080"/>
            <a:ext cx="2466706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149080"/>
            <a:ext cx="2616010" cy="17812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TextBox 1"/>
          <p:cNvSpPr txBox="1"/>
          <p:nvPr/>
        </p:nvSpPr>
        <p:spPr>
          <a:xfrm>
            <a:off x="1187624" y="609329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Зеленогорск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2021 г. 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2712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596" y="260648"/>
            <a:ext cx="6512511" cy="72008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C0066"/>
                </a:solidFill>
              </a:rPr>
              <a:t>Дерево – «Лесная Мама»</a:t>
            </a:r>
            <a:r>
              <a:rPr lang="ru-RU" dirty="0" smtClean="0">
                <a:solidFill>
                  <a:srgbClr val="CC0066"/>
                </a:solidFill>
              </a:rPr>
              <a:t/>
            </a:r>
            <a:br>
              <a:rPr lang="ru-RU" dirty="0" smtClean="0">
                <a:solidFill>
                  <a:srgbClr val="CC0066"/>
                </a:solidFill>
              </a:rPr>
            </a:br>
            <a:endParaRPr lang="ru-RU" dirty="0">
              <a:solidFill>
                <a:srgbClr val="CC0066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" y="718748"/>
            <a:ext cx="3403668" cy="2553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76057" y="718748"/>
            <a:ext cx="4067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— дерево-мама, а вы — мои </a:t>
            </a:r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детки,</a:t>
            </a:r>
          </a:p>
          <a:p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Качала </a:t>
            </a:r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вас в колыбели на </a:t>
            </a:r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ветке,</a:t>
            </a:r>
          </a:p>
          <a:p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пришло, вам пора </a:t>
            </a:r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улетать,</a:t>
            </a:r>
          </a:p>
          <a:p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 </a:t>
            </a:r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большими деревьями стать.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424" y="2780928"/>
            <a:ext cx="3671392" cy="2753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2" y="4527992"/>
            <a:ext cx="3251203" cy="2438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32518" y="2228871"/>
            <a:ext cx="28083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Поросль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побеги растений, вырастающие от пней, от корней, от стволов.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молодых деревьев, молодой лес.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Заросли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мелких деревьев или кустарников</a:t>
            </a: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718748"/>
            <a:ext cx="1584176" cy="1612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93928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" y="0"/>
            <a:ext cx="3270941" cy="1839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95922"/>
            <a:ext cx="3652677" cy="2739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527850"/>
            <a:ext cx="2767536" cy="2075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12976"/>
            <a:ext cx="2971733" cy="22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67471" y="11087"/>
            <a:ext cx="3466728" cy="3672408"/>
          </a:xfrm>
        </p:spPr>
        <p:txBody>
          <a:bodyPr>
            <a:noAutofit/>
          </a:bodyPr>
          <a:lstStyle/>
          <a:p>
            <a:pPr algn="r"/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 куда нас, </a:t>
            </a:r>
            <a:r>
              <a:rPr lang="ru-RU" sz="1600" b="1" i="1" dirty="0">
                <a:solidFill>
                  <a:srgbClr val="CC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тропа,</a:t>
            </a: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привела?!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Заманила в лес, завела!..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Поворот...ещё поворот...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Лес всё гуще и гуще –Глушь!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Говорят,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Тут медведь живёт...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Тише!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Кто-то крадётся...– Чушь!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Кто-то прячется под кустом!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(...Лес всё глуше...)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АУ!.. АУ!..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…А </a:t>
            </a:r>
            <a:r>
              <a:rPr lang="ru-RU" sz="1600" b="1" i="1" dirty="0">
                <a:solidFill>
                  <a:srgbClr val="CC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тропа</a:t>
            </a: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вильнула хвостом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нырнула</a:t>
            </a:r>
            <a:b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густую траву.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84784"/>
            <a:ext cx="2819805" cy="2114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491880" y="188640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19050">
                  <a:solidFill>
                    <a:srgbClr val="0000CC"/>
                  </a:solidFill>
                </a:ln>
                <a:solidFill>
                  <a:srgbClr val="FFFF00"/>
                </a:solidFill>
                <a:latin typeface="Franklin Gothic Heavy" panose="020B0903020102020204" pitchFamily="34" charset="0"/>
              </a:rPr>
              <a:t>Лесная </a:t>
            </a:r>
          </a:p>
          <a:p>
            <a:pPr algn="ctr"/>
            <a:r>
              <a:rPr lang="ru-RU" sz="3000" b="1" dirty="0" smtClean="0">
                <a:ln w="19050">
                  <a:solidFill>
                    <a:srgbClr val="0000CC"/>
                  </a:solidFill>
                </a:ln>
                <a:solidFill>
                  <a:srgbClr val="FFFF00"/>
                </a:solidFill>
                <a:latin typeface="Franklin Gothic Heavy" panose="020B0903020102020204" pitchFamily="34" charset="0"/>
              </a:rPr>
              <a:t>тропа</a:t>
            </a:r>
            <a:endParaRPr lang="ru-RU" sz="3000" b="1" dirty="0">
              <a:ln w="19050">
                <a:solidFill>
                  <a:srgbClr val="0000CC"/>
                </a:solidFill>
              </a:ln>
              <a:solidFill>
                <a:srgbClr val="FFFF00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540332">
            <a:off x="-85823" y="1850684"/>
            <a:ext cx="3285220" cy="1664207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5868" y="2132856"/>
            <a:ext cx="2949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</a:rPr>
              <a:t>Тропа - </a:t>
            </a:r>
            <a:r>
              <a:rPr lang="ru-RU" dirty="0" smtClean="0">
                <a:solidFill>
                  <a:srgbClr val="0000CC"/>
                </a:solidFill>
              </a:rPr>
              <a:t>узкая </a:t>
            </a:r>
            <a:r>
              <a:rPr lang="ru-RU" dirty="0">
                <a:solidFill>
                  <a:srgbClr val="0000CC"/>
                </a:solidFill>
              </a:rPr>
              <a:t>дорожка, </a:t>
            </a:r>
            <a:endParaRPr lang="ru-RU" dirty="0" smtClean="0">
              <a:solidFill>
                <a:srgbClr val="0000CC"/>
              </a:solidFill>
            </a:endParaRPr>
          </a:p>
          <a:p>
            <a:r>
              <a:rPr lang="ru-RU" dirty="0" smtClean="0">
                <a:solidFill>
                  <a:srgbClr val="0000CC"/>
                </a:solidFill>
              </a:rPr>
              <a:t>протоптанная </a:t>
            </a:r>
            <a:r>
              <a:rPr lang="ru-RU" dirty="0">
                <a:solidFill>
                  <a:srgbClr val="0000CC"/>
                </a:solidFill>
              </a:rPr>
              <a:t>пешеходами</a:t>
            </a:r>
            <a:r>
              <a:rPr lang="ru-RU" dirty="0" smtClean="0">
                <a:solidFill>
                  <a:srgbClr val="0000CC"/>
                </a:solidFill>
              </a:rPr>
              <a:t>,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животными.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3761752"/>
            <a:ext cx="873549" cy="1207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396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596" y="260648"/>
            <a:ext cx="6512511" cy="136815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332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rgbClr val="0000CC"/>
                </a:solidFill>
              </a:rPr>
              <a:t>Тренировка по преодолению природных препятствий в походе.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12" y="2204863"/>
            <a:ext cx="2013903" cy="1510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28" y="1196752"/>
            <a:ext cx="1490303" cy="2235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73" y="2204863"/>
            <a:ext cx="1973449" cy="1480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83895"/>
            <a:ext cx="1477657" cy="2626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666821" y="134628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Параллельная переправа</a:t>
            </a:r>
            <a:endParaRPr lang="ru-RU" b="1" dirty="0">
              <a:solidFill>
                <a:srgbClr val="CC0066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236" y="1346284"/>
            <a:ext cx="2304256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695" y="2314479"/>
            <a:ext cx="1520305" cy="2027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136092" y="148478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Подъем по склону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32240" y="9396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Спуск по склону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3407" y="4156886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CC"/>
                </a:solidFill>
              </a:rPr>
              <a:t>Активный </a:t>
            </a:r>
            <a:r>
              <a:rPr lang="ru-RU" sz="3000" b="1" dirty="0">
                <a:solidFill>
                  <a:srgbClr val="0000CC"/>
                </a:solidFill>
              </a:rPr>
              <a:t>отдых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8" y="5116188"/>
            <a:ext cx="2222569" cy="1668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092" y="5127056"/>
            <a:ext cx="2141436" cy="1602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16188"/>
            <a:ext cx="2115278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 rot="5400000">
            <a:off x="969469" y="4079932"/>
            <a:ext cx="461665" cy="144229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b="1" dirty="0" err="1">
                <a:solidFill>
                  <a:srgbClr val="CC0066"/>
                </a:solidFill>
              </a:rPr>
              <a:t>Качеля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5400000">
            <a:off x="4021383" y="4123592"/>
            <a:ext cx="461665" cy="144229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C0066"/>
                </a:solidFill>
              </a:rPr>
              <a:t>Тарзанка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5400000">
            <a:off x="6896386" y="4079932"/>
            <a:ext cx="461665" cy="144229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</a:rPr>
              <a:t>Карусель</a:t>
            </a:r>
            <a:endParaRPr lang="ru-RU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8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403" y="0"/>
            <a:ext cx="6512511" cy="7920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C0066"/>
                </a:solidFill>
              </a:rPr>
              <a:t>Спуск по склону</a:t>
            </a:r>
            <a:endParaRPr lang="ru-RU" b="1" dirty="0">
              <a:solidFill>
                <a:srgbClr val="CC0066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79" y="1539977"/>
            <a:ext cx="1944216" cy="2918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36436"/>
            <a:ext cx="2189989" cy="1642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92696"/>
            <a:ext cx="2899658" cy="217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9512" y="357301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C0066"/>
                </a:solidFill>
              </a:rPr>
              <a:t>Крутой склон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092" y="1725024"/>
            <a:ext cx="2195005" cy="1646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26" y="4149079"/>
            <a:ext cx="2304257" cy="1728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2" y="518342"/>
            <a:ext cx="2139702" cy="2852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948247" y="350100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</a:rPr>
              <a:t>Пологий склон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83671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C0066"/>
                </a:solidFill>
              </a:rPr>
              <a:t>Склон</a:t>
            </a:r>
            <a:r>
              <a:rPr lang="ru-RU" dirty="0"/>
              <a:t> </a:t>
            </a:r>
            <a:r>
              <a:rPr lang="ru-RU" dirty="0">
                <a:solidFill>
                  <a:srgbClr val="0000CC"/>
                </a:solidFill>
              </a:rPr>
              <a:t>— </a:t>
            </a:r>
            <a:r>
              <a:rPr lang="ru-RU" b="1" i="1" dirty="0">
                <a:solidFill>
                  <a:srgbClr val="0000CC"/>
                </a:solidFill>
              </a:rPr>
              <a:t>наклонный участок </a:t>
            </a:r>
            <a:endParaRPr lang="ru-RU" b="1" i="1" dirty="0" smtClean="0">
              <a:solidFill>
                <a:srgbClr val="0000CC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00CC"/>
                </a:solidFill>
              </a:rPr>
              <a:t>поверхности Земли.</a:t>
            </a:r>
            <a:endParaRPr lang="ru-RU" b="1" i="1" dirty="0">
              <a:solidFill>
                <a:srgbClr val="0000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270" y="5574048"/>
            <a:ext cx="802936" cy="110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Выноска-облако 20"/>
          <p:cNvSpPr/>
          <p:nvPr/>
        </p:nvSpPr>
        <p:spPr>
          <a:xfrm rot="1524683">
            <a:off x="3544407" y="4194922"/>
            <a:ext cx="3984331" cy="2220217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779912" y="4409161"/>
            <a:ext cx="308009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C0066"/>
                </a:solidFill>
              </a:rPr>
              <a:t>Крутой склон         </a:t>
            </a:r>
            <a:r>
              <a:rPr lang="ru-RU" sz="1600" i="1" dirty="0" smtClean="0"/>
              <a:t>преодолевается со страховкой или </a:t>
            </a:r>
            <a:r>
              <a:rPr lang="ru-RU" sz="1600" i="1" dirty="0" err="1" smtClean="0"/>
              <a:t>самостраховкой</a:t>
            </a:r>
            <a:r>
              <a:rPr lang="ru-RU" sz="1600" i="1" dirty="0" smtClean="0"/>
              <a:t>. </a:t>
            </a:r>
          </a:p>
          <a:p>
            <a:pPr algn="ctr"/>
            <a:endParaRPr lang="ru-RU" sz="500" dirty="0" smtClean="0"/>
          </a:p>
          <a:p>
            <a:pPr lvl="0" algn="r"/>
            <a:r>
              <a:rPr lang="ru-RU" b="1" dirty="0" smtClean="0">
                <a:solidFill>
                  <a:srgbClr val="CC0066"/>
                </a:solidFill>
              </a:rPr>
              <a:t>           Пологий </a:t>
            </a:r>
            <a:r>
              <a:rPr lang="ru-RU" b="1" dirty="0">
                <a:solidFill>
                  <a:srgbClr val="CC0066"/>
                </a:solidFill>
              </a:rPr>
              <a:t>склон </a:t>
            </a:r>
            <a:r>
              <a:rPr lang="ru-RU" sz="1600" i="1" dirty="0"/>
              <a:t>можно </a:t>
            </a:r>
            <a:r>
              <a:rPr lang="ru-RU" sz="1600" i="1" dirty="0" smtClean="0"/>
              <a:t>    преодолеть </a:t>
            </a:r>
            <a:r>
              <a:rPr lang="ru-RU" sz="1600" i="1" dirty="0"/>
              <a:t>без страховки.</a:t>
            </a:r>
          </a:p>
          <a:p>
            <a:pPr algn="ctr"/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156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38964"/>
            <a:ext cx="3528391" cy="1368152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solidFill>
                  <a:srgbClr val="0000CC"/>
                </a:solidFill>
              </a:rPr>
              <a:t/>
            </a:r>
            <a:br>
              <a:rPr lang="ru-RU" sz="3500" b="1" dirty="0" smtClean="0">
                <a:solidFill>
                  <a:srgbClr val="0000CC"/>
                </a:solidFill>
              </a:rPr>
            </a:br>
            <a:r>
              <a:rPr lang="ru-RU" sz="3500" b="1" dirty="0">
                <a:solidFill>
                  <a:srgbClr val="0000CC"/>
                </a:solidFill>
              </a:rPr>
              <a:t/>
            </a:r>
            <a:br>
              <a:rPr lang="ru-RU" sz="3500" b="1" dirty="0">
                <a:solidFill>
                  <a:srgbClr val="0000CC"/>
                </a:solidFill>
              </a:rPr>
            </a:br>
            <a:r>
              <a:rPr lang="ru-RU" sz="3500" b="1" dirty="0" smtClean="0">
                <a:solidFill>
                  <a:srgbClr val="0000CC"/>
                </a:solidFill>
              </a:rPr>
              <a:t/>
            </a:r>
            <a:br>
              <a:rPr lang="ru-RU" sz="3500" b="1" dirty="0" smtClean="0">
                <a:solidFill>
                  <a:srgbClr val="0000CC"/>
                </a:solidFill>
              </a:rPr>
            </a:br>
            <a:r>
              <a:rPr lang="ru-RU" sz="3500" b="1" dirty="0">
                <a:solidFill>
                  <a:srgbClr val="0000CC"/>
                </a:solidFill>
              </a:rPr>
              <a:t/>
            </a:r>
            <a:br>
              <a:rPr lang="ru-RU" sz="3500" b="1" dirty="0">
                <a:solidFill>
                  <a:srgbClr val="0000CC"/>
                </a:solidFill>
              </a:rPr>
            </a:br>
            <a:r>
              <a:rPr lang="ru-RU" sz="2100" b="1" dirty="0">
                <a:solidFill>
                  <a:srgbClr val="0000CC"/>
                </a:solidFill>
              </a:rPr>
              <a:t>Все обходят это место: </a:t>
            </a:r>
            <a:br>
              <a:rPr lang="ru-RU" sz="2100" b="1" dirty="0">
                <a:solidFill>
                  <a:srgbClr val="0000CC"/>
                </a:solidFill>
              </a:rPr>
            </a:br>
            <a:r>
              <a:rPr lang="ru-RU" sz="2100" b="1" dirty="0">
                <a:solidFill>
                  <a:srgbClr val="0000CC"/>
                </a:solidFill>
              </a:rPr>
              <a:t>Здесь земля как будто тесто; </a:t>
            </a:r>
            <a:br>
              <a:rPr lang="ru-RU" sz="2100" b="1" dirty="0">
                <a:solidFill>
                  <a:srgbClr val="0000CC"/>
                </a:solidFill>
              </a:rPr>
            </a:br>
            <a:r>
              <a:rPr lang="ru-RU" sz="2100" b="1" dirty="0">
                <a:solidFill>
                  <a:srgbClr val="0000CC"/>
                </a:solidFill>
              </a:rPr>
              <a:t>Здесь осока, кочки, мхи… </a:t>
            </a:r>
            <a:br>
              <a:rPr lang="ru-RU" sz="2100" b="1" dirty="0">
                <a:solidFill>
                  <a:srgbClr val="0000CC"/>
                </a:solidFill>
              </a:rPr>
            </a:br>
            <a:r>
              <a:rPr lang="ru-RU" sz="2100" b="1" dirty="0">
                <a:solidFill>
                  <a:srgbClr val="0000CC"/>
                </a:solidFill>
              </a:rPr>
              <a:t>Нет опоры для ноги. </a:t>
            </a:r>
            <a:r>
              <a:rPr lang="ru-RU" sz="2100" b="1" dirty="0" smtClean="0">
                <a:solidFill>
                  <a:srgbClr val="0000CC"/>
                </a:solidFill>
              </a:rPr>
              <a:t/>
            </a:r>
            <a:br>
              <a:rPr lang="ru-RU" sz="2100" b="1" dirty="0" smtClean="0">
                <a:solidFill>
                  <a:srgbClr val="0000CC"/>
                </a:solidFill>
              </a:rPr>
            </a:br>
            <a:r>
              <a:rPr lang="ru-RU" sz="2100" b="1" dirty="0">
                <a:solidFill>
                  <a:srgbClr val="0000CC"/>
                </a:solidFill>
              </a:rPr>
              <a:t/>
            </a:r>
            <a:br>
              <a:rPr lang="ru-RU" sz="2100" b="1" dirty="0">
                <a:solidFill>
                  <a:srgbClr val="0000CC"/>
                </a:solidFill>
              </a:rPr>
            </a:br>
            <a:r>
              <a:rPr lang="ru-RU" sz="2200" b="1" dirty="0">
                <a:solidFill>
                  <a:srgbClr val="0000CC"/>
                </a:solidFill>
              </a:rPr>
              <a:t/>
            </a:r>
            <a:br>
              <a:rPr lang="ru-RU" sz="2200" b="1" dirty="0">
                <a:solidFill>
                  <a:srgbClr val="0000CC"/>
                </a:solidFill>
              </a:rPr>
            </a:br>
            <a:r>
              <a:rPr lang="ru-RU" sz="3500" b="1" dirty="0" smtClean="0">
                <a:solidFill>
                  <a:srgbClr val="0000CC"/>
                </a:solidFill>
              </a:rPr>
              <a:t/>
            </a:r>
            <a:br>
              <a:rPr lang="ru-RU" sz="3500" b="1" dirty="0" smtClean="0">
                <a:solidFill>
                  <a:srgbClr val="0000CC"/>
                </a:solidFill>
              </a:rPr>
            </a:br>
            <a:r>
              <a:rPr lang="ru-RU" sz="3500" b="1" dirty="0">
                <a:solidFill>
                  <a:srgbClr val="0000CC"/>
                </a:solidFill>
              </a:rPr>
              <a:t/>
            </a:r>
            <a:br>
              <a:rPr lang="ru-RU" sz="3500" b="1" dirty="0">
                <a:solidFill>
                  <a:srgbClr val="0000CC"/>
                </a:solidFill>
              </a:rPr>
            </a:br>
            <a:r>
              <a:rPr lang="ru-RU" sz="2200" b="1" dirty="0">
                <a:solidFill>
                  <a:srgbClr val="0000CC"/>
                </a:solidFill>
              </a:rPr>
              <a:t/>
            </a:r>
            <a:br>
              <a:rPr lang="ru-RU" sz="2200" b="1" dirty="0">
                <a:solidFill>
                  <a:srgbClr val="0000CC"/>
                </a:solidFill>
              </a:rPr>
            </a:br>
            <a:endParaRPr lang="ru-RU" sz="2200" b="1" dirty="0">
              <a:solidFill>
                <a:srgbClr val="0000CC"/>
              </a:solidFill>
            </a:endParaRPr>
          </a:p>
        </p:txBody>
      </p:sp>
      <p:pic>
        <p:nvPicPr>
          <p:cNvPr id="20" name="Объект 1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31" y="1424092"/>
            <a:ext cx="3231472" cy="2322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2" y="4095075"/>
            <a:ext cx="3084028" cy="2313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3" y="4246644"/>
            <a:ext cx="324036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8" y="1369397"/>
            <a:ext cx="3084028" cy="2313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427984" y="48166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Между кочек </a:t>
            </a:r>
            <a: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и зыбей, </a:t>
            </a:r>
            <a:b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</a:br>
            <a:r>
              <a:rPr lang="ru-RU" sz="1900" b="1" dirty="0" err="1">
                <a:solidFill>
                  <a:srgbClr val="0000CC"/>
                </a:solidFill>
                <a:latin typeface="+mj-lt"/>
                <a:ea typeface="+mj-ea"/>
                <a:cs typeface="+mj-cs"/>
              </a:rPr>
              <a:t>Моха</a:t>
            </a:r>
            <a: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 и гнилушек — </a:t>
            </a:r>
            <a:b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</a:br>
            <a: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Государство журавлей, </a:t>
            </a:r>
            <a:b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</a:br>
            <a:r>
              <a:rPr lang="ru-RU" sz="19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Уток и лягушек</a:t>
            </a:r>
            <a:r>
              <a:rPr lang="ru-RU" sz="2000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3848" y="4298559"/>
            <a:ext cx="28487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0000CC"/>
                </a:solidFill>
              </a:rPr>
              <a:t>      </a:t>
            </a:r>
            <a:r>
              <a:rPr lang="ru-RU" sz="1600" b="1" i="1" dirty="0" smtClean="0">
                <a:solidFill>
                  <a:srgbClr val="0000CC"/>
                </a:solidFill>
              </a:rPr>
              <a:t>Это очень </a:t>
            </a:r>
            <a:r>
              <a:rPr lang="ru-RU" sz="1600" b="1" i="1" dirty="0">
                <a:solidFill>
                  <a:srgbClr val="0000CC"/>
                </a:solidFill>
              </a:rPr>
              <a:t>сильно увлажненный </a:t>
            </a:r>
            <a:r>
              <a:rPr lang="ru-RU" sz="1600" b="1" i="1" dirty="0" smtClean="0">
                <a:solidFill>
                  <a:srgbClr val="0000CC"/>
                </a:solidFill>
              </a:rPr>
              <a:t>участок земной поверхности, заросший влаголюбивыми растениями</a:t>
            </a:r>
            <a:r>
              <a:rPr lang="ru-RU" sz="1600" b="1" i="1" dirty="0">
                <a:solidFill>
                  <a:srgbClr val="0000CC"/>
                </a:solidFill>
              </a:rPr>
              <a:t>. </a:t>
            </a:r>
            <a:endParaRPr lang="ru-RU" sz="1600" b="1" i="1" dirty="0" smtClean="0">
              <a:solidFill>
                <a:srgbClr val="0000CC"/>
              </a:solidFill>
            </a:endParaRPr>
          </a:p>
          <a:p>
            <a:r>
              <a:rPr lang="ru-RU" sz="1600" b="1" i="1" dirty="0" smtClean="0">
                <a:solidFill>
                  <a:srgbClr val="0000CC"/>
                </a:solidFill>
              </a:rPr>
              <a:t>      В </a:t>
            </a:r>
            <a:r>
              <a:rPr lang="ru-RU" sz="1600" b="1" i="1" dirty="0">
                <a:solidFill>
                  <a:srgbClr val="0000CC"/>
                </a:solidFill>
              </a:rPr>
              <a:t>болоте обычно происходит </a:t>
            </a:r>
            <a:r>
              <a:rPr lang="ru-RU" sz="1600" b="1" i="1" dirty="0" smtClean="0">
                <a:solidFill>
                  <a:srgbClr val="0000CC"/>
                </a:solidFill>
              </a:rPr>
              <a:t>накопление  </a:t>
            </a:r>
            <a:r>
              <a:rPr lang="ru-RU" sz="1600" b="1" i="1" dirty="0">
                <a:solidFill>
                  <a:srgbClr val="0000CC"/>
                </a:solidFill>
              </a:rPr>
              <a:t>неразложившихся растительных остатков и образование торфа</a:t>
            </a:r>
            <a:r>
              <a:rPr lang="ru-RU" sz="1600" b="1" dirty="0">
                <a:solidFill>
                  <a:srgbClr val="0000CC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90" y="2099424"/>
            <a:ext cx="1712788" cy="2199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635896" y="1634192"/>
            <a:ext cx="15841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</a:rPr>
              <a:t>Болото - </a:t>
            </a:r>
            <a:endParaRPr lang="ru-RU" sz="2500" b="1" dirty="0">
              <a:solidFill>
                <a:srgbClr val="CC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151" y="3664417"/>
            <a:ext cx="22950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CC0066"/>
                </a:solidFill>
              </a:rPr>
              <a:t>Лето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307" y="6309320"/>
            <a:ext cx="22950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</a:rPr>
              <a:t>Осень</a:t>
            </a:r>
            <a:endParaRPr lang="ru-RU" sz="2500" b="1" dirty="0">
              <a:solidFill>
                <a:srgbClr val="CC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9666" y="3664417"/>
            <a:ext cx="22950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</a:rPr>
              <a:t>Весна</a:t>
            </a:r>
            <a:endParaRPr lang="ru-RU" sz="2500" b="1" dirty="0">
              <a:solidFill>
                <a:srgbClr val="CC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63505" y="6309320"/>
            <a:ext cx="22950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</a:rPr>
              <a:t>Зима</a:t>
            </a:r>
            <a:endParaRPr lang="ru-RU" sz="2500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242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088575" cy="90872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C0066"/>
                </a:solidFill>
              </a:rPr>
              <a:t>Препятствие болото</a:t>
            </a:r>
            <a:endParaRPr lang="ru-RU" b="1" dirty="0">
              <a:solidFill>
                <a:srgbClr val="CC00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15126"/>
            <a:ext cx="345638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" y="4178034"/>
            <a:ext cx="2871488" cy="2493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" y="836712"/>
            <a:ext cx="2736304" cy="32214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065" y="4103691"/>
            <a:ext cx="3168352" cy="2642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103691"/>
            <a:ext cx="2592288" cy="2598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900086" y="1109541"/>
            <a:ext cx="27530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00CC"/>
                </a:solidFill>
              </a:rPr>
              <a:t>Не проедешь, не пройдёшь — 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Обойдёшь сторонкой. </a:t>
            </a:r>
          </a:p>
          <a:p>
            <a:endParaRPr lang="ru-RU" b="1" i="1" dirty="0">
              <a:solidFill>
                <a:srgbClr val="0000CC"/>
              </a:solidFill>
            </a:endParaRPr>
          </a:p>
          <a:p>
            <a:r>
              <a:rPr lang="ru-RU" b="1" i="1" dirty="0" smtClean="0">
                <a:solidFill>
                  <a:srgbClr val="0000CC"/>
                </a:solidFill>
              </a:rPr>
              <a:t>Не </a:t>
            </a:r>
            <a:r>
              <a:rPr lang="ru-RU" b="1" i="1" dirty="0">
                <a:solidFill>
                  <a:srgbClr val="0000CC"/>
                </a:solidFill>
              </a:rPr>
              <a:t>вода, не суша — 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На лодке не уплывёшь 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И ногами не пройдёшь.</a:t>
            </a:r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850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512511" cy="4320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CC0066"/>
                </a:solidFill>
                <a:latin typeface="+mn-lt"/>
                <a:ea typeface="+mn-ea"/>
                <a:cs typeface="+mn-cs"/>
              </a:rPr>
              <a:t>Подлесок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" y="692696"/>
            <a:ext cx="3223722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71" y="4094043"/>
            <a:ext cx="3281840" cy="2763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" y="4030779"/>
            <a:ext cx="3227589" cy="2795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71" y="692696"/>
            <a:ext cx="3244369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793" y="2189208"/>
            <a:ext cx="3166375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271912" y="737409"/>
            <a:ext cx="27969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CC"/>
                </a:solidFill>
              </a:rPr>
              <a:t>Между стареньких стволов</a:t>
            </a:r>
          </a:p>
          <a:p>
            <a:r>
              <a:rPr lang="ru-RU" sz="1600" b="1" dirty="0" smtClean="0">
                <a:solidFill>
                  <a:srgbClr val="0000CC"/>
                </a:solidFill>
              </a:rPr>
              <a:t>Молодой куст, </a:t>
            </a:r>
          </a:p>
          <a:p>
            <a:r>
              <a:rPr lang="ru-RU" sz="1600" b="1" dirty="0" smtClean="0">
                <a:solidFill>
                  <a:srgbClr val="0000CC"/>
                </a:solidFill>
              </a:rPr>
              <a:t>стволик нов -</a:t>
            </a:r>
          </a:p>
          <a:p>
            <a:r>
              <a:rPr lang="ru-RU" sz="1600" b="1" dirty="0" smtClean="0">
                <a:solidFill>
                  <a:srgbClr val="0000CC"/>
                </a:solidFill>
              </a:rPr>
              <a:t>В жизни леса то  "довесок" </a:t>
            </a:r>
          </a:p>
          <a:p>
            <a:r>
              <a:rPr lang="ru-RU" sz="1600" b="1" dirty="0" smtClean="0">
                <a:solidFill>
                  <a:srgbClr val="0000CC"/>
                </a:solidFill>
              </a:rPr>
              <a:t>А пока ещё ...</a:t>
            </a:r>
            <a:endParaRPr lang="ru-RU" sz="1600" b="1" dirty="0">
              <a:solidFill>
                <a:srgbClr val="0000CC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369" y="6159094"/>
            <a:ext cx="528243" cy="698906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rot="307049">
            <a:off x="2757869" y="4477293"/>
            <a:ext cx="3323532" cy="168413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71912" y="4676875"/>
            <a:ext cx="2802677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>
                <a:solidFill>
                  <a:srgbClr val="CC0066"/>
                </a:solidFill>
              </a:rPr>
              <a:t>Подлесок</a:t>
            </a:r>
            <a:r>
              <a:rPr lang="ru-RU" sz="1550" dirty="0" smtClean="0"/>
              <a:t> - </a:t>
            </a:r>
            <a:r>
              <a:rPr lang="ru-RU" sz="1550" i="1" dirty="0" smtClean="0">
                <a:solidFill>
                  <a:srgbClr val="0000CC"/>
                </a:solidFill>
              </a:rPr>
              <a:t>кустарники </a:t>
            </a:r>
            <a:r>
              <a:rPr lang="ru-RU" sz="1550" i="1" dirty="0">
                <a:solidFill>
                  <a:srgbClr val="0000CC"/>
                </a:solidFill>
              </a:rPr>
              <a:t>и мелкие деревья, не достигающие уровня крон основных древесных пород леса</a:t>
            </a:r>
            <a:r>
              <a:rPr lang="ru-RU" sz="155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76695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004" y="980728"/>
            <a:ext cx="6495419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CC0066"/>
                </a:solidFill>
              </a:rPr>
              <a:t>Муравейник</a:t>
            </a:r>
            <a:endParaRPr lang="ru-RU" sz="3200" b="1" dirty="0">
              <a:solidFill>
                <a:srgbClr val="CC0066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54989"/>
            <a:ext cx="3311872" cy="2483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44824"/>
            <a:ext cx="3311872" cy="24839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6" y="4250981"/>
            <a:ext cx="3725856" cy="2475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05431" cy="2254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107" y="1293324"/>
            <a:ext cx="2559536" cy="2279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965" y="9118"/>
            <a:ext cx="2385035" cy="1590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203848" y="200864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00CC"/>
                </a:solidFill>
              </a:rPr>
              <a:t>Надземная часть жилища муравьёв в виде кучи из хвои, листьев и т. п.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79155" y="386879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CC0066"/>
                </a:solidFill>
              </a:rPr>
              <a:t>Муравьи</a:t>
            </a:r>
            <a:r>
              <a:rPr lang="ru-RU" sz="1600" dirty="0"/>
              <a:t> – </a:t>
            </a:r>
            <a:r>
              <a:rPr lang="ru-RU" sz="1600" dirty="0">
                <a:solidFill>
                  <a:srgbClr val="0000CC"/>
                </a:solidFill>
              </a:rPr>
              <a:t>лесные санитары;</a:t>
            </a:r>
          </a:p>
          <a:p>
            <a:r>
              <a:rPr lang="ru-RU" sz="1600" dirty="0">
                <a:solidFill>
                  <a:srgbClr val="0000CC"/>
                </a:solidFill>
              </a:rPr>
              <a:t>Так прозвали люди их недаром!</a:t>
            </a:r>
          </a:p>
          <a:p>
            <a:r>
              <a:rPr lang="ru-RU" sz="1600" dirty="0">
                <a:solidFill>
                  <a:srgbClr val="0000CC"/>
                </a:solidFill>
              </a:rPr>
              <a:t>Чтобы лес красив был и здоров,</a:t>
            </a:r>
          </a:p>
          <a:p>
            <a:r>
              <a:rPr lang="ru-RU" sz="1600" dirty="0">
                <a:solidFill>
                  <a:srgbClr val="0000CC"/>
                </a:solidFill>
              </a:rPr>
              <a:t>Без личинок вредных и жуков,</a:t>
            </a:r>
          </a:p>
          <a:p>
            <a:r>
              <a:rPr lang="ru-RU" sz="1600" dirty="0">
                <a:solidFill>
                  <a:srgbClr val="0000CC"/>
                </a:solidFill>
              </a:rPr>
              <a:t>Муравьи на страже день и ночь:</a:t>
            </a:r>
          </a:p>
          <a:p>
            <a:r>
              <a:rPr lang="ru-RU" sz="1600" dirty="0">
                <a:solidFill>
                  <a:srgbClr val="0000CC"/>
                </a:solidFill>
              </a:rPr>
              <a:t>Гонят разных короедов прочь!</a:t>
            </a:r>
          </a:p>
          <a:p>
            <a:r>
              <a:rPr lang="ru-RU" sz="1600" dirty="0">
                <a:solidFill>
                  <a:srgbClr val="0000CC"/>
                </a:solidFill>
              </a:rPr>
              <a:t>Только ты им, друг мой, не мешай!</a:t>
            </a:r>
          </a:p>
          <a:p>
            <a:r>
              <a:rPr lang="ru-RU" sz="1600" dirty="0">
                <a:solidFill>
                  <a:srgbClr val="0000CC"/>
                </a:solidFill>
              </a:rPr>
              <a:t>Муравейники не разоряй!</a:t>
            </a:r>
          </a:p>
          <a:p>
            <a:r>
              <a:rPr lang="ru-RU" sz="1600" dirty="0">
                <a:solidFill>
                  <a:srgbClr val="0000CC"/>
                </a:solidFill>
              </a:rPr>
              <a:t>Эти санитары так нужны</a:t>
            </a:r>
          </a:p>
          <a:p>
            <a:r>
              <a:rPr lang="ru-RU" sz="1600" dirty="0">
                <a:solidFill>
                  <a:srgbClr val="0000CC"/>
                </a:solidFill>
              </a:rPr>
              <a:t>Для лесов твоей родной страны</a:t>
            </a:r>
            <a:r>
              <a:rPr lang="ru-RU" dirty="0">
                <a:solidFill>
                  <a:srgbClr val="0000CC"/>
                </a:solidFill>
              </a:rPr>
              <a:t>!</a:t>
            </a:r>
          </a:p>
          <a:p>
            <a:r>
              <a:rPr lang="ru-RU" dirty="0"/>
              <a:t>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05064"/>
            <a:ext cx="1219123" cy="1612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137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259" y="188640"/>
            <a:ext cx="6512511" cy="72008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C0066"/>
                </a:solidFill>
              </a:rPr>
              <a:t>Причуды природы</a:t>
            </a:r>
            <a:br>
              <a:rPr lang="ru-RU" b="1" dirty="0" smtClean="0">
                <a:solidFill>
                  <a:srgbClr val="CC0066"/>
                </a:solidFill>
              </a:rPr>
            </a:br>
            <a:endParaRPr lang="ru-RU" b="1" dirty="0">
              <a:solidFill>
                <a:srgbClr val="CC0066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3" y="2852936"/>
            <a:ext cx="2664297" cy="3552396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021" y="673155"/>
            <a:ext cx="2799135" cy="2099351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2852936"/>
            <a:ext cx="2684570" cy="3579426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70482"/>
            <a:ext cx="2802699" cy="210202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881" y="2852936"/>
            <a:ext cx="2823779" cy="3765039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3" y="705950"/>
            <a:ext cx="2792234" cy="2094176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47920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3076" y="1412776"/>
            <a:ext cx="5544616" cy="780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b="1" dirty="0" smtClean="0">
                <a:solidFill>
                  <a:srgbClr val="CC0066"/>
                </a:solidFill>
              </a:rPr>
              <a:t>Бревно</a:t>
            </a:r>
            <a:endParaRPr lang="ru-RU" sz="3500" b="1" dirty="0">
              <a:solidFill>
                <a:srgbClr val="CC0066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3059765" cy="2294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235829" cy="2426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79" y="4221088"/>
            <a:ext cx="3110921" cy="2333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509120"/>
            <a:ext cx="2880321" cy="2160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717032"/>
            <a:ext cx="3199904" cy="2399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37" y="2104498"/>
            <a:ext cx="2987824" cy="2240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4644009" y="260648"/>
            <a:ext cx="4320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00CC"/>
                </a:solidFill>
              </a:rPr>
              <a:t>Оно лежит на пути,</a:t>
            </a:r>
          </a:p>
          <a:p>
            <a:r>
              <a:rPr lang="ru-RU" sz="2500" b="1" dirty="0" smtClean="0">
                <a:solidFill>
                  <a:srgbClr val="0000CC"/>
                </a:solidFill>
              </a:rPr>
              <a:t>Через него непросто пройти!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886" y="145478"/>
            <a:ext cx="1219123" cy="1612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896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88640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Ты, да я, да мы с тобой..</a:t>
            </a:r>
            <a:endParaRPr lang="ru-RU" sz="2000" b="1" dirty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941168"/>
            <a:ext cx="2721714" cy="1849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849" y="990782"/>
            <a:ext cx="2982041" cy="1858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904189"/>
            <a:ext cx="2519438" cy="1889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076" y="981162"/>
            <a:ext cx="2451202" cy="1838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961310"/>
            <a:ext cx="2519438" cy="1889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09463" y="1116874"/>
            <a:ext cx="280831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Хорошо, когда на свете есть друзья!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Если б жили все в одиночку,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То уже давно на кусочки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Развалилась бы, наверное, Земля.</a:t>
            </a:r>
          </a:p>
          <a:p>
            <a:endParaRPr lang="ru-RU" sz="1600" b="1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Землю обойдем, потом махнем на Марс,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Может, у оранжевой речки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Там уже грустят человечки,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Потому что слишком долго нету нас.</a:t>
            </a:r>
          </a:p>
          <a:p>
            <a:endParaRPr lang="ru-RU" sz="1600" b="1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Ты, да я, да мы с тобой,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Нас не разлучит ничто и никогда.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Даже если мы расстаемся,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Дружба все равно остается,</a:t>
            </a:r>
          </a:p>
          <a:p>
            <a:r>
              <a:rPr lang="ru-RU" sz="16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Остается с нами навсегда.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74" y="2921728"/>
            <a:ext cx="2803515" cy="1968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036630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332656"/>
            <a:ext cx="3272151" cy="112399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800" b="1" i="1" dirty="0" smtClean="0">
                <a:solidFill>
                  <a:srgbClr val="0000CC"/>
                </a:solidFill>
              </a:rPr>
              <a:t>Торчащий остаток срубленного, спиленного  или сломанного дерева.</a:t>
            </a:r>
            <a:endParaRPr lang="ru-RU" sz="2800" b="1" i="1" dirty="0">
              <a:solidFill>
                <a:srgbClr val="0000CC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6632"/>
            <a:ext cx="1721852" cy="2295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2856"/>
            <a:ext cx="2389194" cy="3185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" y="3830282"/>
            <a:ext cx="2232248" cy="29763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8" y="94185"/>
            <a:ext cx="2301720" cy="306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37112"/>
            <a:ext cx="2869050" cy="2151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421915"/>
            <a:ext cx="2411240" cy="3214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5508104" y="2148319"/>
            <a:ext cx="316835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C0066"/>
                </a:solidFill>
              </a:rPr>
              <a:t>Пень </a:t>
            </a:r>
            <a:endParaRPr lang="ru-RU" sz="3500" b="1" dirty="0">
              <a:solidFill>
                <a:srgbClr val="CC0066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132" y="2615418"/>
            <a:ext cx="1219123" cy="1612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603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-193712"/>
            <a:ext cx="6512511" cy="1368152"/>
          </a:xfrm>
        </p:spPr>
        <p:txBody>
          <a:bodyPr>
            <a:noAutofit/>
          </a:bodyPr>
          <a:lstStyle/>
          <a:p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b="1" i="1" dirty="0">
                <a:solidFill>
                  <a:srgbClr val="0000CC"/>
                </a:solidFill>
              </a:rPr>
              <a:t>Углубление под землёй с ходом наружу, вырытое животным и служащее ему жилище</a:t>
            </a:r>
            <a:r>
              <a:rPr lang="ru-RU" sz="2500" b="1" dirty="0">
                <a:solidFill>
                  <a:srgbClr val="0000CC"/>
                </a:solidFill>
              </a:rPr>
              <a:t>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099" y="4082628"/>
            <a:ext cx="2125669" cy="2834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490" y="4082628"/>
            <a:ext cx="2180510" cy="2907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01008"/>
            <a:ext cx="3424636" cy="2568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" y="0"/>
            <a:ext cx="3131840" cy="2348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372200" y="1731636"/>
            <a:ext cx="2036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C0066"/>
                </a:solidFill>
              </a:rPr>
              <a:t>Нора</a:t>
            </a:r>
            <a:endParaRPr lang="ru-RU" sz="4000" b="1" dirty="0">
              <a:solidFill>
                <a:srgbClr val="CC0066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9" y="2439522"/>
            <a:ext cx="1904194" cy="1347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3914571" cy="293592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149041"/>
            <a:ext cx="2324984" cy="1743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6289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9587" y="131196"/>
            <a:ext cx="3077600" cy="950296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0000CC"/>
                </a:solidFill>
              </a:rPr>
              <a:t>Естественный, замкнутый в берегах большой водоём.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08" y="115024"/>
            <a:ext cx="2857892" cy="2143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718120"/>
            <a:ext cx="2858774" cy="2144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6" y="44624"/>
            <a:ext cx="2764979" cy="2073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8" y="3420860"/>
            <a:ext cx="2232494" cy="1674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25" y="1673054"/>
            <a:ext cx="2659765" cy="1994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333" y="3501008"/>
            <a:ext cx="2561760" cy="1921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705" y="1673054"/>
            <a:ext cx="2659765" cy="1994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5373216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0000CC"/>
                </a:solidFill>
              </a:rPr>
              <a:t>Как прекрасны бывают озера,</a:t>
            </a:r>
          </a:p>
          <a:p>
            <a:r>
              <a:rPr lang="ru-RU" sz="1600" b="1" i="1" dirty="0">
                <a:solidFill>
                  <a:srgbClr val="0000CC"/>
                </a:solidFill>
              </a:rPr>
              <a:t>Окруженные лесом густым,</a:t>
            </a:r>
          </a:p>
          <a:p>
            <a:r>
              <a:rPr lang="ru-RU" sz="1600" b="1" i="1" dirty="0">
                <a:solidFill>
                  <a:srgbClr val="0000CC"/>
                </a:solidFill>
              </a:rPr>
              <a:t>Над водою склоняются ивы,</a:t>
            </a:r>
          </a:p>
          <a:p>
            <a:r>
              <a:rPr lang="ru-RU" sz="1600" b="1" i="1" dirty="0">
                <a:solidFill>
                  <a:srgbClr val="0000CC"/>
                </a:solidFill>
              </a:rPr>
              <a:t>Тихо шепчут под ветром </a:t>
            </a:r>
            <a:r>
              <a:rPr lang="ru-RU" sz="1600" b="1" i="1" dirty="0" smtClean="0">
                <a:solidFill>
                  <a:srgbClr val="0000CC"/>
                </a:solidFill>
              </a:rPr>
              <a:t>кусты…</a:t>
            </a:r>
            <a:endParaRPr lang="ru-RU" sz="1600" b="1" i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980728"/>
            <a:ext cx="1368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C0066"/>
                </a:solidFill>
              </a:rPr>
              <a:t>ОЗЕРО</a:t>
            </a:r>
            <a:endParaRPr lang="ru-RU" sz="3000" b="1" dirty="0">
              <a:solidFill>
                <a:srgbClr val="CC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3861048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>
                <a:solidFill>
                  <a:srgbClr val="CC0066"/>
                </a:solidFill>
              </a:rPr>
              <a:t>Полуо́стров</a:t>
            </a:r>
            <a:r>
              <a:rPr lang="ru-RU" sz="1600" b="1" dirty="0">
                <a:solidFill>
                  <a:srgbClr val="0000CC"/>
                </a:solidFill>
              </a:rPr>
              <a:t> — часть суши, одной стороной примыкающая к материку или острову, а со всех остальных сторон окружённая водой.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495648"/>
            <a:ext cx="1001424" cy="13249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529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951" y="1781875"/>
            <a:ext cx="1980051" cy="1485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5" y="93568"/>
            <a:ext cx="2166423" cy="16248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195" y="78596"/>
            <a:ext cx="2206346" cy="1654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195" y="1774321"/>
            <a:ext cx="2229037" cy="1520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644" y="95605"/>
            <a:ext cx="2142693" cy="1600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290" y="93567"/>
            <a:ext cx="2017713" cy="16248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" y="1781875"/>
            <a:ext cx="2144321" cy="1534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48205" y="4279239"/>
            <a:ext cx="2915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CC"/>
                </a:solidFill>
              </a:rPr>
              <a:t>День на природе,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Лагерь в походе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Нужно друг другу помочь</a:t>
            </a:r>
            <a:r>
              <a:rPr lang="ru-RU" sz="1600" b="1" dirty="0" smtClean="0">
                <a:solidFill>
                  <a:srgbClr val="0000CC"/>
                </a:solidFill>
              </a:rPr>
              <a:t>.</a:t>
            </a:r>
            <a:endParaRPr lang="ru-RU" sz="1600" b="1" dirty="0">
              <a:solidFill>
                <a:srgbClr val="0000CC"/>
              </a:solidFill>
            </a:endParaRPr>
          </a:p>
          <a:p>
            <a:r>
              <a:rPr lang="ru-RU" sz="1600" b="1" dirty="0">
                <a:solidFill>
                  <a:srgbClr val="0000CC"/>
                </a:solidFill>
              </a:rPr>
              <a:t>«Дров нарубите,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Костёр разведите, – 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Теплее чуть-чуть будет хоть</a:t>
            </a:r>
            <a:r>
              <a:rPr lang="ru-RU" sz="1600" b="1" dirty="0" smtClean="0">
                <a:solidFill>
                  <a:srgbClr val="0000CC"/>
                </a:solidFill>
              </a:rPr>
              <a:t>».</a:t>
            </a:r>
            <a:endParaRPr lang="ru-RU" sz="1600" b="1" dirty="0">
              <a:solidFill>
                <a:srgbClr val="0000CC"/>
              </a:solidFill>
            </a:endParaRPr>
          </a:p>
          <a:p>
            <a:r>
              <a:rPr lang="ru-RU" sz="1600" b="1" dirty="0">
                <a:solidFill>
                  <a:srgbClr val="0000CC"/>
                </a:solidFill>
              </a:rPr>
              <a:t>Попели, поели,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Затем посидели</a:t>
            </a:r>
          </a:p>
          <a:p>
            <a:r>
              <a:rPr lang="ru-RU" sz="1600" b="1" dirty="0">
                <a:solidFill>
                  <a:srgbClr val="0000CC"/>
                </a:solidFill>
              </a:rPr>
              <a:t>Домой собрались мы под самую ночь</a:t>
            </a:r>
            <a:r>
              <a:rPr lang="ru-RU" sz="1600" b="1" dirty="0" smtClean="0">
                <a:solidFill>
                  <a:srgbClr val="0000CC"/>
                </a:solidFill>
              </a:rPr>
              <a:t>.</a:t>
            </a:r>
            <a:endParaRPr lang="ru-RU" sz="1600" b="1" dirty="0">
              <a:solidFill>
                <a:srgbClr val="0000CC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9" y="4652733"/>
            <a:ext cx="1488232" cy="1984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643" y="1781875"/>
            <a:ext cx="2142693" cy="1485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270" y="4475982"/>
            <a:ext cx="2528935" cy="2161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1" y="3429000"/>
            <a:ext cx="2028587" cy="11857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Прямоугольник 24"/>
          <p:cNvSpPr/>
          <p:nvPr/>
        </p:nvSpPr>
        <p:spPr>
          <a:xfrm>
            <a:off x="3612917" y="3429000"/>
            <a:ext cx="48945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  <a:latin typeface="Arial"/>
              </a:rPr>
              <a:t>Бивак </a:t>
            </a:r>
            <a:r>
              <a:rPr lang="ru-RU" dirty="0" smtClean="0">
                <a:solidFill>
                  <a:srgbClr val="252525"/>
                </a:solidFill>
                <a:latin typeface="Arial"/>
              </a:rPr>
              <a:t>- </a:t>
            </a:r>
            <a:r>
              <a:rPr lang="ru-RU" i="1" dirty="0" smtClean="0">
                <a:solidFill>
                  <a:srgbClr val="0000CC"/>
                </a:solidFill>
                <a:latin typeface="Arial"/>
              </a:rPr>
              <a:t>место </a:t>
            </a:r>
            <a:r>
              <a:rPr lang="ru-RU" i="1" dirty="0">
                <a:solidFill>
                  <a:srgbClr val="0000CC"/>
                </a:solidFill>
                <a:latin typeface="Arial"/>
              </a:rPr>
              <a:t>расположения людей на отдых и ночёвку в условиях естественной природной среды</a:t>
            </a:r>
            <a:r>
              <a:rPr lang="ru-RU" dirty="0">
                <a:solidFill>
                  <a:srgbClr val="252525"/>
                </a:solidFill>
                <a:latin typeface="Arial"/>
              </a:rPr>
              <a:t>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662081" y="5159714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Привал -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0000CC"/>
                </a:solidFill>
              </a:rPr>
              <a:t>остановка </a:t>
            </a:r>
            <a:r>
              <a:rPr lang="ru-RU" i="1" dirty="0">
                <a:solidFill>
                  <a:srgbClr val="0000CC"/>
                </a:solidFill>
              </a:rPr>
              <a:t>в пути, а также место остановки.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195" y="3542621"/>
            <a:ext cx="1142416" cy="15790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408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160" y="69885"/>
            <a:ext cx="3100802" cy="97236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500" b="1" dirty="0" smtClean="0">
                <a:solidFill>
                  <a:srgbClr val="CC0066"/>
                </a:solidFill>
              </a:rPr>
              <a:t>Переправа через ручей, канаву на другой берег</a:t>
            </a:r>
            <a:endParaRPr lang="ru-RU" sz="2500" b="1" dirty="0">
              <a:solidFill>
                <a:srgbClr val="CC00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4" y="4608986"/>
            <a:ext cx="3167843" cy="2111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" y="2444129"/>
            <a:ext cx="3097875" cy="2065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9" y="44624"/>
            <a:ext cx="3038794" cy="2279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86" y="44623"/>
            <a:ext cx="2654447" cy="1990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132856"/>
            <a:ext cx="2706233" cy="2029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59" y="4293096"/>
            <a:ext cx="2710941" cy="203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Выноска-облако 7"/>
          <p:cNvSpPr/>
          <p:nvPr/>
        </p:nvSpPr>
        <p:spPr>
          <a:xfrm rot="20045991">
            <a:off x="3275525" y="1250745"/>
            <a:ext cx="2958073" cy="46198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36766" y="1857598"/>
            <a:ext cx="2942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Переправа</a:t>
            </a:r>
            <a:r>
              <a:rPr lang="ru-RU" dirty="0" smtClean="0"/>
              <a:t> - </a:t>
            </a:r>
            <a:r>
              <a:rPr lang="ru-RU" b="1" i="1" dirty="0" smtClean="0">
                <a:solidFill>
                  <a:srgbClr val="0000CC"/>
                </a:solidFill>
              </a:rPr>
              <a:t>место,</a:t>
            </a:r>
          </a:p>
          <a:p>
            <a:r>
              <a:rPr lang="ru-RU" b="1" i="1" dirty="0" smtClean="0">
                <a:solidFill>
                  <a:srgbClr val="0000CC"/>
                </a:solidFill>
              </a:rPr>
              <a:t> </a:t>
            </a:r>
            <a:r>
              <a:rPr lang="ru-RU" b="1" i="1" dirty="0">
                <a:solidFill>
                  <a:srgbClr val="0000CC"/>
                </a:solidFill>
              </a:rPr>
              <a:t>где </a:t>
            </a:r>
            <a:r>
              <a:rPr lang="ru-RU" b="1" i="1" dirty="0" smtClean="0">
                <a:solidFill>
                  <a:srgbClr val="0000CC"/>
                </a:solidFill>
              </a:rPr>
              <a:t>переправляются</a:t>
            </a:r>
          </a:p>
          <a:p>
            <a:r>
              <a:rPr lang="ru-RU" b="1" i="1" dirty="0" smtClean="0">
                <a:solidFill>
                  <a:srgbClr val="0000CC"/>
                </a:solidFill>
              </a:rPr>
              <a:t> </a:t>
            </a:r>
            <a:r>
              <a:rPr lang="ru-RU" b="1" i="1" dirty="0">
                <a:solidFill>
                  <a:srgbClr val="0000CC"/>
                </a:solidFill>
              </a:rPr>
              <a:t>на другой берег.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5799" y="2780928"/>
            <a:ext cx="306036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Ручей</a:t>
            </a:r>
            <a:r>
              <a:rPr lang="ru-RU" dirty="0" smtClean="0"/>
              <a:t> - </a:t>
            </a:r>
            <a:r>
              <a:rPr lang="ru-RU" sz="1700" b="1" i="1" dirty="0">
                <a:solidFill>
                  <a:srgbClr val="0000CC"/>
                </a:solidFill>
              </a:rPr>
              <a:t>небольшой водный </a:t>
            </a:r>
            <a:endParaRPr lang="ru-RU" sz="1700" b="1" i="1" dirty="0" smtClean="0">
              <a:solidFill>
                <a:srgbClr val="0000CC"/>
              </a:solidFill>
            </a:endParaRPr>
          </a:p>
          <a:p>
            <a:r>
              <a:rPr lang="ru-RU" sz="1700" b="1" i="1" dirty="0" smtClean="0">
                <a:solidFill>
                  <a:srgbClr val="0000CC"/>
                </a:solidFill>
              </a:rPr>
              <a:t>поток</a:t>
            </a:r>
            <a:r>
              <a:rPr lang="ru-RU" sz="1700" b="1" i="1" dirty="0">
                <a:solidFill>
                  <a:srgbClr val="0000CC"/>
                </a:solidFill>
              </a:rPr>
              <a:t>, образованный стоком </a:t>
            </a:r>
            <a:r>
              <a:rPr lang="ru-RU" sz="1700" b="1" i="1" dirty="0" smtClean="0">
                <a:solidFill>
                  <a:srgbClr val="0000CC"/>
                </a:solidFill>
              </a:rPr>
              <a:t>снеговых </a:t>
            </a:r>
            <a:r>
              <a:rPr lang="ru-RU" sz="1700" b="1" i="1" dirty="0">
                <a:solidFill>
                  <a:srgbClr val="0000CC"/>
                </a:solidFill>
              </a:rPr>
              <a:t>или дождевых </a:t>
            </a:r>
            <a:r>
              <a:rPr lang="ru-RU" sz="1700" b="1" i="1" dirty="0" smtClean="0">
                <a:solidFill>
                  <a:srgbClr val="0000CC"/>
                </a:solidFill>
              </a:rPr>
              <a:t>вод.</a:t>
            </a:r>
            <a:endParaRPr lang="ru-RU" sz="1700" b="1" i="1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4162531"/>
            <a:ext cx="2592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Канава - </a:t>
            </a:r>
            <a:r>
              <a:rPr lang="ru-RU" sz="1700" b="1" i="1" dirty="0">
                <a:solidFill>
                  <a:srgbClr val="0000CC"/>
                </a:solidFill>
              </a:rPr>
              <a:t>неглубокий и </a:t>
            </a:r>
            <a:r>
              <a:rPr lang="ru-RU" sz="1700" b="1" i="1" dirty="0" smtClean="0">
                <a:solidFill>
                  <a:srgbClr val="0000CC"/>
                </a:solidFill>
              </a:rPr>
              <a:t>  неширокий </a:t>
            </a:r>
            <a:r>
              <a:rPr lang="ru-RU" sz="1700" b="1" i="1" dirty="0">
                <a:solidFill>
                  <a:srgbClr val="0000CC"/>
                </a:solidFill>
              </a:rPr>
              <a:t>ров.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050" y="5743827"/>
            <a:ext cx="802936" cy="110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60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64" y="3204435"/>
            <a:ext cx="2736304" cy="183620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64" y="1196751"/>
            <a:ext cx="2664296" cy="1901651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12" y="3234397"/>
            <a:ext cx="2528288" cy="1769126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29" y="5157936"/>
            <a:ext cx="2507650" cy="165618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055" y="5118607"/>
            <a:ext cx="2528288" cy="165618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2" y="3221325"/>
            <a:ext cx="2561314" cy="178219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196752"/>
            <a:ext cx="2528289" cy="1945149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89" y="5141548"/>
            <a:ext cx="2752075" cy="1633243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04027"/>
            <a:ext cx="2574130" cy="193059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43548" y="392078"/>
            <a:ext cx="7344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Встреча с меньшими братьями</a:t>
            </a:r>
            <a:endParaRPr lang="ru-RU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6861"/>
            <a:ext cx="1283344" cy="1697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60082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3775208"/>
            <a:ext cx="2026568" cy="1412776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5268946"/>
            <a:ext cx="2042147" cy="1463040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985916"/>
            <a:ext cx="2028337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149" y="2426930"/>
            <a:ext cx="2020435" cy="1300842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980727"/>
            <a:ext cx="1835696" cy="1344107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19" y="985916"/>
            <a:ext cx="1827579" cy="1344107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466442"/>
            <a:ext cx="1835696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18" y="2452959"/>
            <a:ext cx="1827579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871659"/>
            <a:ext cx="1835696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916" y="3826722"/>
            <a:ext cx="1829681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268946"/>
            <a:ext cx="1835696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19" y="5267227"/>
            <a:ext cx="1827579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73" y="5268946"/>
            <a:ext cx="2088232" cy="1309748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4" y="961049"/>
            <a:ext cx="1910931" cy="1359482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95" y="2492581"/>
            <a:ext cx="1931640" cy="1169541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394" y="3871659"/>
            <a:ext cx="2038190" cy="1316325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TextBox 26"/>
          <p:cNvSpPr txBox="1"/>
          <p:nvPr/>
        </p:nvSpPr>
        <p:spPr>
          <a:xfrm>
            <a:off x="1619672" y="260648"/>
            <a:ext cx="62026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Удивительное </a:t>
            </a:r>
            <a:r>
              <a:rPr lang="ru-RU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рядом! Иди и смотри!</a:t>
            </a:r>
            <a:endParaRPr lang="ru-RU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9" y="213705"/>
            <a:ext cx="792088" cy="104799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304" y="73734"/>
            <a:ext cx="916680" cy="12670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7554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547664" y="260648"/>
            <a:ext cx="62026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Чьи это следы петляют </a:t>
            </a:r>
            <a:r>
              <a:rPr lang="ru-RU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около </a:t>
            </a:r>
            <a:r>
              <a:rPr lang="ru-RU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лесных дорог? 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8" y="-24822"/>
            <a:ext cx="792088" cy="104799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261" y="855"/>
            <a:ext cx="781451" cy="10801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409" y="937649"/>
            <a:ext cx="2640558" cy="1761483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984" y="3089788"/>
            <a:ext cx="2367979" cy="177598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985" y="937649"/>
            <a:ext cx="2448272" cy="1836204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5" y="937649"/>
            <a:ext cx="2503774" cy="1877830"/>
          </a:xfrm>
          <a:prstGeom prst="roundRect">
            <a:avLst>
              <a:gd name="adj" fmla="val 16667"/>
            </a:avLst>
          </a:prstGeom>
          <a:ln w="38100"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24" y="5145364"/>
            <a:ext cx="2508718" cy="1346380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591" y="5162956"/>
            <a:ext cx="2485212" cy="1346381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888" y="5155880"/>
            <a:ext cx="2640558" cy="1339219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" name="TextBox 32"/>
          <p:cNvSpPr txBox="1"/>
          <p:nvPr/>
        </p:nvSpPr>
        <p:spPr>
          <a:xfrm>
            <a:off x="318459" y="2786578"/>
            <a:ext cx="2141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66"/>
                </a:solidFill>
              </a:rPr>
              <a:t>Цапля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75706" y="273974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CC0066"/>
                </a:solidFill>
              </a:rPr>
              <a:t>Медведь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94225" y="2751234"/>
            <a:ext cx="3500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CC0066"/>
                </a:solidFill>
              </a:rPr>
              <a:t>Медведица с медвежонком</a:t>
            </a:r>
            <a:endParaRPr lang="ru-RU" sz="1600" b="1" dirty="0">
              <a:solidFill>
                <a:srgbClr val="CC0066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409" y="3053206"/>
            <a:ext cx="2640558" cy="1824760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24" y="3065400"/>
            <a:ext cx="2400496" cy="1800372"/>
          </a:xfrm>
          <a:prstGeom prst="roundRect">
            <a:avLst>
              <a:gd name="adj" fmla="val 16667"/>
            </a:avLst>
          </a:prstGeom>
          <a:ln w="38100">
            <a:solidFill>
              <a:srgbClr val="33CC3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781451" y="4865772"/>
            <a:ext cx="1102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C0066"/>
                </a:solidFill>
              </a:rPr>
              <a:t>Куропатка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79036" y="4857979"/>
            <a:ext cx="615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C0066"/>
                </a:solidFill>
              </a:rPr>
              <a:t>Лиса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77905" y="4881093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C0066"/>
                </a:solidFill>
              </a:rPr>
              <a:t>Росомаха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49691" y="6491744"/>
            <a:ext cx="1695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66"/>
                </a:solidFill>
              </a:rPr>
              <a:t>Работа зайца</a:t>
            </a:r>
            <a:endParaRPr lang="ru-RU" sz="1600" b="1" dirty="0">
              <a:solidFill>
                <a:srgbClr val="CC0066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90237" y="6519446"/>
            <a:ext cx="354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C0066"/>
                </a:solidFill>
              </a:rPr>
              <a:t>Р</a:t>
            </a:r>
            <a:r>
              <a:rPr lang="ru-RU" b="1" dirty="0" smtClean="0">
                <a:solidFill>
                  <a:srgbClr val="CC0066"/>
                </a:solidFill>
              </a:rPr>
              <a:t>абота косули</a:t>
            </a:r>
            <a:endParaRPr lang="ru-RU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690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7" grpId="0"/>
      <p:bldP spid="41" grpId="0"/>
      <p:bldP spid="42" grpId="0"/>
      <p:bldP spid="45" grpId="0"/>
      <p:bldP spid="46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6632"/>
            <a:ext cx="270030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19056"/>
            <a:ext cx="3388745" cy="2774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091" y="3933056"/>
            <a:ext cx="3932209" cy="27565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128284" y="3338044"/>
            <a:ext cx="212768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00CC"/>
                </a:solidFill>
              </a:rPr>
              <a:t>Я руку к дереву желаний приложу,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Глаза закрою, загляну с вопросом в душу...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Его о счастье, долгожданном, попрошу,</a:t>
            </a:r>
          </a:p>
          <a:p>
            <a:r>
              <a:rPr lang="ru-RU" b="1" i="1" dirty="0">
                <a:solidFill>
                  <a:srgbClr val="0000CC"/>
                </a:solidFill>
              </a:rPr>
              <a:t>Свою мольбу вложу в невидимые уши.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111" y="2213285"/>
            <a:ext cx="802936" cy="110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Выноска-облако 12"/>
          <p:cNvSpPr/>
          <p:nvPr/>
        </p:nvSpPr>
        <p:spPr>
          <a:xfrm rot="20045991">
            <a:off x="6645861" y="219075"/>
            <a:ext cx="2577454" cy="2012811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00CC"/>
                </a:solidFill>
              </a:rPr>
              <a:t>Желания исполняются! Мечты сбываются!</a:t>
            </a:r>
            <a:endParaRPr lang="ru-RU" i="1" dirty="0">
              <a:solidFill>
                <a:srgbClr val="0000CC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94" y="105043"/>
            <a:ext cx="3800634" cy="312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13795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900" b="1" i="1" dirty="0">
                <a:solidFill>
                  <a:srgbClr val="0000CC"/>
                </a:solidFill>
              </a:rPr>
              <a:t>Вот такие туристские были.</a:t>
            </a:r>
            <a:br>
              <a:rPr lang="ru-RU" sz="3900" b="1" i="1" dirty="0">
                <a:solidFill>
                  <a:srgbClr val="0000CC"/>
                </a:solidFill>
              </a:rPr>
            </a:br>
            <a:r>
              <a:rPr lang="ru-RU" sz="3900" b="1" i="1" dirty="0">
                <a:solidFill>
                  <a:srgbClr val="0000CC"/>
                </a:solidFill>
              </a:rPr>
              <a:t>Отправляйтесь, друзья, в поход.</a:t>
            </a:r>
            <a:br>
              <a:rPr lang="ru-RU" sz="3900" b="1" i="1" dirty="0">
                <a:solidFill>
                  <a:srgbClr val="0000CC"/>
                </a:solidFill>
              </a:rPr>
            </a:br>
            <a:r>
              <a:rPr lang="ru-RU" sz="3900" b="1" i="1" dirty="0">
                <a:solidFill>
                  <a:srgbClr val="0000CC"/>
                </a:solidFill>
              </a:rPr>
              <a:t>Как же здорово там, где </a:t>
            </a:r>
            <a:r>
              <a:rPr lang="ru-RU" sz="3900" b="1" i="1" dirty="0" smtClean="0">
                <a:solidFill>
                  <a:srgbClr val="0000CC"/>
                </a:solidFill>
              </a:rPr>
              <a:t>мы были</a:t>
            </a:r>
            <a:r>
              <a:rPr lang="ru-RU" sz="3900" b="1" i="1" dirty="0">
                <a:solidFill>
                  <a:srgbClr val="0000CC"/>
                </a:solidFill>
              </a:rPr>
              <a:t>!</a:t>
            </a:r>
            <a:br>
              <a:rPr lang="ru-RU" sz="3900" b="1" i="1" dirty="0">
                <a:solidFill>
                  <a:srgbClr val="0000CC"/>
                </a:solidFill>
              </a:rPr>
            </a:br>
            <a:r>
              <a:rPr lang="ru-RU" sz="3900" b="1" i="1" dirty="0">
                <a:solidFill>
                  <a:srgbClr val="0000CC"/>
                </a:solidFill>
              </a:rPr>
              <a:t>Как интересно всё то, </a:t>
            </a:r>
            <a:r>
              <a:rPr lang="ru-RU" sz="3900" b="1" i="1" dirty="0" smtClean="0">
                <a:solidFill>
                  <a:srgbClr val="0000CC"/>
                </a:solidFill>
              </a:rPr>
              <a:t>что нас </a:t>
            </a:r>
            <a:r>
              <a:rPr lang="ru-RU" sz="3900" b="1" i="1" dirty="0">
                <a:solidFill>
                  <a:srgbClr val="0000CC"/>
                </a:solidFill>
              </a:rPr>
              <a:t>ждёт!</a:t>
            </a:r>
            <a:br>
              <a:rPr lang="ru-RU" sz="3900" b="1" i="1" dirty="0">
                <a:solidFill>
                  <a:srgbClr val="0000CC"/>
                </a:solidFill>
              </a:rPr>
            </a:br>
            <a:r>
              <a:rPr lang="ru-RU" dirty="0"/>
              <a:t>  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311520"/>
            <a:ext cx="3212174" cy="24091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2936"/>
            <a:ext cx="4867272" cy="3650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70914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88640"/>
            <a:ext cx="871296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Отправляемся в </a:t>
            </a:r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путешествие..</a:t>
            </a:r>
            <a:endParaRPr lang="ru-RU" sz="25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779" y="646123"/>
            <a:ext cx="821044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Отправной точкой </a:t>
            </a:r>
            <a:r>
              <a:rPr 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путешествия становится</a:t>
            </a:r>
            <a:r>
              <a:rPr lang="ru-RU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«белый дом с зеленой крышей с волнующим названием «ЦЭКиТ»..» </a:t>
            </a:r>
          </a:p>
          <a:p>
            <a:pPr algn="ctr"/>
            <a:endParaRPr lang="ru-RU" sz="2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887" y="1542857"/>
            <a:ext cx="3023352" cy="2267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639968"/>
            <a:ext cx="3096344" cy="2064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2" y="3382411"/>
            <a:ext cx="3059805" cy="2294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10454" y="1392071"/>
            <a:ext cx="32896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АХ — веселый непоседа —</a:t>
            </a:r>
            <a:b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Пригласил в поход соседа:</a:t>
            </a:r>
            <a:b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— Мы с тобой увидим лес,</a:t>
            </a:r>
            <a:b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Полный сказок и чудес.</a:t>
            </a:r>
            <a:b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Сразу станешь ты счастливым,</a:t>
            </a:r>
            <a:b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И здоровым, и красивым!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33239" y="1392071"/>
            <a:ext cx="301076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1,2,3,4 Кто шагает с рюкзаком?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Мы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– туристы!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со скукой не знаком?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Мы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– туристы!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Эй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, ребята!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Тверже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шаг.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Что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турист берет в дорогу?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Песню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, ложку и рюкзак!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отстал?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Не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отставай!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устал?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Не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унывай!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идти захочет с нами?</a:t>
            </a:r>
          </a:p>
          <a:p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ас </a:t>
            </a:r>
            <a:r>
              <a:rPr lang="ru-RU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скорее догоняй!</a:t>
            </a:r>
          </a:p>
        </p:txBody>
      </p:sp>
    </p:spTree>
    <p:extLst>
      <p:ext uri="{BB962C8B-B14F-4D97-AF65-F5344CB8AC3E}">
        <p14:creationId xmlns="" xmlns:p14="http://schemas.microsoft.com/office/powerpoint/2010/main" val="3467244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666" y="0"/>
            <a:ext cx="87129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похода есть </a:t>
            </a:r>
            <a:r>
              <a:rPr lang="ru-RU" sz="28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начало, а 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конца походу </a:t>
            </a:r>
            <a:r>
              <a:rPr lang="ru-RU" sz="28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нет..</a:t>
            </a:r>
            <a:r>
              <a:rPr lang="ru-RU" sz="14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5428" y="1336835"/>
            <a:ext cx="821044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643" y="2420888"/>
            <a:ext cx="2253992" cy="1794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9" y="2780928"/>
            <a:ext cx="3463854" cy="2309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635" y="3116765"/>
            <a:ext cx="3296540" cy="21976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060" y="4365104"/>
            <a:ext cx="3456385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43608" y="1124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69" y="536616"/>
            <a:ext cx="786922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00" dirty="0" smtClean="0"/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В гости нас, ребята, ждут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Лесовички</a:t>
            </a:r>
            <a:r>
              <a:rPr lang="ru-RU" sz="2000" b="1" i="1" dirty="0" smtClean="0">
                <a:solidFill>
                  <a:srgbClr val="7030A0"/>
                </a:solidFill>
              </a:rPr>
              <a:t>. 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О природе, лесе рассказать должны.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Интересных фактов там у них не счесть</a:t>
            </a:r>
            <a:r>
              <a:rPr lang="ru-RU" sz="2000" b="1" i="1" dirty="0" smtClean="0">
                <a:solidFill>
                  <a:srgbClr val="0000CC"/>
                </a:solidFill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7030A0"/>
                </a:solidFill>
              </a:rPr>
              <a:t>Отыщем же дорогу! Отправимся к ним в лес!</a:t>
            </a:r>
          </a:p>
          <a:p>
            <a:pPr algn="ctr"/>
            <a:endParaRPr lang="ru-RU" sz="500" b="1" dirty="0">
              <a:solidFill>
                <a:srgbClr val="0000CC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А дорогу к ним вам </a:t>
            </a:r>
            <a:r>
              <a:rPr lang="ru-RU" sz="2000" b="1" dirty="0">
                <a:solidFill>
                  <a:srgbClr val="0000CC"/>
                </a:solidFill>
              </a:rPr>
              <a:t>укажет Черный кот..</a:t>
            </a:r>
          </a:p>
          <a:p>
            <a:pPr algn="ctr"/>
            <a:r>
              <a:rPr lang="ru-RU" sz="2000" b="1" dirty="0">
                <a:solidFill>
                  <a:srgbClr val="0000CC"/>
                </a:solidFill>
              </a:rPr>
              <a:t>Но сначала необходимо выбрать дорогу ведущую к коту.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827660"/>
            <a:ext cx="1318642" cy="1822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224539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88640"/>
            <a:ext cx="8712968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Выбор тропинки</a:t>
            </a:r>
          </a:p>
          <a:p>
            <a:pPr algn="ctr"/>
            <a:r>
              <a:rPr lang="ru-RU" sz="25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Угадай по какой тропинке нам нужно идти?</a:t>
            </a:r>
            <a:endParaRPr lang="ru-RU" sz="25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5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456" y="4986111"/>
            <a:ext cx="2038269" cy="16229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412" y="1302366"/>
            <a:ext cx="5428752" cy="3193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23728" y="5174775"/>
            <a:ext cx="2034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00CC"/>
                </a:solidFill>
              </a:rPr>
              <a:t>1 Сосна</a:t>
            </a:r>
            <a:endParaRPr lang="ru-RU" sz="30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0490" y="5589240"/>
            <a:ext cx="1347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00CC"/>
                </a:solidFill>
              </a:rPr>
              <a:t>2 Ель</a:t>
            </a:r>
            <a:endParaRPr lang="ru-RU" sz="3000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7409" y="6021288"/>
            <a:ext cx="22529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00CC"/>
                </a:solidFill>
              </a:rPr>
              <a:t>3 Кедр</a:t>
            </a:r>
            <a:endParaRPr lang="ru-RU" sz="3000" b="1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464561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Угадай: Определи к какому дереву принадлежит ветка? 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83" y="5291950"/>
            <a:ext cx="1453896" cy="13716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157954" y="4553286"/>
            <a:ext cx="450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00CC"/>
                </a:solidFill>
              </a:rPr>
              <a:t>1</a:t>
            </a:r>
            <a:endParaRPr lang="ru-RU" sz="30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3392" y="4553286"/>
            <a:ext cx="360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0000CC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8224" y="4530910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rgbClr val="0000CC"/>
                </a:solidFill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6929986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23" grpId="0"/>
      <p:bldP spid="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88640"/>
            <a:ext cx="8712968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Поиск Черного кота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 разным дорожкам, по узким тропинкам отыщем мы славного черного кота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779" y="755050"/>
            <a:ext cx="82104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682" y="1306219"/>
            <a:ext cx="2264569" cy="1698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98" y="1276454"/>
            <a:ext cx="2304256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682" y="3212976"/>
            <a:ext cx="2309936" cy="17324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37" y="3218775"/>
            <a:ext cx="2304256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46" y="1392417"/>
            <a:ext cx="2149639" cy="1612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149" y="3159992"/>
            <a:ext cx="2451226" cy="1838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23528" y="5301208"/>
            <a:ext cx="838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C0066"/>
                </a:solidFill>
              </a:rPr>
              <a:t>Флюгер</a:t>
            </a:r>
            <a:r>
              <a:rPr lang="ru-RU" dirty="0">
                <a:solidFill>
                  <a:srgbClr val="0000CC"/>
                </a:solidFill>
              </a:rPr>
              <a:t> - </a:t>
            </a:r>
            <a:r>
              <a:rPr lang="ru-RU" b="1" dirty="0">
                <a:solidFill>
                  <a:srgbClr val="0000CC"/>
                </a:solidFill>
              </a:rPr>
              <a:t>прибор, с помощью </a:t>
            </a:r>
            <a:r>
              <a:rPr lang="ru-RU" b="1" dirty="0" smtClean="0">
                <a:solidFill>
                  <a:srgbClr val="0000CC"/>
                </a:solidFill>
              </a:rPr>
              <a:t>которого каждый </a:t>
            </a:r>
            <a:r>
              <a:rPr lang="ru-RU" b="1" dirty="0">
                <a:solidFill>
                  <a:srgbClr val="0000CC"/>
                </a:solidFill>
              </a:rPr>
              <a:t>может определить направление ветра в данный момент. </a:t>
            </a:r>
            <a:endParaRPr lang="ru-RU" b="1" dirty="0" smtClean="0">
              <a:solidFill>
                <a:srgbClr val="0000CC"/>
              </a:solidFill>
            </a:endParaRPr>
          </a:p>
          <a:p>
            <a:endParaRPr lang="ru-RU" dirty="0"/>
          </a:p>
          <a:p>
            <a:r>
              <a:rPr lang="ru-RU" b="1" dirty="0" smtClean="0">
                <a:solidFill>
                  <a:srgbClr val="CC0066"/>
                </a:solidFill>
              </a:rPr>
              <a:t>А нам Черный кот указывает дорогу к </a:t>
            </a:r>
            <a:r>
              <a:rPr lang="ru-RU" b="1" dirty="0" err="1" smtClean="0">
                <a:solidFill>
                  <a:srgbClr val="CC0066"/>
                </a:solidFill>
              </a:rPr>
              <a:t>Лесовичкам</a:t>
            </a:r>
            <a:r>
              <a:rPr lang="ru-RU" dirty="0" smtClean="0">
                <a:solidFill>
                  <a:srgbClr val="CC0066"/>
                </a:solidFill>
              </a:rPr>
              <a:t>.</a:t>
            </a:r>
            <a:endParaRPr lang="ru-RU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7619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80920" cy="648072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solidFill>
                  <a:srgbClr val="CC0066"/>
                </a:solidFill>
              </a:rPr>
              <a:t>Входим во владения </a:t>
            </a:r>
            <a:r>
              <a:rPr lang="ru-RU" sz="2500" b="1" dirty="0" err="1" smtClean="0">
                <a:solidFill>
                  <a:srgbClr val="CC0066"/>
                </a:solidFill>
              </a:rPr>
              <a:t>лесовичков</a:t>
            </a:r>
            <a:r>
              <a:rPr lang="ru-RU" sz="2500" b="1" dirty="0" smtClean="0">
                <a:solidFill>
                  <a:srgbClr val="CC0066"/>
                </a:solidFill>
              </a:rPr>
              <a:t>..</a:t>
            </a:r>
            <a:endParaRPr lang="ru-RU" sz="2500" b="1" dirty="0">
              <a:solidFill>
                <a:srgbClr val="CC0066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12" y="4797152"/>
            <a:ext cx="2502024" cy="18765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3" y="2404300"/>
            <a:ext cx="2686000" cy="20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627" y="2564904"/>
            <a:ext cx="2780844" cy="1853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" y="4691877"/>
            <a:ext cx="2782756" cy="2087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915816" y="785313"/>
            <a:ext cx="33843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Законы юных туристов.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осилит идущий.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ходят цепочкой – бараны табуном.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устал, помоги товарищу, и тебе станет легче.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Плохой поход бывает у плохих туристов.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 не ныть! 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Пошел в поход – не бойся, боишься – не ходи!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Семеро одного ждут.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походе только один командир. И его слово- закон.</a:t>
            </a:r>
          </a:p>
          <a:p>
            <a:pPr marL="342900" indent="-342900">
              <a:buFont typeface="+mj-lt"/>
              <a:buAutoNum type="arabicPeriod"/>
            </a:pPr>
            <a:r>
              <a:rPr lang="ru-RU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и всюду буду помнить, что я состою в команде, и никогда не сделаю ничего, что может подвести </a:t>
            </a:r>
            <a:r>
              <a:rPr lang="ru-RU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команду.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1219123" cy="161299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656" y="223137"/>
            <a:ext cx="1194115" cy="1650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858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68883"/>
            <a:ext cx="8280920" cy="13681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C0066"/>
                </a:solidFill>
              </a:rPr>
              <a:t>Приветствие </a:t>
            </a:r>
            <a:r>
              <a:rPr lang="ru-RU" sz="3200" b="1" dirty="0" err="1" smtClean="0">
                <a:solidFill>
                  <a:srgbClr val="CC0066"/>
                </a:solidFill>
              </a:rPr>
              <a:t>лесовичкам</a:t>
            </a:r>
            <a:r>
              <a:rPr lang="ru-RU" sz="3200" b="1" dirty="0" smtClean="0">
                <a:solidFill>
                  <a:srgbClr val="CC0066"/>
                </a:solidFill>
              </a:rPr>
              <a:t> у лесных ворот!</a:t>
            </a:r>
            <a:br>
              <a:rPr lang="ru-RU" sz="3200" b="1" dirty="0" smtClean="0">
                <a:solidFill>
                  <a:srgbClr val="CC0066"/>
                </a:solidFill>
              </a:rPr>
            </a:br>
            <a:endParaRPr lang="ru-RU" sz="3200" b="1" dirty="0">
              <a:solidFill>
                <a:srgbClr val="CC00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" y="980728"/>
            <a:ext cx="4932693" cy="3288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429000"/>
            <a:ext cx="4644517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99592" y="4797152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глуши твоей таится?</a:t>
            </a:r>
          </a:p>
          <a:p>
            <a:pPr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зверь? Какая птица?</a:t>
            </a:r>
          </a:p>
          <a:p>
            <a:pPr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открой, не утаи:</a:t>
            </a:r>
          </a:p>
          <a:p>
            <a:pPr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же видишь, мы свои.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69854" y="986724"/>
            <a:ext cx="31011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лес!</a:t>
            </a: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Дремучий лес,</a:t>
            </a: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сказок и чудес!</a:t>
            </a: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о чем шумишь </a:t>
            </a:r>
            <a:r>
              <a:rPr lang="ru-RU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листвою</a:t>
            </a:r>
            <a:endParaRPr lang="ru-RU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темной, грозовою,</a:t>
            </a: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нам шепчешь на заре</a:t>
            </a:r>
          </a:p>
          <a:p>
            <a:pPr lvl="0" algn="ctr"/>
            <a:r>
              <a:rPr lang="ru-RU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в росе, как в серебре?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0" y="4825998"/>
            <a:ext cx="1219123" cy="16129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994" y="646851"/>
            <a:ext cx="1142416" cy="15790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68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158417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C0066"/>
                </a:solidFill>
              </a:rPr>
              <a:t>В </a:t>
            </a:r>
            <a:r>
              <a:rPr lang="ru-RU" sz="2800" b="1" i="1" dirty="0">
                <a:solidFill>
                  <a:srgbClr val="CC0066"/>
                </a:solidFill>
              </a:rPr>
              <a:t>январе мишутка спит, В этой комнате сопит. Веток, листиков в ней много И зовут ее… </a:t>
            </a:r>
            <a:endParaRPr lang="ru-RU" sz="2800" b="1" dirty="0">
              <a:solidFill>
                <a:srgbClr val="CC0066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95" y="3933056"/>
            <a:ext cx="2777224" cy="1843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697300"/>
            <a:ext cx="2627784" cy="1970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97300"/>
            <a:ext cx="2760307" cy="2070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84" y="3797377"/>
            <a:ext cx="2808312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412" y="4850494"/>
            <a:ext cx="2520280" cy="1890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Выноска-облако 11"/>
          <p:cNvSpPr/>
          <p:nvPr/>
        </p:nvSpPr>
        <p:spPr>
          <a:xfrm>
            <a:off x="5530774" y="1196752"/>
            <a:ext cx="3601885" cy="189979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420" y="3371337"/>
            <a:ext cx="968802" cy="12817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31632" y="1569566"/>
            <a:ext cx="31318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rgbClr val="CC0066"/>
                </a:solidFill>
              </a:rPr>
              <a:t>Берло́га</a:t>
            </a:r>
            <a:r>
              <a:rPr lang="ru-RU" sz="2000" dirty="0">
                <a:solidFill>
                  <a:srgbClr val="CC0066"/>
                </a:solidFill>
              </a:rPr>
              <a:t> </a:t>
            </a:r>
            <a:r>
              <a:rPr lang="ru-RU" sz="2000" dirty="0">
                <a:solidFill>
                  <a:srgbClr val="0000CC"/>
                </a:solidFill>
              </a:rPr>
              <a:t>— </a:t>
            </a:r>
            <a:r>
              <a:rPr lang="ru-RU" sz="2100" b="1" dirty="0">
                <a:solidFill>
                  <a:srgbClr val="0000CC"/>
                </a:solidFill>
              </a:rPr>
              <a:t>зимовочное укрытие медведя в естественных условиях</a:t>
            </a:r>
            <a:r>
              <a:rPr lang="ru-RU" sz="2300" dirty="0">
                <a:solidFill>
                  <a:srgbClr val="0000CC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74628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2684</TotalTime>
  <Words>1155</Words>
  <Application>Microsoft Office PowerPoint</Application>
  <PresentationFormat>Экран (4:3)</PresentationFormat>
  <Paragraphs>252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Входим во владения лесовичков..</vt:lpstr>
      <vt:lpstr>Приветствие лесовичкам у лесных ворот! </vt:lpstr>
      <vt:lpstr>В январе мишутка спит, В этой комнате сопит. Веток, листиков в ней много И зовут ее… </vt:lpstr>
      <vt:lpstr>Дерево – «Лесная Мама» </vt:lpstr>
      <vt:lpstr> Ты куда нас, тропа, привела?! Заманила в лес, завела!.. Поворот...ещё поворот... Лес всё гуще и гуще –Глушь! – Говорят, Тут медведь живёт... – Тише! Кто-то крадётся...– Чушь! – Кто-то прячется под кустом! (...Лес всё глуше...) – АУ!.. АУ!.. …А тропа вильнула хвостом И нырнула В густую траву.</vt:lpstr>
      <vt:lpstr> </vt:lpstr>
      <vt:lpstr>Спуск по склону</vt:lpstr>
      <vt:lpstr>    Все обходят это место:  Здесь земля как будто тесто;  Здесь осока, кочки, мхи…  Нет опоры для ноги.       </vt:lpstr>
      <vt:lpstr>Препятствие болото</vt:lpstr>
      <vt:lpstr>Подлесок</vt:lpstr>
      <vt:lpstr>Муравейник</vt:lpstr>
      <vt:lpstr>Причуды природы </vt:lpstr>
      <vt:lpstr>Бревно</vt:lpstr>
      <vt:lpstr> Торчащий остаток срубленного, спиленного  или сломанного дерева.</vt:lpstr>
      <vt:lpstr> Углубление под землёй с ходом наружу, вырытое животным и служащее ему жилищем.</vt:lpstr>
      <vt:lpstr>Естественный, замкнутый в берегах большой водоём.</vt:lpstr>
      <vt:lpstr>Слайд 23</vt:lpstr>
      <vt:lpstr>Переправа через ручей, канаву на другой берег</vt:lpstr>
      <vt:lpstr>Слайд 25</vt:lpstr>
      <vt:lpstr>Слайд 26</vt:lpstr>
      <vt:lpstr>Слайд 27</vt:lpstr>
      <vt:lpstr>Слайд 28</vt:lpstr>
      <vt:lpstr>Вот такие туристские были. Отправляйтесь, друзья, в поход. Как же здорово там, где мы были! Как интересно всё то, что нас ждёт!  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Nikitina</dc:creator>
  <cp:lastModifiedBy>Пользователь</cp:lastModifiedBy>
  <cp:revision>168</cp:revision>
  <dcterms:created xsi:type="dcterms:W3CDTF">2017-01-13T02:12:22Z</dcterms:created>
  <dcterms:modified xsi:type="dcterms:W3CDTF">2023-07-11T06:20:44Z</dcterms:modified>
</cp:coreProperties>
</file>