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</p:sldIdLst>
  <p:sldSz cx="9144000" cy="6858000" type="screen4x3"/>
  <p:notesSz cx="6858000" cy="9144000"/>
  <p:custDataLst>
    <p:tags r:id="rId1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  <a:srgbClr val="CC3300"/>
    <a:srgbClr val="FF9900"/>
    <a:srgbClr val="FF0000"/>
    <a:srgbClr val="DEFF81"/>
    <a:srgbClr val="006600"/>
    <a:srgbClr val="6699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205"/>
        <p:guide pos="285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3644900"/>
            <a:ext cx="9144000" cy="360363"/>
          </a:xfrm>
          <a:prstGeom prst="rect">
            <a:avLst/>
          </a:prstGeom>
          <a:gradFill rotWithShape="1">
            <a:gsLst>
              <a:gs pos="0">
                <a:srgbClr val="CEFF43"/>
              </a:gs>
              <a:gs pos="100000">
                <a:srgbClr val="CEFF43">
                  <a:gamma/>
                  <a:tint val="5098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宋体" charset="-122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076700"/>
            <a:ext cx="9144000" cy="360363"/>
          </a:xfrm>
          <a:prstGeom prst="rect">
            <a:avLst/>
          </a:prstGeom>
          <a:gradFill rotWithShape="1">
            <a:gsLst>
              <a:gs pos="0">
                <a:srgbClr val="B9FA00"/>
              </a:gs>
              <a:gs pos="100000">
                <a:srgbClr val="CCFF3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宋体" charset="-122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4508500"/>
            <a:ext cx="9144000" cy="360363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60392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宋体" charset="-122"/>
            </a:endParaRPr>
          </a:p>
        </p:txBody>
      </p:sp>
      <p:pic>
        <p:nvPicPr>
          <p:cNvPr id="7" name="Picture 5" descr="精美环保系列１７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" y="1395413"/>
            <a:ext cx="3097213" cy="232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060700" y="2565400"/>
            <a:ext cx="5399088" cy="1035050"/>
          </a:xfrm>
        </p:spPr>
        <p:txBody>
          <a:bodyPr/>
          <a:lstStyle>
            <a:lvl1pPr>
              <a:defRPr sz="3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zh-CN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3276600" y="5084763"/>
            <a:ext cx="5248275" cy="360362"/>
          </a:xfrm>
        </p:spPr>
        <p:txBody>
          <a:bodyPr/>
          <a:lstStyle>
            <a:lvl1pPr marL="0" indent="0" algn="r">
              <a:buFontTx/>
              <a:buNone/>
              <a:defRPr sz="2000"/>
            </a:lvl1pPr>
          </a:lstStyle>
          <a:p>
            <a:endParaRPr lang="zh-CN" dirty="0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03CDA54-7CE9-47B5-9E96-3E6C80CDD40E}" type="slidenum">
              <a:rPr lang="ru-RU" altLang="zh-CN"/>
              <a:pPr>
                <a:defRPr/>
              </a:pPr>
              <a:t>‹#›</a:t>
            </a:fld>
            <a:endParaRPr lang="ru-RU" altLang="zh-CN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C00E1D-CCEF-4B95-BC0F-D6EA60FAC8B0}" type="slidenum">
              <a:rPr lang="ru-RU" altLang="zh-CN"/>
              <a:pPr>
                <a:defRPr/>
              </a:pPr>
              <a:t>‹#›</a:t>
            </a:fld>
            <a:endParaRPr lang="ru-RU" altLang="zh-CN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5113" y="117475"/>
            <a:ext cx="2071687" cy="52562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117475"/>
            <a:ext cx="6067425" cy="52562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86339-F78D-43F9-ABCB-639316FAF445}" type="slidenum">
              <a:rPr lang="ru-RU" altLang="zh-CN"/>
              <a:pPr>
                <a:defRPr/>
              </a:pPr>
              <a:t>‹#›</a:t>
            </a:fld>
            <a:endParaRPr lang="ru-RU" altLang="zh-CN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B1C12-C55D-4388-AE94-AFD0E68DA521}" type="slidenum">
              <a:rPr lang="ru-RU" altLang="zh-CN"/>
              <a:pPr>
                <a:defRPr/>
              </a:pPr>
              <a:t>‹#›</a:t>
            </a:fld>
            <a:endParaRPr lang="ru-RU" altLang="zh-CN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6A1E3D-F3A1-4F50-9355-56D4B1FA71E5}" type="slidenum">
              <a:rPr lang="ru-RU" altLang="zh-CN"/>
              <a:pPr>
                <a:defRPr/>
              </a:pPr>
              <a:t>‹#›</a:t>
            </a:fld>
            <a:endParaRPr lang="ru-RU" altLang="zh-CN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44BF53-A5F5-4670-84DB-8789F1CDFDFF}" type="slidenum">
              <a:rPr lang="ru-RU" altLang="zh-CN"/>
              <a:pPr>
                <a:defRPr/>
              </a:pPr>
              <a:t>‹#›</a:t>
            </a:fld>
            <a:endParaRPr lang="ru-RU" altLang="zh-CN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5B55F-F0E5-4AD0-9D6A-39BBD8A90777}" type="slidenum">
              <a:rPr lang="ru-RU" altLang="zh-CN"/>
              <a:pPr>
                <a:defRPr/>
              </a:pPr>
              <a:t>‹#›</a:t>
            </a:fld>
            <a:endParaRPr lang="ru-RU" altLang="zh-CN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CD16D-8C14-4B7E-9935-6B06ED3DFBAE}" type="slidenum">
              <a:rPr lang="ru-RU" altLang="zh-CN"/>
              <a:pPr>
                <a:defRPr/>
              </a:pPr>
              <a:t>‹#›</a:t>
            </a:fld>
            <a:endParaRPr lang="ru-RU" altLang="zh-CN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C6DF2-7264-46E0-8277-FE0A02413FF5}" type="slidenum">
              <a:rPr lang="ru-RU" altLang="zh-CN"/>
              <a:pPr>
                <a:defRPr/>
              </a:pPr>
              <a:t>‹#›</a:t>
            </a:fld>
            <a:endParaRPr lang="ru-RU" altLang="zh-CN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74298-6215-46A0-B2C3-9334B42BE69F}" type="slidenum">
              <a:rPr lang="ru-RU" altLang="zh-CN"/>
              <a:pPr>
                <a:defRPr/>
              </a:pPr>
              <a:t>‹#›</a:t>
            </a:fld>
            <a:endParaRPr lang="ru-RU" altLang="zh-CN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C9AF06-34A0-4FF1-AFB1-111995D079DD}" type="slidenum">
              <a:rPr lang="ru-RU" altLang="zh-CN"/>
              <a:pPr>
                <a:defRPr/>
              </a:pPr>
              <a:t>‹#›</a:t>
            </a:fld>
            <a:endParaRPr lang="ru-RU" altLang="zh-CN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65175"/>
          </a:xfrm>
          <a:prstGeom prst="rect">
            <a:avLst/>
          </a:prstGeom>
          <a:gradFill rotWithShape="1">
            <a:gsLst>
              <a:gs pos="0">
                <a:srgbClr val="CEFF43"/>
              </a:gs>
              <a:gs pos="100000">
                <a:srgbClr val="CEFF43">
                  <a:gamma/>
                  <a:tint val="5098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宋体" charset="-122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642100"/>
            <a:ext cx="9144000" cy="215900"/>
          </a:xfrm>
          <a:prstGeom prst="rect">
            <a:avLst/>
          </a:prstGeom>
          <a:gradFill rotWithShape="1">
            <a:gsLst>
              <a:gs pos="0">
                <a:srgbClr val="B9FA00"/>
              </a:gs>
              <a:gs pos="100000">
                <a:srgbClr val="CCFF3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宋体" charset="-122"/>
            </a:endParaRPr>
          </a:p>
        </p:txBody>
      </p:sp>
      <p:pic>
        <p:nvPicPr>
          <p:cNvPr id="1028" name="Picture 4" descr="精美环保系列１７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67625" y="5700713"/>
            <a:ext cx="140335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17475"/>
            <a:ext cx="82296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a typeface="宋体" charset="-122"/>
              </a:defRPr>
            </a:lvl1pPr>
          </a:lstStyle>
          <a:p>
            <a:pPr>
              <a:defRPr/>
            </a:pPr>
            <a:fld id="{38339CBD-62B1-46DA-9BA2-3D9BB494566F}" type="slidenum">
              <a:rPr lang="ru-RU" altLang="zh-CN"/>
              <a:pPr>
                <a:defRPr/>
              </a:pPr>
              <a:t>‹#›</a:t>
            </a:fld>
            <a:endParaRPr lang="ru-RU" altLang="zh-CN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幼圆" pitchFamily="1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幼圆" pitchFamily="1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幼圆" pitchFamily="1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幼圆" pitchFamily="1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幼圆" pitchFamily="1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幼圆" pitchFamily="1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幼圆" pitchFamily="1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幼圆" pitchFamily="1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phraseology.academic.ru/11646/%D0%9F%D0%A0%D0%9E%D0%A1%D0%9A%D0%9B%D0%9E%D0%9D%D0%AF%D0%A2%D0%AC_%D0%92%D0%9E_%D0%92%D0%A1%D0%95%D0%A5_%D0%9F%D0%90%D0%94%D0%95%D0%96%D0%90%D0%A5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2"/>
          <p:cNvSpPr>
            <a:spLocks noChangeArrowheads="1" noChangeShapeType="1"/>
          </p:cNvSpPr>
          <p:nvPr/>
        </p:nvSpPr>
        <p:spPr bwMode="auto">
          <a:xfrm>
            <a:off x="3060700" y="980728"/>
            <a:ext cx="5687764" cy="22322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 dirty="0" smtClean="0">
                <a:ln w="9525">
                  <a:solidFill>
                    <a:srgbClr val="0099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幼圆"/>
              </a:rPr>
              <a:t>Занимательная морфология</a:t>
            </a:r>
          </a:p>
          <a:p>
            <a:pPr algn="ctr"/>
            <a:r>
              <a:rPr lang="ru-RU" sz="4400" b="1" kern="10" dirty="0" smtClean="0">
                <a:ln w="9525">
                  <a:solidFill>
                    <a:srgbClr val="0099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幼圆"/>
              </a:rPr>
              <a:t>Имя существительное</a:t>
            </a:r>
            <a:endParaRPr lang="ru-RU" sz="4400" b="1" kern="10" dirty="0">
              <a:ln w="9525">
                <a:solidFill>
                  <a:srgbClr val="009900"/>
                </a:solidFill>
                <a:round/>
                <a:headEnd/>
                <a:tailEnd/>
              </a:ln>
              <a:solidFill>
                <a:schemeClr val="folHlink"/>
              </a:solidFill>
              <a:latin typeface="幼圆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Запиши существительные в родительном падеже множественного числа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Сапог, носок, чулок, простыня, кочерга, гектар, килограмм, рельс, валенок, погон, курица, серьга, туфли, солдат, колено, щупальце.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Придумай сказку на одну из тем:</a:t>
            </a:r>
          </a:p>
          <a:p>
            <a:pPr>
              <a:buNone/>
            </a:pPr>
            <a:r>
              <a:rPr lang="ru-RU" dirty="0" smtClean="0"/>
              <a:t>«Кому нужны падежи?», «Кого «склоняет »склонение?», «Караул! Пропало число!», «Живая душа одушевлённых», «Эти гордые имена собственные».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 </a:t>
            </a:r>
            <a:endParaRPr lang="ru-RU" dirty="0"/>
          </a:p>
        </p:txBody>
      </p:sp>
      <p:pic>
        <p:nvPicPr>
          <p:cNvPr id="4" name="Содержимое 3" descr="kompoziciya-iz-alstromeri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4856" y="1341438"/>
            <a:ext cx="6054287" cy="403225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Коренной житель Морфологии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В стране Морфологии, в своём городе, который давным-давно носил другое название </a:t>
            </a:r>
            <a:r>
              <a:rPr lang="ru-RU" sz="2400" dirty="0" err="1" smtClean="0"/>
              <a:t>Предметинск</a:t>
            </a:r>
            <a:r>
              <a:rPr lang="ru-RU" sz="2400" dirty="0" smtClean="0"/>
              <a:t>, а потом его переименовали в Имя Существительное, живут имена. Живут они все на огромном древе познания, и каждое из них – листик с именем. Как только появляется новое понятие – вырастает новый листик с новым именем.</a:t>
            </a:r>
          </a:p>
          <a:p>
            <a:pPr>
              <a:buNone/>
            </a:pPr>
            <a:r>
              <a:rPr lang="ru-RU" sz="2400" dirty="0" smtClean="0"/>
              <a:t>Днём все они служат в соседнем синтаксисе, где на них всё держится. Они всё могут. Могут быть и подлежащими, и сказуемыми, и дополнениями, и определениями, и обстоятельствами.</a:t>
            </a:r>
          </a:p>
          <a:p>
            <a:pPr>
              <a:buNone/>
            </a:pPr>
            <a:r>
              <a:rPr lang="ru-RU" sz="2400" dirty="0" smtClean="0"/>
              <a:t>Ну-ка, попробуй, убери их из речи! Что получится?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Проведем эксперимент. Прочти стихотворение и вычеркни все имена существительные. Что осталось? Понятно ли, что происходит в тексте?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690864" cy="4536976"/>
          </a:xfrm>
        </p:spPr>
        <p:txBody>
          <a:bodyPr/>
          <a:lstStyle/>
          <a:p>
            <a:pPr>
              <a:buNone/>
            </a:pPr>
            <a:r>
              <a:rPr lang="ru-RU" sz="2400" b="1" u="sng" dirty="0" smtClean="0"/>
              <a:t>Грозная хозяйка</a:t>
            </a:r>
            <a:endParaRPr lang="ru-RU" b="1" u="sng" dirty="0" smtClean="0"/>
          </a:p>
          <a:p>
            <a:pPr>
              <a:buNone/>
            </a:pPr>
            <a:r>
              <a:rPr lang="ru-RU" sz="1800" dirty="0" smtClean="0"/>
              <a:t>«Хозяйка сегодня грозна.</a:t>
            </a:r>
          </a:p>
          <a:p>
            <a:pPr>
              <a:buNone/>
            </a:pPr>
            <a:r>
              <a:rPr lang="ru-RU" sz="1800" dirty="0" smtClean="0"/>
              <a:t>Не к добру», —</a:t>
            </a:r>
          </a:p>
          <a:p>
            <a:pPr>
              <a:buNone/>
            </a:pPr>
            <a:r>
              <a:rPr lang="ru-RU" sz="1800" dirty="0" smtClean="0"/>
              <a:t>Почувствовал ПЕС</a:t>
            </a:r>
          </a:p>
          <a:p>
            <a:pPr>
              <a:buNone/>
            </a:pPr>
            <a:r>
              <a:rPr lang="ru-RU" sz="1800" dirty="0" smtClean="0"/>
              <a:t>И полез в конуру.</a:t>
            </a:r>
          </a:p>
          <a:p>
            <a:pPr>
              <a:buNone/>
            </a:pPr>
            <a:r>
              <a:rPr lang="ru-RU" sz="1800" dirty="0" smtClean="0"/>
              <a:t>«Подальше, мой милый,</a:t>
            </a:r>
          </a:p>
          <a:p>
            <a:pPr>
              <a:buNone/>
            </a:pPr>
            <a:r>
              <a:rPr lang="ru-RU" sz="1800" dirty="0" smtClean="0"/>
              <a:t>Держись от собак!» —</a:t>
            </a:r>
          </a:p>
          <a:p>
            <a:pPr>
              <a:buNone/>
            </a:pPr>
            <a:r>
              <a:rPr lang="ru-RU" sz="1800" dirty="0" smtClean="0"/>
              <a:t>Сказал себе КОТ</a:t>
            </a:r>
          </a:p>
          <a:p>
            <a:pPr>
              <a:buNone/>
            </a:pPr>
            <a:r>
              <a:rPr lang="ru-RU" sz="1800" dirty="0" smtClean="0"/>
              <a:t>И махнул на чердак.</a:t>
            </a:r>
          </a:p>
          <a:p>
            <a:pPr>
              <a:buNone/>
            </a:pPr>
            <a:r>
              <a:rPr lang="ru-RU" sz="1800" dirty="0" smtClean="0"/>
              <a:t>«КОТЫ — это скверно,</a:t>
            </a:r>
          </a:p>
          <a:p>
            <a:pPr>
              <a:buNone/>
            </a:pPr>
            <a:r>
              <a:rPr lang="ru-RU" sz="1800" dirty="0" smtClean="0"/>
              <a:t>Пора уходить!» —</a:t>
            </a:r>
          </a:p>
          <a:p>
            <a:pPr>
              <a:buNone/>
            </a:pPr>
            <a:r>
              <a:rPr lang="ru-RU" sz="1800" dirty="0" smtClean="0"/>
              <a:t>Подумала МЫШЬ</a:t>
            </a:r>
          </a:p>
          <a:p>
            <a:pPr>
              <a:buNone/>
            </a:pPr>
            <a:r>
              <a:rPr lang="ru-RU" sz="1800" dirty="0" smtClean="0"/>
              <a:t>И сквозь щелочку —</a:t>
            </a:r>
            <a:r>
              <a:rPr lang="ru-RU" sz="1800" dirty="0" err="1" smtClean="0"/>
              <a:t>фить</a:t>
            </a:r>
            <a:r>
              <a:rPr lang="ru-RU" sz="1800" dirty="0" smtClean="0"/>
              <a:t>!</a:t>
            </a:r>
          </a:p>
          <a:p>
            <a:pPr>
              <a:buNone/>
            </a:pPr>
            <a:r>
              <a:rPr lang="ru-RU" sz="1800" dirty="0" smtClean="0"/>
              <a:t>— Ой! Мышка!</a:t>
            </a:r>
          </a:p>
          <a:p>
            <a:pPr>
              <a:buNone/>
            </a:pPr>
            <a:r>
              <a:rPr lang="ru-RU" sz="1800" dirty="0" smtClean="0"/>
              <a:t>Спасите меня!</a:t>
            </a:r>
          </a:p>
          <a:p>
            <a:pPr>
              <a:buNone/>
            </a:pPr>
            <a:r>
              <a:rPr lang="ru-RU" sz="1800" dirty="0" smtClean="0"/>
              <a:t>Караул! —</a:t>
            </a:r>
          </a:p>
          <a:p>
            <a:pPr>
              <a:buNone/>
            </a:pPr>
            <a:r>
              <a:rPr lang="ru-RU" sz="1800" dirty="0" smtClean="0"/>
              <a:t>Вскричала ХОЗЯЙКА</a:t>
            </a:r>
          </a:p>
          <a:p>
            <a:pPr>
              <a:buNone/>
            </a:pPr>
            <a:r>
              <a:rPr lang="ru-RU" sz="1800" dirty="0" smtClean="0"/>
              <a:t>И влезла на стул.</a:t>
            </a:r>
          </a:p>
        </p:txBody>
      </p:sp>
      <p:pic>
        <p:nvPicPr>
          <p:cNvPr id="6" name="Содержимое 5" descr="IBqPLxXLAX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35600" y="2123123"/>
            <a:ext cx="3251200" cy="246888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Нарицательные и собственные имена существительные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- Как ты думаешь, зачем собаку называть дважды: один раз собакой, а другой Шариком или Рексом? – полюбопытствовал как-то Незнайка.</a:t>
            </a:r>
          </a:p>
          <a:p>
            <a:pPr>
              <a:buNone/>
            </a:pPr>
            <a:r>
              <a:rPr lang="ru-RU" sz="2000" dirty="0" smtClean="0"/>
              <a:t>- В этом случае нужно не думать, а знать, - отвечал </a:t>
            </a:r>
            <a:r>
              <a:rPr lang="ru-RU" sz="2000" dirty="0" err="1" smtClean="0"/>
              <a:t>Знайка</a:t>
            </a:r>
            <a:r>
              <a:rPr lang="ru-RU" sz="2000" dirty="0" smtClean="0"/>
              <a:t>. – Если хочешь назвать любую из собак, чтобы отличить её от других животных, например, от кошки, используешь </a:t>
            </a:r>
            <a:r>
              <a:rPr lang="ru-RU" sz="2000" b="1" dirty="0" smtClean="0"/>
              <a:t>нарицательное </a:t>
            </a:r>
            <a:r>
              <a:rPr lang="ru-RU" sz="2000" dirty="0" smtClean="0"/>
              <a:t>существительное, а если тебе нужно назвать только одну собаку, чтобы выделить её из других, называешь </a:t>
            </a:r>
            <a:r>
              <a:rPr lang="ru-RU" sz="2000" b="1" dirty="0" smtClean="0"/>
              <a:t>имя собственное: </a:t>
            </a:r>
            <a:r>
              <a:rPr lang="ru-RU" sz="2000" dirty="0" smtClean="0"/>
              <a:t>Шарик или Рекс.</a:t>
            </a:r>
          </a:p>
          <a:p>
            <a:pPr>
              <a:buNone/>
            </a:pPr>
            <a:r>
              <a:rPr lang="ru-RU" sz="2000" dirty="0" smtClean="0"/>
              <a:t>Собственные имена выделяют и одного человека (Иван Иванович), и газету («Известия»), и корабли («Аврора»), и многое другое.</a:t>
            </a:r>
          </a:p>
          <a:p>
            <a:pPr>
              <a:buNone/>
            </a:pPr>
            <a:r>
              <a:rPr lang="ru-RU" sz="2000" dirty="0" smtClean="0"/>
              <a:t>- Понятно, - отвечал Незнайка, - я всегда так и делал, только не знал, почему я так поступаю.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Одушевленные и неодушевленные имена существительные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Прочитайте песенку Одушевлённого имени существительного. Выпишите из неё одушевлённые существительные. Определите у них род и число.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i="1" dirty="0" smtClean="0"/>
              <a:t>     На вопрос «Кто» я отвечаю,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Что-нибудь живое означаю.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Кошка, мальчик, бегемот, Ваня, волк и кашалот.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А ещё собака и петух-гуляка.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Бабушка и внучка, и барсук в норе,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И собака Жучка, та, что в конуре.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Птица на берёзе, на лугу стрекозы.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Лягушки зелёные, заяц и медведи.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Вот одушевлённых сколько слов на свете!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 имени существительного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186808" cy="4535834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Исправь ошибки в словах, обозначающих название зверей и птиц.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Бык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бычиха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петух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петушиха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баран – баранка, селезень – селезенка, гусь – гуська, медведь – медведка,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волк-волкуша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465a409c7202c23312c4464cf82d520f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53208" y="1700808"/>
            <a:ext cx="4377386" cy="36004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 dirty="0" smtClean="0"/>
              <a:t>Падеж и склонение имен существительных</a:t>
            </a:r>
            <a:endParaRPr lang="ru-RU" sz="32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значит выражение «склонять по всем падежам»?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 dirty="0" smtClean="0"/>
              <a:t>Падеж и склонение имен существительных</a:t>
            </a:r>
            <a:endParaRPr lang="ru-RU" sz="32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446496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значит выражение «склонять по всем падежам»?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Вот какую историю рассказал нам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Андриеш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Морару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«Я впервые понял, что означает это выражение, в пионерском лагере. Мой друг, Коля Смирнов, совершил какой-то проступок. На линейке старшая пионервожатая обратилась к нам: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 Ребята, сегодня произошел очень неприятный для нашего лагеря случай.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 Сейчас начнут склонять по падежам, — недовольно пробурчал Коля, дернув меня за рукав.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 Смирнов Коля — организатор…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 Именительный… — буркнул проказник.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 У Коли Смирнова не хватило пионерского сознания…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 Родительный… — услышал я голос друга.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 А ведь Смирнову было известно… — продолжала пионервожатая, а друг мой злорадно прошептал: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 Дательный…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Быть же такому совпадению: падежи следовали в установленном порядке, и когда прозвучал предложный, „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отчитывание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“ кончилось».</a:t>
            </a:r>
          </a:p>
          <a:p>
            <a:pPr algn="ctr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 dirty="0" smtClean="0"/>
              <a:t>Падеж и склонение имен существительных</a:t>
            </a:r>
            <a:endParaRPr lang="ru-RU" sz="32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1438"/>
            <a:ext cx="8435280" cy="403225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значит выражение «склонять по всем падежам»?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СКЛОНЯТЬ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ВО ВСЕХ ПАДЕЖАХ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кого, что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ПРОСКЛОНЯТЬ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 ВО ВСЕХ ПАДЕЖАХ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кого,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Разг. Шутл. Часто упоминать, осуждая, упрекая, критикуя и т. п.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 этой связи во всех падежах просклоняли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Лонк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де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Лоббеля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с его проектом железной дороги Канск — Аляска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(С.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Сартаков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 Хребты Саянские).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5ab95f72e83a046e9e5f01c58ce2c389893c46e"/>
</p:tagLst>
</file>

<file path=ppt/theme/theme1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自定义设计方案">
      <a:majorFont>
        <a:latin typeface="Arial"/>
        <a:ea typeface="幼圆"/>
        <a:cs typeface=""/>
      </a:majorFont>
      <a:minorFont>
        <a:latin typeface="Arial"/>
        <a:ea typeface="幼圆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</TotalTime>
  <Pages>0</Pages>
  <Words>586</Words>
  <Characters>0</Characters>
  <Application>Microsoft Office PowerPoint</Application>
  <DocSecurity>0</DocSecurity>
  <PresentationFormat>Экран (4:3)</PresentationFormat>
  <Lines>0</Lines>
  <Paragraphs>62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2_自定义设计方案</vt:lpstr>
      <vt:lpstr>Слайд 1</vt:lpstr>
      <vt:lpstr>Коренной житель Морфологии</vt:lpstr>
      <vt:lpstr>Проведем эксперимент. Прочти стихотворение и вычеркни все имена существительные. Что осталось? Понятно ли, что происходит в тексте?</vt:lpstr>
      <vt:lpstr>Нарицательные и собственные имена существительные</vt:lpstr>
      <vt:lpstr>Одушевленные и неодушевленные имена существительные</vt:lpstr>
      <vt:lpstr>Род имени существительного</vt:lpstr>
      <vt:lpstr>Падеж и склонение имен существительных</vt:lpstr>
      <vt:lpstr>Падеж и склонение имен существительных</vt:lpstr>
      <vt:lpstr>Падеж и склонение имен существительных</vt:lpstr>
      <vt:lpstr>Запиши существительные в родительном падеже множественного числа</vt:lpstr>
      <vt:lpstr>Домашнее задание</vt:lpstr>
      <vt:lpstr>Спасибо за внимание! 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67</cp:revision>
  <cp:lastPrinted>1899-12-30T00:00:00Z</cp:lastPrinted>
  <dcterms:created xsi:type="dcterms:W3CDTF">2009-10-10T07:54:12Z</dcterms:created>
  <dcterms:modified xsi:type="dcterms:W3CDTF">2023-07-11T06:42:30Z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1033-8.1.0.3018</vt:lpwstr>
  </property>
</Properties>
</file>