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  <p:sldMasterId id="2147483773" r:id="rId3"/>
  </p:sldMasterIdLst>
  <p:notesMasterIdLst>
    <p:notesMasterId r:id="rId38"/>
  </p:notesMasterIdLst>
  <p:sldIdLst>
    <p:sldId id="257" r:id="rId4"/>
    <p:sldId id="278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9" r:id="rId16"/>
    <p:sldId id="281" r:id="rId17"/>
    <p:sldId id="275" r:id="rId18"/>
    <p:sldId id="285" r:id="rId19"/>
    <p:sldId id="259" r:id="rId20"/>
    <p:sldId id="280" r:id="rId21"/>
    <p:sldId id="295" r:id="rId22"/>
    <p:sldId id="296" r:id="rId23"/>
    <p:sldId id="297" r:id="rId24"/>
    <p:sldId id="300" r:id="rId25"/>
    <p:sldId id="298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10" r:id="rId35"/>
    <p:sldId id="309" r:id="rId36"/>
    <p:sldId id="31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F69775C-6EEB-49F8-82B7-538E6443071D}">
          <p14:sldIdLst>
            <p14:sldId id="257"/>
            <p14:sldId id="278"/>
            <p14:sldId id="264"/>
            <p14:sldId id="265"/>
            <p14:sldId id="266"/>
            <p14:sldId id="267"/>
            <p14:sldId id="268"/>
            <p14:sldId id="270"/>
            <p14:sldId id="271"/>
            <p14:sldId id="272"/>
            <p14:sldId id="273"/>
            <p14:sldId id="274"/>
            <p14:sldId id="279"/>
            <p14:sldId id="281"/>
            <p14:sldId id="275"/>
            <p14:sldId id="285"/>
            <p14:sldId id="259"/>
            <p14:sldId id="280"/>
          </p14:sldIdLst>
        </p14:section>
        <p14:section name="Раздел без заголовка" id="{194EDCAF-6A18-4A24-93B7-7C524343F92A}">
          <p14:sldIdLst>
            <p14:sldId id="295"/>
            <p14:sldId id="296"/>
            <p14:sldId id="297"/>
            <p14:sldId id="300"/>
            <p14:sldId id="298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10"/>
            <p14:sldId id="309"/>
            <p14:sldId id="3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>
      <p:cViewPr varScale="1">
        <p:scale>
          <a:sx n="65" d="100"/>
          <a:sy n="65" d="100"/>
        </p:scale>
        <p:origin x="130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C9D6B-C9FC-42AA-A56C-1F0D11BF47FC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2EFA2-A65F-4C2E-BDAB-4A687ADDA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319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2EFA2-A65F-4C2E-BDAB-4A687ADDAA5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8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23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41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87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70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38926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596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45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957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6122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354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8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25476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20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3058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970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2427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345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372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848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9539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860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75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4210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532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4352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44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68078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0736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68481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237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0868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10.01.2023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631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2248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98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195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39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75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14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28076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261889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10.01.2023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38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emf"/><Relationship Id="rId4" Type="http://schemas.openxmlformats.org/officeDocument/2006/relationships/package" Target="../embeddings/______Microsoft_PowerPoint.sld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emf"/><Relationship Id="rId5" Type="http://schemas.openxmlformats.org/officeDocument/2006/relationships/package" Target="../embeddings/______Microsoft_PowerPoint1.sldx"/><Relationship Id="rId4" Type="http://schemas.openxmlformats.org/officeDocument/2006/relationships/image" Target="../media/image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8.emf"/><Relationship Id="rId4" Type="http://schemas.openxmlformats.org/officeDocument/2006/relationships/package" Target="../embeddings/______Microsoft_PowerPoint2.sld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monitoring.spbcokoit.ru/procedure/1043" TargetMode="External"/><Relationship Id="rId3" Type="http://schemas.openxmlformats.org/officeDocument/2006/relationships/hyperlink" Target="http://skiv.instrao.ru/bank-zadaniy/" TargetMode="External"/><Relationship Id="rId7" Type="http://schemas.openxmlformats.org/officeDocument/2006/relationships/hyperlink" Target="https://myshop.ru/shop/product/4539226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enter-imc.ru/wpcontent/uploads/2020/02/10120.pdf" TargetMode="External"/><Relationship Id="rId11" Type="http://schemas.openxmlformats.org/officeDocument/2006/relationships/hyperlink" Target="https://fioco.ru/vebinar-shkoly-ocenka-pisa" TargetMode="External"/><Relationship Id="rId5" Type="http://schemas.openxmlformats.org/officeDocument/2006/relationships/hyperlink" Target="https://fioco.ru/%D0%BF%D1%80%D0%B8%D0%BC%D0%B5%D1%80%D1%8B-%D0%B7%D0%B0%D0%B4%D0%B0%D1%87-pisa" TargetMode="External"/><Relationship Id="rId10" Type="http://schemas.openxmlformats.org/officeDocument/2006/relationships/hyperlink" Target="https://resh.edu.ru/instruction" TargetMode="External"/><Relationship Id="rId4" Type="http://schemas.openxmlformats.org/officeDocument/2006/relationships/hyperlink" Target="http://skiv.instrao.ru/support/demonstratsionnye-materialya/" TargetMode="External"/><Relationship Id="rId9" Type="http://schemas.openxmlformats.org/officeDocument/2006/relationships/hyperlink" Target="https://fg.resh.edu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32431" y="116632"/>
            <a:ext cx="541156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solidFill>
                <a:srgbClr val="941E1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941E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как уровень образованности современного школьника</a:t>
            </a:r>
            <a:r>
              <a:rPr lang="ru-RU" sz="4800" b="1" dirty="0">
                <a:solidFill>
                  <a:srgbClr val="941E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32431" cy="373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9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12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1600" y="2739301"/>
            <a:ext cx="6191885" cy="37439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548680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последний ученик ничего не сказал.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взял чайник, заварил в нем чай по всем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 чайной церемонии и напоил учителя чаем.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58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13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5576" y="3329737"/>
            <a:ext cx="6025515" cy="35147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692696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Твой рассказ был лучшим, – похвалил учитель последнего ученика. – Ты порадовал меня вкусным чаем, и тем, что постиг важное: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«Говори не о том, что прочел, а о том, что понял».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30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14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3932" y="2564904"/>
            <a:ext cx="5508104" cy="35063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620688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Учитель, но этот ученик вообще ничего не говорил, – заметил кто-то. —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 всегда говорят громче, чем слова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– ответил учитель.</a:t>
            </a:r>
          </a:p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55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496944" cy="468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280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1628800"/>
            <a:ext cx="842493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279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1412776"/>
            <a:ext cx="9000999" cy="368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6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38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474345"/>
            <a:ext cx="698477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6076B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Впервые термин «функциональная грамотность» введен ЮНЕСКО в 1957г. и понимался как «совокупность  умений читать и писать для использования в повседневной жизни».</a:t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564904"/>
            <a:ext cx="676875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6076B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6076B4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Функциональная грамотность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это уровень образованности, который может быть достигнут учащимися за время обучения в школе, и предполагает способность человека решать стандартные жизненные задачи в различных сферах жизни.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Palatino Linotype"/>
                <a:ea typeface="+mj-ea"/>
                <a:cs typeface="+mj-cs"/>
              </a:rPr>
              <a:t/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Palatino Linotype"/>
                <a:ea typeface="+mj-ea"/>
                <a:cs typeface="+mj-cs"/>
              </a:rPr>
            </a:b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5056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7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90872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ru-RU" sz="2400" dirty="0">
              <a:solidFill>
                <a:prstClr val="white"/>
              </a:solidFill>
            </a:endParaRPr>
          </a:p>
          <a:p>
            <a:r>
              <a:rPr lang="ru-RU" sz="2400" dirty="0">
                <a:solidFill>
                  <a:srgbClr val="941E1E"/>
                </a:solidFill>
              </a:rPr>
              <a:t> </a:t>
            </a:r>
          </a:p>
          <a:p>
            <a:endParaRPr lang="ru-RU" sz="2400" dirty="0">
              <a:solidFill>
                <a:srgbClr val="941E1E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60032" y="4509120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Читательская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44008" y="5445224"/>
            <a:ext cx="4248472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Критическое мышление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572000" y="3573016"/>
            <a:ext cx="457200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Глобальные компетенции</a:t>
            </a: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040" y="2636912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941E1E"/>
                </a:solidFill>
              </a:rPr>
              <a:t>Естественно-научная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60032" y="1700808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Финансовая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2040" y="764704"/>
            <a:ext cx="3888432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Математическая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3528" y="3068960"/>
            <a:ext cx="3744416" cy="1130424"/>
          </a:xfrm>
          <a:prstGeom prst="roundRect">
            <a:avLst/>
          </a:prstGeom>
          <a:solidFill>
            <a:srgbClr val="FDF4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941E1E"/>
                </a:solidFill>
              </a:rPr>
              <a:t>ФУНКЦИОНАЛЬНАЯ ГРАМОТНОСТЬ </a:t>
            </a: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76" name="Прямая со стрелкой 75"/>
          <p:cNvCxnSpPr>
            <a:stCxn id="24" idx="0"/>
            <a:endCxn id="22" idx="1"/>
          </p:cNvCxnSpPr>
          <p:nvPr/>
        </p:nvCxnSpPr>
        <p:spPr>
          <a:xfrm flipV="1">
            <a:off x="2195736" y="1077888"/>
            <a:ext cx="2736304" cy="199107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24" idx="2"/>
            <a:endCxn id="17" idx="1"/>
          </p:cNvCxnSpPr>
          <p:nvPr/>
        </p:nvCxnSpPr>
        <p:spPr>
          <a:xfrm>
            <a:off x="2195736" y="4199384"/>
            <a:ext cx="2448272" cy="15590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>
            <a:stCxn id="24" idx="0"/>
            <a:endCxn id="21" idx="1"/>
          </p:cNvCxnSpPr>
          <p:nvPr/>
        </p:nvCxnSpPr>
        <p:spPr>
          <a:xfrm flipV="1">
            <a:off x="2195736" y="2013992"/>
            <a:ext cx="2664296" cy="1054968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4" idx="0"/>
            <a:endCxn id="24" idx="0"/>
          </p:cNvCxnSpPr>
          <p:nvPr/>
        </p:nvCxnSpPr>
        <p:spPr>
          <a:xfrm>
            <a:off x="2195736" y="306896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4" idx="0"/>
            <a:endCxn id="20" idx="1"/>
          </p:cNvCxnSpPr>
          <p:nvPr/>
        </p:nvCxnSpPr>
        <p:spPr>
          <a:xfrm flipV="1">
            <a:off x="2195736" y="2950096"/>
            <a:ext cx="2736304" cy="118864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9" idx="1"/>
          </p:cNvCxnSpPr>
          <p:nvPr/>
        </p:nvCxnSpPr>
        <p:spPr>
          <a:xfrm>
            <a:off x="4067944" y="3767336"/>
            <a:ext cx="504056" cy="118864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4" idx="2"/>
            <a:endCxn id="16" idx="1"/>
          </p:cNvCxnSpPr>
          <p:nvPr/>
        </p:nvCxnSpPr>
        <p:spPr>
          <a:xfrm>
            <a:off x="2195736" y="4199384"/>
            <a:ext cx="2664296" cy="622920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27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78497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27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692696"/>
            <a:ext cx="7632848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a typeface="Times New Roman"/>
                <a:cs typeface="Times New Roman"/>
              </a:rPr>
              <a:t>Специфика заданий, направленная на формирование и оценку функциональной грамотности в </a:t>
            </a:r>
            <a:r>
              <a:rPr lang="ru-RU" sz="28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ea typeface="Times New Roman"/>
                <a:cs typeface="Times New Roman"/>
              </a:rPr>
              <a:t>школе.</a:t>
            </a:r>
            <a:endParaRPr lang="ru-RU" sz="28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Для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того, чтобы быть успешным в обучении, ребенок должен прежде всего уметь работать с информацией: находить её, отделять нужное от ненужного, проверять факты, анализировать, обобщать и – что очень важно – перекладывать на собственный опыт. Такой навык формируется на каждом из предметов. </a:t>
            </a:r>
            <a:endParaRPr lang="ru-RU" sz="28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25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548680"/>
            <a:ext cx="72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8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«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Мои ученики будут узнавать новое не от меня. Они будут открывать это новое сами.</a:t>
            </a:r>
            <a:endParaRPr lang="ru-RU" sz="28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Моя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задача -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помочь им раскрыться и развить собственные идеи»</a:t>
            </a:r>
            <a:endParaRPr lang="ru-RU" sz="28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2800" i="1" dirty="0">
                <a:solidFill>
                  <a:srgbClr val="C00000"/>
                </a:solidFill>
                <a:latin typeface="Times New Roman"/>
                <a:ea typeface="Times New Roman"/>
              </a:rPr>
              <a:t>И.Г</a:t>
            </a:r>
            <a:r>
              <a:rPr lang="ru-RU" sz="2800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. Песталоцци</a:t>
            </a:r>
            <a:endParaRPr lang="ru-RU" sz="2800" i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001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7584" y="476672"/>
            <a:ext cx="6030416" cy="5772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Практические задачи или задачи, связанные с повседневной жизнью</a:t>
            </a: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В шкафу было 16 чашек с синими цветочками, чашек в горошек - на 2 меньше, чайных ложек - на 12 больше, чем чашек в горошек.  Сколько одновременно человек смогут пить чай, если у каждого должна быть своя чашка и своя чайная ложка?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Решение: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1) 16-2=14(шт.) - чашек в горошек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2) 14+12=26(шт.) - чайных ложек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3) 16+14=30(шт.) - чашек всего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Ответ: так как ложек 26, а чашек 30, значит, пить чай могут 26 человек.</a:t>
            </a:r>
          </a:p>
          <a:p>
            <a:pPr>
              <a:tabLst>
                <a:tab pos="180340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 </a:t>
            </a:r>
            <a:endParaRPr lang="ru-RU" sz="20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900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67544" y="427913"/>
            <a:ext cx="8136904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Нестандартные задачи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Наибольшие затруднения у школьников, как правило, вызывают решения нестандартных задач, т.е. задач, алгоритм решения которых им неизвестен.  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944685"/>
              </p:ext>
            </p:extLst>
          </p:nvPr>
        </p:nvGraphicFramePr>
        <p:xfrm>
          <a:off x="971599" y="1988840"/>
          <a:ext cx="5052391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Слайд" r:id="rId4" imgW="4569445" imgH="3426611" progId="PowerPoint.Slide.12">
                  <p:embed/>
                </p:oleObj>
              </mc:Choice>
              <mc:Fallback>
                <p:oleObj name="Слайд" r:id="rId4" imgW="4569445" imgH="3426611" progId="PowerPoint.Slide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99" y="1988840"/>
                        <a:ext cx="5052391" cy="4392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1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332609"/>
              </p:ext>
            </p:extLst>
          </p:nvPr>
        </p:nvGraphicFramePr>
        <p:xfrm>
          <a:off x="467544" y="332656"/>
          <a:ext cx="6984776" cy="6009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Слайд" r:id="rId5" imgW="4569445" imgH="3426611" progId="PowerPoint.Slide.12">
                  <p:embed/>
                </p:oleObj>
              </mc:Choice>
              <mc:Fallback>
                <p:oleObj name="Слайд" r:id="rId5" imgW="4569445" imgH="3426611" progId="PowerPoint.Slide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32656"/>
                        <a:ext cx="6984776" cy="600900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794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9642871"/>
              </p:ext>
            </p:extLst>
          </p:nvPr>
        </p:nvGraphicFramePr>
        <p:xfrm>
          <a:off x="4031432" y="1484784"/>
          <a:ext cx="5112568" cy="453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Слайд" r:id="rId4" imgW="4376441" imgH="3281510" progId="PowerPoint.Slide.12">
                  <p:embed/>
                </p:oleObj>
              </mc:Choice>
              <mc:Fallback>
                <p:oleObj name="Слайд" r:id="rId4" imgW="4376441" imgH="3281510" progId="PowerPoint.Slide.1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432" y="1484784"/>
                        <a:ext cx="5112568" cy="4533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23528" y="260648"/>
            <a:ext cx="3600400" cy="592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Комбинаторные задачи</a:t>
            </a:r>
            <a:endParaRPr lang="ru-RU" sz="24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</a:rPr>
              <a:t>	Включение комбинаторных задач в начальный курс математики оказывает положительное влияние на развитие младших школьников. Решение таких задач дает возможность расширять знания учащихся о самой задаче, например, о количестве и характере результата (задача может иметь не только одно, но и несколько решений – ответов или не иметь решения), о процессе решения (чтобы решить задачу, не обязательно выполнять какие – либо действия).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34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7170" name="Рисунок 4" descr="C:\Users\User\Desktop\slid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43817"/>
            <a:ext cx="8740102" cy="489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91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828" y="921405"/>
            <a:ext cx="8620927" cy="452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6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460703"/>
            <a:ext cx="6984776" cy="622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0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" y="-9148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550" y="33006"/>
            <a:ext cx="6853786" cy="627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57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836712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работы со сплошным текстом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916832"/>
            <a:ext cx="8712968" cy="260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1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720840"/>
            <a:ext cx="66967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Заданий </a:t>
            </a:r>
            <a:r>
              <a:rPr lang="ru-RU" u="sng" dirty="0"/>
              <a:t>1 .  О чем этот текст, выбери правильный ответ</a:t>
            </a:r>
            <a:endParaRPr lang="ru-RU" dirty="0"/>
          </a:p>
          <a:p>
            <a:r>
              <a:rPr lang="ru-RU" dirty="0" smtClean="0"/>
              <a:t>Э.  </a:t>
            </a:r>
            <a:r>
              <a:rPr lang="ru-RU" dirty="0"/>
              <a:t>О чем этот текст, выбери правильный ответ</a:t>
            </a:r>
          </a:p>
          <a:p>
            <a:r>
              <a:rPr lang="ru-RU" dirty="0"/>
              <a:t>Это текст о возвращении героя с войны</a:t>
            </a:r>
          </a:p>
          <a:p>
            <a:r>
              <a:rPr lang="ru-RU" dirty="0"/>
              <a:t>Это текст 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dirty="0" smtClean="0"/>
              <a:t>За вой </a:t>
            </a:r>
            <a:r>
              <a:rPr lang="ru-RU" dirty="0"/>
              <a:t>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u="sng" dirty="0"/>
              <a:t>Задание 2.  Озаглавь текст (предложи 2-3 варианта заглавия).</a:t>
            </a:r>
            <a:endParaRPr lang="ru-RU" dirty="0"/>
          </a:p>
          <a:p>
            <a:pPr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604" y="276385"/>
            <a:ext cx="7776864" cy="579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image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50632" y="476673"/>
            <a:ext cx="6642735" cy="1872207"/>
          </a:xfrm>
          <a:prstGeom prst="rect">
            <a:avLst/>
          </a:prstGeom>
        </p:spPr>
      </p:pic>
      <p:pic>
        <p:nvPicPr>
          <p:cNvPr id="5" name="image3.jpeg" descr="http://cedron.wikispaces.com/file/view/taza-de-te-de-cedron-2.jpg/339303258/taza-de-te-de-cedron-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5669" y="3068960"/>
            <a:ext cx="3898300" cy="265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7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720840"/>
            <a:ext cx="66967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Заданий </a:t>
            </a:r>
            <a:r>
              <a:rPr lang="ru-RU" u="sng" dirty="0"/>
              <a:t>1 .  О чем этот текст, выбери правильный ответ</a:t>
            </a:r>
            <a:endParaRPr lang="ru-RU" dirty="0"/>
          </a:p>
          <a:p>
            <a:r>
              <a:rPr lang="ru-RU" dirty="0" smtClean="0"/>
              <a:t>Э.  </a:t>
            </a:r>
            <a:r>
              <a:rPr lang="ru-RU" dirty="0"/>
              <a:t>О чем этот текст, выбери правильный ответ</a:t>
            </a:r>
          </a:p>
          <a:p>
            <a:r>
              <a:rPr lang="ru-RU" dirty="0"/>
              <a:t>Это текст о возвращении героя с войны</a:t>
            </a:r>
          </a:p>
          <a:p>
            <a:r>
              <a:rPr lang="ru-RU" dirty="0"/>
              <a:t>Это текст 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dirty="0" smtClean="0"/>
              <a:t>За вой </a:t>
            </a:r>
            <a:r>
              <a:rPr lang="ru-RU" dirty="0"/>
              <a:t>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u="sng" dirty="0"/>
              <a:t>Задание 2.  Озаглавь текст (предложи 2-3 варианта заглавия).</a:t>
            </a:r>
            <a:endParaRPr lang="ru-RU" dirty="0"/>
          </a:p>
          <a:p>
            <a:pPr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67" y="660758"/>
            <a:ext cx="8332265" cy="532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720840"/>
            <a:ext cx="66967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Заданий </a:t>
            </a:r>
            <a:r>
              <a:rPr lang="ru-RU" u="sng" dirty="0"/>
              <a:t>1 .  О чем этот текст, выбери правильный ответ</a:t>
            </a:r>
            <a:endParaRPr lang="ru-RU" dirty="0"/>
          </a:p>
          <a:p>
            <a:r>
              <a:rPr lang="ru-RU" dirty="0" smtClean="0"/>
              <a:t>Э.  </a:t>
            </a:r>
            <a:r>
              <a:rPr lang="ru-RU" dirty="0"/>
              <a:t>О чем этот текст, выбери правильный ответ</a:t>
            </a:r>
          </a:p>
          <a:p>
            <a:r>
              <a:rPr lang="ru-RU" dirty="0"/>
              <a:t>Это текст о возвращении героя с войны</a:t>
            </a:r>
          </a:p>
          <a:p>
            <a:r>
              <a:rPr lang="ru-RU" dirty="0"/>
              <a:t>Это текст 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dirty="0" smtClean="0"/>
              <a:t>За вой </a:t>
            </a:r>
            <a:r>
              <a:rPr lang="ru-RU" dirty="0"/>
              <a:t>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u="sng" dirty="0"/>
              <a:t>Задание 2.  Озаглавь текст (предложи 2-3 варианта заглавия).</a:t>
            </a:r>
            <a:endParaRPr lang="ru-RU" dirty="0"/>
          </a:p>
          <a:p>
            <a:pPr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8" y="480806"/>
            <a:ext cx="9058583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720840"/>
            <a:ext cx="66967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Заданий </a:t>
            </a:r>
            <a:r>
              <a:rPr lang="ru-RU" u="sng" dirty="0"/>
              <a:t>1 .  О чем этот текст, выбери правильный ответ</a:t>
            </a:r>
            <a:endParaRPr lang="ru-RU" dirty="0"/>
          </a:p>
          <a:p>
            <a:r>
              <a:rPr lang="ru-RU" dirty="0" smtClean="0"/>
              <a:t>Э.  </a:t>
            </a:r>
            <a:r>
              <a:rPr lang="ru-RU" dirty="0"/>
              <a:t>О чем этот текст, выбери правильный ответ</a:t>
            </a:r>
          </a:p>
          <a:p>
            <a:r>
              <a:rPr lang="ru-RU" dirty="0"/>
              <a:t>Это текст о возвращении героя с войны</a:t>
            </a:r>
          </a:p>
          <a:p>
            <a:r>
              <a:rPr lang="ru-RU" dirty="0"/>
              <a:t>Это текст 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dirty="0" smtClean="0"/>
              <a:t>За вой </a:t>
            </a:r>
            <a:r>
              <a:rPr lang="ru-RU" dirty="0"/>
              <a:t>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u="sng" dirty="0"/>
              <a:t>Задание 2.  Озаглавь текст (предложи 2-3 варианта заглавия).</a:t>
            </a:r>
            <a:endParaRPr lang="ru-RU" dirty="0"/>
          </a:p>
          <a:p>
            <a:pPr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7"/>
            <a:ext cx="9144000" cy="597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2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251429"/>
            <a:ext cx="9467528" cy="7100646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720840"/>
            <a:ext cx="66967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Заданий </a:t>
            </a:r>
            <a:r>
              <a:rPr lang="ru-RU" u="sng" dirty="0"/>
              <a:t>1 .  О чем этот текст, выбери правильный ответ</a:t>
            </a:r>
            <a:endParaRPr lang="ru-RU" dirty="0"/>
          </a:p>
          <a:p>
            <a:r>
              <a:rPr lang="ru-RU" dirty="0" smtClean="0"/>
              <a:t>Э.  </a:t>
            </a:r>
            <a:r>
              <a:rPr lang="ru-RU" dirty="0"/>
              <a:t>О чем этот текст, выбери правильный ответ</a:t>
            </a:r>
          </a:p>
          <a:p>
            <a:r>
              <a:rPr lang="ru-RU" dirty="0"/>
              <a:t>Это текст о возвращении героя с войны</a:t>
            </a:r>
          </a:p>
          <a:p>
            <a:r>
              <a:rPr lang="ru-RU" dirty="0"/>
              <a:t>Это текст 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dirty="0" smtClean="0"/>
              <a:t>За вой </a:t>
            </a:r>
            <a:r>
              <a:rPr lang="ru-RU" dirty="0"/>
              <a:t>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u="sng" dirty="0"/>
              <a:t>Задание 2.  Озаглавь текст (предложи 2-3 варианта заглавия).</a:t>
            </a:r>
            <a:endParaRPr lang="ru-RU" dirty="0"/>
          </a:p>
          <a:p>
            <a:pPr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11435"/>
            <a:ext cx="2810911" cy="3958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940" y="1197809"/>
            <a:ext cx="2831031" cy="39947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455" y="1202307"/>
            <a:ext cx="2896866" cy="398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242646"/>
            <a:ext cx="9467528" cy="7100646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такое Пушкинская карта?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анонсировал  данную программу?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предназначена программа «Пушкинская карта»?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Когда стартует программа?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 тебя нет денег, но нужно купить продукты. Можешь ли ты  сходить с пушкинской картой за продуктами в магазин?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быть если нет возможности использовать виртуальную карту?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720840"/>
            <a:ext cx="66967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Заданий </a:t>
            </a:r>
            <a:r>
              <a:rPr lang="ru-RU" u="sng" dirty="0"/>
              <a:t>1 .  О чем этот текст, выбери правильный ответ</a:t>
            </a:r>
            <a:endParaRPr lang="ru-RU" dirty="0"/>
          </a:p>
          <a:p>
            <a:r>
              <a:rPr lang="ru-RU" dirty="0" smtClean="0"/>
              <a:t>Э.  </a:t>
            </a:r>
            <a:r>
              <a:rPr lang="ru-RU" dirty="0"/>
              <a:t>О чем этот текст, выбери правильный ответ</a:t>
            </a:r>
          </a:p>
          <a:p>
            <a:r>
              <a:rPr lang="ru-RU" dirty="0"/>
              <a:t>Это текст о возвращении героя с войны</a:t>
            </a:r>
          </a:p>
          <a:p>
            <a:r>
              <a:rPr lang="ru-RU" dirty="0"/>
              <a:t>Это текст 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dirty="0" smtClean="0"/>
              <a:t>За вой </a:t>
            </a:r>
            <a:r>
              <a:rPr lang="ru-RU" dirty="0"/>
              <a:t>о ― работе шофёра</a:t>
            </a:r>
          </a:p>
          <a:p>
            <a:r>
              <a:rPr lang="ru-RU" dirty="0"/>
              <a:t>Это текст о встрече Андрея Соколова и Ванюшки.</a:t>
            </a:r>
          </a:p>
          <a:p>
            <a:r>
              <a:rPr lang="ru-RU" u="sng" dirty="0"/>
              <a:t>Задание 2.  Озаглавь текст (предложи 2-3 варианта заглавия).</a:t>
            </a:r>
            <a:endParaRPr lang="ru-RU" dirty="0"/>
          </a:p>
          <a:p>
            <a:pPr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7742" y="0"/>
            <a:ext cx="8815004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Ресурсы по формированию и оценке функциональной грамотности: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Банк заданий для формирования и оценки функциональной грамотности обучающихся основной школы (5-9 классы). ФГБНУ Институт стратегии развития образования российской академии образования: </a:t>
            </a:r>
            <a:r>
              <a:rPr lang="ru-RU" sz="1400" u="sng" dirty="0">
                <a:solidFill>
                  <a:srgbClr val="007AD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http://skiv.instrao.ru/bank-zadaniy/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Демонстрационные материалы для оценки функциональной грамотности учащихся 5 и 7 классов. ФГБНУ «Институт стратегии развития образования российской академии образования» (Демонстрационные материалы </a:t>
            </a:r>
            <a:r>
              <a:rPr lang="ru-RU" sz="1400" u="sng" dirty="0">
                <a:solidFill>
                  <a:srgbClr val="007AD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http://skiv.instrao.ru/support/demonstratsionnye-materialya/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Открытые задания PISA: </a:t>
            </a:r>
            <a:r>
              <a:rPr lang="ru-RU" sz="1400" u="sng" dirty="0">
                <a:solidFill>
                  <a:srgbClr val="007AD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https://fioco.ru/примеры-задач-pisa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открытых заданий PISA по читательской, математической, естественнонаучной, финансовой грамотности и заданий по совместному решению задач: </a:t>
            </a:r>
            <a:r>
              <a:rPr lang="ru-RU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u="sng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ru-RU" sz="1400" u="sng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://center-imc.ru/wpcontent/uploads/2020/02/10120.pdf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Сборники 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эталонных заданий серии «Функциональная грамотность. Учимся для жизни» </a:t>
            </a:r>
            <a:r>
              <a:rPr lang="ru-RU" sz="1400" dirty="0" smtClean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издательства                           «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Просвещение»: </a:t>
            </a:r>
            <a:r>
              <a:rPr lang="ru-RU" sz="1400" u="sng" dirty="0">
                <a:solidFill>
                  <a:srgbClr val="007AD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https://myshop.ru/shop/product/4539226.html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Функциональная 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 5,7 класс. Опыт системы образования г. Санкт-Петербурга. КИМ, спецификация, кодификаторы: </a:t>
            </a:r>
            <a:r>
              <a:rPr lang="ru-RU" sz="1400" u="sng" dirty="0">
                <a:solidFill>
                  <a:srgbClr val="007AD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https://monitoring.spbcokoit.ru/procedure/1043/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   Электронный 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банк заданий по функциональной грамотности: </a:t>
            </a:r>
            <a:r>
              <a:rPr lang="ru-RU" sz="1400" u="sng" dirty="0">
                <a:solidFill>
                  <a:srgbClr val="007AD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https://fg.resh.edu.ru/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Пошаговая инструкция, как получить доступ к электронному банку заданий представлена в руководстве пользователя. Ознакомиться с руководством пользователя можно по ссылке: </a:t>
            </a:r>
            <a:r>
              <a:rPr lang="ru-RU" sz="1400" u="sng" dirty="0">
                <a:solidFill>
                  <a:srgbClr val="007AD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https://resh.edu.ru/instruction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Презентация платформы «Электронный банк тренировочных заданий по оценке функциональной грамотности»: </a:t>
            </a:r>
            <a:r>
              <a:rPr lang="ru-RU" sz="1400" u="sng" dirty="0">
                <a:solidFill>
                  <a:srgbClr val="007AD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https://fioco.ru/vebinar-shkoly-ocenka-pisa</a:t>
            </a:r>
            <a:r>
              <a:rPr lang="ru-RU" sz="14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44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image5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11960" y="1772815"/>
            <a:ext cx="4764350" cy="3960439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566176"/>
            <a:ext cx="9133164" cy="329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7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5656" y="2177708"/>
            <a:ext cx="6965315" cy="424847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989" y="476672"/>
            <a:ext cx="8905875" cy="130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53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8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5656" y="2420888"/>
            <a:ext cx="5940153" cy="4032448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76672"/>
            <a:ext cx="8905875" cy="173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1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9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39752" y="2636912"/>
            <a:ext cx="6156176" cy="38004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620688"/>
            <a:ext cx="8208912" cy="1953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«Белый журавль моет голову» – это значит, прополощи чайник кипятком,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гордостью сказал первый ученик.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8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37544"/>
            <a:ext cx="6145213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905875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8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11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79829" y="2780928"/>
            <a:ext cx="6358255" cy="3804920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11061700" cy="683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21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1550</Words>
  <Application>Microsoft Office PowerPoint</Application>
  <PresentationFormat>Экран (4:3)</PresentationFormat>
  <Paragraphs>208</Paragraphs>
  <Slides>34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6" baseType="lpstr">
      <vt:lpstr>Arial</vt:lpstr>
      <vt:lpstr>Calibri</vt:lpstr>
      <vt:lpstr>Constantia</vt:lpstr>
      <vt:lpstr>Palatino Linotype</vt:lpstr>
      <vt:lpstr>Times New Roman</vt:lpstr>
      <vt:lpstr>Trebuchet MS</vt:lpstr>
      <vt:lpstr>Wingdings 2</vt:lpstr>
      <vt:lpstr>Wingdings 3</vt:lpstr>
      <vt:lpstr>2_Бумажная</vt:lpstr>
      <vt:lpstr>5_Бумажная</vt:lpstr>
      <vt:lpstr>Аспект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</dc:creator>
  <cp:lastModifiedBy>ОЛЬГА</cp:lastModifiedBy>
  <cp:revision>51</cp:revision>
  <dcterms:created xsi:type="dcterms:W3CDTF">2021-12-08T20:57:36Z</dcterms:created>
  <dcterms:modified xsi:type="dcterms:W3CDTF">2023-01-10T11:57:34Z</dcterms:modified>
</cp:coreProperties>
</file>