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5" r:id="rId6"/>
    <p:sldId id="261" r:id="rId7"/>
    <p:sldId id="262" r:id="rId8"/>
    <p:sldId id="263" r:id="rId9"/>
    <p:sldId id="264" r:id="rId10"/>
    <p:sldId id="25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0BDA5-47F1-4F76-A621-AD53EB5366EC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9E01B-EF84-45E5-BEA8-6C9F4D9471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28963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0BDA5-47F1-4F76-A621-AD53EB5366EC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9E01B-EF84-45E5-BEA8-6C9F4D9471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11970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0BDA5-47F1-4F76-A621-AD53EB5366EC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9E01B-EF84-45E5-BEA8-6C9F4D9471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67402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0BDA5-47F1-4F76-A621-AD53EB5366EC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9E01B-EF84-45E5-BEA8-6C9F4D9471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58086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0BDA5-47F1-4F76-A621-AD53EB5366EC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9E01B-EF84-45E5-BEA8-6C9F4D9471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1273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0BDA5-47F1-4F76-A621-AD53EB5366EC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9E01B-EF84-45E5-BEA8-6C9F4D9471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11833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0BDA5-47F1-4F76-A621-AD53EB5366EC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9E01B-EF84-45E5-BEA8-6C9F4D9471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55967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0BDA5-47F1-4F76-A621-AD53EB5366EC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9E01B-EF84-45E5-BEA8-6C9F4D9471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5742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0BDA5-47F1-4F76-A621-AD53EB5366EC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9E01B-EF84-45E5-BEA8-6C9F4D9471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00925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0BDA5-47F1-4F76-A621-AD53EB5366EC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9E01B-EF84-45E5-BEA8-6C9F4D9471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21126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0BDA5-47F1-4F76-A621-AD53EB5366EC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9E01B-EF84-45E5-BEA8-6C9F4D9471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30938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A0BDA5-47F1-4F76-A621-AD53EB5366EC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F9E01B-EF84-45E5-BEA8-6C9F4D9471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1160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2536" y="-11329"/>
            <a:ext cx="9844404" cy="68693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35312" y="2099896"/>
            <a:ext cx="7157087" cy="132343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Урок-открытие новых знаний</a:t>
            </a:r>
          </a:p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Буква Ш </a:t>
            </a:r>
            <a:r>
              <a:rPr lang="ru-RU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Звук 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]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29663" y="12879"/>
            <a:ext cx="728000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общеобразовательное учреждение</a:t>
            </a:r>
          </a:p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Езвинская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средняя общеобразовательная школа</a:t>
            </a:r>
          </a:p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имени Сергея Дмитриевича Конюхова»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999296" y="470304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Автор: учитель начальных классов</a:t>
            </a:r>
            <a:endParaRPr lang="ru-RU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b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Гашева</a:t>
            </a: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Ксения Юрьевна</a:t>
            </a:r>
            <a:endParaRPr lang="ru-RU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8380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2564904"/>
            <a:ext cx="3395489" cy="4293095"/>
          </a:xfrm>
          <a:prstGeom prst="rect">
            <a:avLst/>
          </a:prstGeom>
        </p:spPr>
      </p:pic>
      <p:sp>
        <p:nvSpPr>
          <p:cNvPr id="4" name="Овальная выноска 3"/>
          <p:cNvSpPr/>
          <p:nvPr/>
        </p:nvSpPr>
        <p:spPr>
          <a:xfrm>
            <a:off x="755576" y="33148"/>
            <a:ext cx="3911830" cy="1911140"/>
          </a:xfrm>
          <a:prstGeom prst="wedgeEllipseCallout">
            <a:avLst>
              <a:gd name="adj1" fmla="val -32545"/>
              <a:gd name="adj2" fmla="val 8628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внимание!!!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2592876"/>
            <a:ext cx="3456384" cy="3391577"/>
          </a:xfrm>
          <a:prstGeom prst="rect">
            <a:avLst/>
          </a:prstGeom>
        </p:spPr>
      </p:pic>
      <p:sp>
        <p:nvSpPr>
          <p:cNvPr id="6" name="Овальная выноска 5"/>
          <p:cNvSpPr/>
          <p:nvPr/>
        </p:nvSpPr>
        <p:spPr>
          <a:xfrm>
            <a:off x="5652120" y="1063036"/>
            <a:ext cx="3384376" cy="1146435"/>
          </a:xfrm>
          <a:prstGeom prst="wedgeEllipseCallout">
            <a:avLst>
              <a:gd name="adj1" fmla="val -32545"/>
              <a:gd name="adj2" fmla="val 8628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Молодцы!!!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4616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2564904"/>
            <a:ext cx="3395489" cy="4293095"/>
          </a:xfrm>
          <a:prstGeom prst="rect">
            <a:avLst/>
          </a:prstGeom>
        </p:spPr>
      </p:pic>
      <p:sp>
        <p:nvSpPr>
          <p:cNvPr id="6" name="Овальная выноска 5"/>
          <p:cNvSpPr/>
          <p:nvPr/>
        </p:nvSpPr>
        <p:spPr>
          <a:xfrm>
            <a:off x="910705" y="116632"/>
            <a:ext cx="4752528" cy="2664296"/>
          </a:xfrm>
          <a:prstGeom prst="wedgeEllipseCallou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Всем, всем — добрый день! Прочь с дороги, злая лень! </a:t>
            </a:r>
          </a:p>
          <a:p>
            <a:pPr algn="ctr"/>
            <a:r>
              <a:rPr 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 мешай учиться,                         Не мешай трудиться!                                   Прочитайте загадку и отгадайте персонажа сегодняшнего урока.</a:t>
            </a:r>
            <a:br>
              <a:rPr 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endParaRPr lang="ru-RU" dirty="0">
              <a:effectLst/>
            </a:endParaRPr>
          </a:p>
        </p:txBody>
      </p:sp>
      <p:sp>
        <p:nvSpPr>
          <p:cNvPr id="9" name="Выноска-облако 8"/>
          <p:cNvSpPr/>
          <p:nvPr/>
        </p:nvSpPr>
        <p:spPr>
          <a:xfrm>
            <a:off x="1615089" y="116632"/>
            <a:ext cx="4957439" cy="3550704"/>
          </a:xfrm>
          <a:prstGeom prst="cloud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одной лесной опушке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Мишка спит зимой в избушке,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Летом в шахматы играет,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Рыбу ловит, не скучает.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 его привычный быт,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Нарушает смех и визг,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Мяч в окне, компот разлит…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Кто скажите так шалит?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2661" y="1843492"/>
            <a:ext cx="3456384" cy="491429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472116" y="4830337"/>
            <a:ext cx="2973891" cy="110799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Маша  </a:t>
            </a:r>
            <a:endParaRPr lang="ru-RU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1967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1564" y="10910"/>
            <a:ext cx="9194038" cy="684709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2536" y="2189889"/>
            <a:ext cx="3569952" cy="466665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43608" y="258060"/>
            <a:ext cx="7344815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Прочитайте стихотворение. Найдите все буквы Ш, ш.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959695" y="939200"/>
            <a:ext cx="3678891" cy="526297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До чего же хороша</a:t>
            </a:r>
          </a:p>
          <a:p>
            <a:pPr algn="ctr"/>
            <a:r>
              <a:rPr lang="ru-RU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 полезна буква Ш!</a:t>
            </a:r>
          </a:p>
          <a:p>
            <a:pPr algn="ctr"/>
            <a:r>
              <a:rPr lang="ru-RU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Без неё ты даже кашей</a:t>
            </a:r>
          </a:p>
          <a:p>
            <a:pPr algn="ctr"/>
            <a:r>
              <a:rPr lang="ru-RU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 накормишь малыша.</a:t>
            </a:r>
          </a:p>
          <a:p>
            <a:pPr algn="ctr"/>
            <a:r>
              <a:rPr lang="ru-RU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 поедешь, не пойдёшь,</a:t>
            </a:r>
          </a:p>
          <a:p>
            <a:pPr algn="ctr"/>
            <a:r>
              <a:rPr lang="ru-RU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 поешь и не попьёшь,</a:t>
            </a:r>
          </a:p>
          <a:p>
            <a:pPr algn="ctr"/>
            <a:r>
              <a:rPr lang="ru-RU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 гармошке не сыграешь</a:t>
            </a:r>
          </a:p>
          <a:p>
            <a:pPr algn="ctr"/>
            <a:r>
              <a:rPr lang="ru-RU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 частушки не споёшь.</a:t>
            </a:r>
          </a:p>
          <a:p>
            <a:pPr algn="ctr"/>
            <a:r>
              <a:rPr lang="ru-RU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 сумеешь шапку сшить,</a:t>
            </a:r>
          </a:p>
          <a:p>
            <a:pPr algn="ctr"/>
            <a:r>
              <a:rPr lang="ru-RU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Поспешить и рассмешить!</a:t>
            </a:r>
          </a:p>
          <a:p>
            <a:pPr algn="ctr"/>
            <a:r>
              <a:rPr lang="ru-RU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Что ж, давайте не спеша</a:t>
            </a:r>
          </a:p>
          <a:p>
            <a:pPr algn="ctr"/>
            <a:r>
              <a:rPr lang="ru-RU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Мы напишем букву Ш! </a:t>
            </a:r>
            <a:br>
              <a:rPr lang="ru-RU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6550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59432"/>
            <a:ext cx="9144000" cy="756084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2934394"/>
            <a:ext cx="3998579" cy="3923606"/>
          </a:xfrm>
          <a:prstGeom prst="rect">
            <a:avLst/>
          </a:prstGeom>
        </p:spPr>
      </p:pic>
      <p:sp>
        <p:nvSpPr>
          <p:cNvPr id="6" name="Овальная выноска 5"/>
          <p:cNvSpPr/>
          <p:nvPr/>
        </p:nvSpPr>
        <p:spPr>
          <a:xfrm>
            <a:off x="5836033" y="332656"/>
            <a:ext cx="3312368" cy="1980800"/>
          </a:xfrm>
          <a:prstGeom prst="wedgeEllipseCallout">
            <a:avLst>
              <a:gd name="adj1" fmla="val -32545"/>
              <a:gd name="adj2" fmla="val 8628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Проведите анализ схемы….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ый треугольник 6"/>
          <p:cNvSpPr/>
          <p:nvPr/>
        </p:nvSpPr>
        <p:spPr>
          <a:xfrm>
            <a:off x="179512" y="1412776"/>
            <a:ext cx="1656184" cy="1089570"/>
          </a:xfrm>
          <a:prstGeom prst="rtTriangl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ый треугольник 7"/>
          <p:cNvSpPr/>
          <p:nvPr/>
        </p:nvSpPr>
        <p:spPr>
          <a:xfrm rot="10800000">
            <a:off x="179511" y="1412776"/>
            <a:ext cx="1656184" cy="1089570"/>
          </a:xfrm>
          <a:prstGeom prst="rtTriangl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835695" y="1412776"/>
            <a:ext cx="914400" cy="108957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ый треугольник 9"/>
          <p:cNvSpPr/>
          <p:nvPr/>
        </p:nvSpPr>
        <p:spPr>
          <a:xfrm>
            <a:off x="2750095" y="1412776"/>
            <a:ext cx="1656184" cy="1089570"/>
          </a:xfrm>
          <a:prstGeom prst="rtTriangl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ый треугольник 10"/>
          <p:cNvSpPr/>
          <p:nvPr/>
        </p:nvSpPr>
        <p:spPr>
          <a:xfrm rot="10800000">
            <a:off x="2750095" y="1412776"/>
            <a:ext cx="1656184" cy="1089570"/>
          </a:xfrm>
          <a:prstGeom prst="rtTriangl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721791" y="38798"/>
            <a:ext cx="3142207" cy="101566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ШАПКА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ый треугольник 12"/>
          <p:cNvSpPr/>
          <p:nvPr/>
        </p:nvSpPr>
        <p:spPr>
          <a:xfrm>
            <a:off x="179511" y="4356137"/>
            <a:ext cx="1440159" cy="1080120"/>
          </a:xfrm>
          <a:prstGeom prst="rtTriangl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ый треугольник 13"/>
          <p:cNvSpPr/>
          <p:nvPr/>
        </p:nvSpPr>
        <p:spPr>
          <a:xfrm rot="10800000">
            <a:off x="179512" y="4334803"/>
            <a:ext cx="1440159" cy="1080120"/>
          </a:xfrm>
          <a:prstGeom prst="rtTriangl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ый треугольник 14"/>
          <p:cNvSpPr/>
          <p:nvPr/>
        </p:nvSpPr>
        <p:spPr>
          <a:xfrm>
            <a:off x="1619671" y="4334803"/>
            <a:ext cx="1440159" cy="1080120"/>
          </a:xfrm>
          <a:prstGeom prst="rtTriangl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ый треугольник 15"/>
          <p:cNvSpPr/>
          <p:nvPr/>
        </p:nvSpPr>
        <p:spPr>
          <a:xfrm rot="10800000">
            <a:off x="1619671" y="4334803"/>
            <a:ext cx="1440159" cy="1080120"/>
          </a:xfrm>
          <a:prstGeom prst="rtTriangl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ый треугольник 16"/>
          <p:cNvSpPr/>
          <p:nvPr/>
        </p:nvSpPr>
        <p:spPr>
          <a:xfrm>
            <a:off x="3068749" y="4334803"/>
            <a:ext cx="1440159" cy="1080120"/>
          </a:xfrm>
          <a:prstGeom prst="rtTriangl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ый треугольник 17"/>
          <p:cNvSpPr/>
          <p:nvPr/>
        </p:nvSpPr>
        <p:spPr>
          <a:xfrm rot="10800000">
            <a:off x="3059830" y="4334803"/>
            <a:ext cx="1440159" cy="1080120"/>
          </a:xfrm>
          <a:prstGeom prst="rtTriangl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363888" y="2959333"/>
            <a:ext cx="3951723" cy="101566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МАЛЫШИ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4750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D314A"/>
                                      </p:to>
                                    </p:animClr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2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D314A"/>
                                      </p:to>
                                    </p:animClr>
                                    <p:set>
                                      <p:cBhvr>
                                        <p:cTn id="3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3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D314A"/>
                                      </p:to>
                                    </p:animClr>
                                    <p:set>
                                      <p:cBhvr>
                                        <p:cTn id="4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D314A"/>
                                      </p:to>
                                    </p:animClr>
                                    <p:set>
                                      <p:cBhvr>
                                        <p:cTn id="5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6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D314A"/>
                                      </p:to>
                                    </p:animClr>
                                    <p:set>
                                      <p:cBhvr>
                                        <p:cTn id="6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3445"/>
            <a:ext cx="9144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528" y="1538924"/>
            <a:ext cx="3728516" cy="5301208"/>
          </a:xfrm>
          <a:prstGeom prst="rect">
            <a:avLst/>
          </a:prstGeom>
        </p:spPr>
      </p:pic>
      <p:sp>
        <p:nvSpPr>
          <p:cNvPr id="6" name="Выноска-облако 5"/>
          <p:cNvSpPr/>
          <p:nvPr/>
        </p:nvSpPr>
        <p:spPr>
          <a:xfrm>
            <a:off x="5724128" y="215710"/>
            <a:ext cx="2942344" cy="1750504"/>
          </a:xfrm>
          <a:prstGeom prst="cloudCallout">
            <a:avLst>
              <a:gd name="adj1" fmla="val -10945"/>
              <a:gd name="adj2" fmla="val 3400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Прочитайте текст в учебнике на стр.17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Выноска-облако 6"/>
          <p:cNvSpPr/>
          <p:nvPr/>
        </p:nvSpPr>
        <p:spPr>
          <a:xfrm>
            <a:off x="1547664" y="116632"/>
            <a:ext cx="3456384" cy="1948660"/>
          </a:xfrm>
          <a:prstGeom prst="cloudCallout">
            <a:avLst>
              <a:gd name="adj1" fmla="val -10945"/>
              <a:gd name="adj2" fmla="val 3400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Составьте предложение из 6 слов, со словом «школа»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Выноска-облако 7"/>
          <p:cNvSpPr/>
          <p:nvPr/>
        </p:nvSpPr>
        <p:spPr>
          <a:xfrm>
            <a:off x="3244844" y="1887494"/>
            <a:ext cx="3518408" cy="1750504"/>
          </a:xfrm>
          <a:prstGeom prst="cloudCallout">
            <a:avLst>
              <a:gd name="adj1" fmla="val -10945"/>
              <a:gd name="adj2" fmla="val 3400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Физкультминутка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Выноска-облако 8"/>
          <p:cNvSpPr/>
          <p:nvPr/>
        </p:nvSpPr>
        <p:spPr>
          <a:xfrm>
            <a:off x="6794264" y="2243090"/>
            <a:ext cx="2294272" cy="1394908"/>
          </a:xfrm>
          <a:prstGeom prst="cloudCallout">
            <a:avLst>
              <a:gd name="adj1" fmla="val -10945"/>
              <a:gd name="adj2" fmla="val 3400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Запомни!</a:t>
            </a: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Золотое правило!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0143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2710" y="2934394"/>
            <a:ext cx="3998579" cy="392360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970793" y="81498"/>
            <a:ext cx="5323509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Составьте слова из слогов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87624" y="1859624"/>
            <a:ext cx="1215218" cy="6229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шиш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70282" y="1084695"/>
            <a:ext cx="1215218" cy="62292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880405" y="2293520"/>
            <a:ext cx="1215218" cy="62292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148064" y="915794"/>
            <a:ext cx="1215218" cy="62292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ши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03234" y="1707615"/>
            <a:ext cx="1215218" cy="62292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19303" y="2731984"/>
            <a:ext cx="1215218" cy="6229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шах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99592" y="915794"/>
            <a:ext cx="1215218" cy="6229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531853" y="2138292"/>
            <a:ext cx="1215218" cy="6229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572710" y="2111834"/>
            <a:ext cx="1215218" cy="62292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шуб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578715" y="1070840"/>
            <a:ext cx="1215218" cy="6229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6090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4.81481E-6 L 0.02031 0.50995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7" y="254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4.07407E-6 L -0.59479 0.32129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740" y="160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1.11111E-6 L -0.0757 0.35116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85" y="175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4.81481E-6 L 0.13056 0.55208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28" y="275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4.44444E-6 L 0.3599 0.41551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986" y="207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4.81481E-6 L -0.13732 0.23611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875" y="118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7.40741E-7 L 0.34914 0.22037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448" y="110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7037E-7 L -0.17136 0.35093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576" y="175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22222E-6 L -0.0184 0.37014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0" y="184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94038" cy="684709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2536" y="2189889"/>
            <a:ext cx="3569952" cy="466665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92418" y="29815"/>
            <a:ext cx="2876493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Единственное число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вальная выноска 6"/>
          <p:cNvSpPr/>
          <p:nvPr/>
        </p:nvSpPr>
        <p:spPr>
          <a:xfrm>
            <a:off x="-59910" y="944782"/>
            <a:ext cx="2952328" cy="1515038"/>
          </a:xfrm>
          <a:prstGeom prst="wedgeEllipseCallout">
            <a:avLst>
              <a:gd name="adj1" fmla="val -32545"/>
              <a:gd name="adj2" fmla="val 8628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Разделите слова в две группы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12160" y="29815"/>
            <a:ext cx="3140155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Множественное число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97019" y="3068960"/>
            <a:ext cx="1507913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Карандаш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15394" y="5013176"/>
            <a:ext cx="1673022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Карандаши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28280" y="3089920"/>
            <a:ext cx="1195648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Малыш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35016" y="4149080"/>
            <a:ext cx="1360757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Малыши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24553" y="4141796"/>
            <a:ext cx="1161665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Камыш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236296" y="4046983"/>
            <a:ext cx="1326773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Камыши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554183" y="5589240"/>
            <a:ext cx="1073627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Шапка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768911" y="5589240"/>
            <a:ext cx="1107163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Шапки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554183" y="2995447"/>
            <a:ext cx="1178656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Шишка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322492" y="4785208"/>
            <a:ext cx="1212191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Шишки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6122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-3.7037E-7 L 0.10903 -0.3483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51" y="-174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1.48148E-6 L -0.13246 -0.26458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32" y="-132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2.22222E-6 L -0.3592 -0.18357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969" y="-91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59259E-6 L 0.36632 -0.50625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316" y="-253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0 L -0.19618 -0.24259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09" y="-121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1.11111E-6 L -0.07257 -0.39653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28" y="-198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3.33333E-6 L 0.29063 -0.42199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531" y="-211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066 0.04699 L 0.05434 -0.24722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84" y="-147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1.11111E-6 L 0.12257 -0.35903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28" y="-179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2.59259E-6 L 0.09532 -0.29074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57" y="-145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59432"/>
            <a:ext cx="9144000" cy="756084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3855" y="3320988"/>
            <a:ext cx="2747597" cy="390653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46346" y="-431723"/>
            <a:ext cx="6651308" cy="95410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Распределите картинки в три столбика по </a:t>
            </a:r>
          </a:p>
          <a:p>
            <a:pPr algn="ctr"/>
            <a:r>
              <a:rPr lang="ru-RU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местоположению звука [ш] в словах</a:t>
            </a:r>
            <a:endParaRPr lang="ru-RU" sz="28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836712"/>
            <a:ext cx="634786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102330" y="836712"/>
            <a:ext cx="634786" cy="57606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737116" y="836712"/>
            <a:ext cx="634786" cy="57606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059832" y="836712"/>
            <a:ext cx="634786" cy="57606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694618" y="836712"/>
            <a:ext cx="634786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329404" y="836712"/>
            <a:ext cx="634786" cy="57606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507343" y="836712"/>
            <a:ext cx="634786" cy="57606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142129" y="836712"/>
            <a:ext cx="634786" cy="57606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6776915" y="836712"/>
            <a:ext cx="634786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24287" y="4293096"/>
            <a:ext cx="1156086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шляпа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459636" y="4799576"/>
            <a:ext cx="1256434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шишка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241081" y="4816316"/>
            <a:ext cx="1031051" cy="52322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шарф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824736" y="4020095"/>
            <a:ext cx="1165704" cy="52322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шарик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267744" y="4267567"/>
            <a:ext cx="1208344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ишка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680373" y="5012646"/>
            <a:ext cx="1128194" cy="52322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чашка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980257" y="4182073"/>
            <a:ext cx="1479379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рубашка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542125" y="5514579"/>
            <a:ext cx="1460015" cy="52322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лягушка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57737" y="5228326"/>
            <a:ext cx="1258037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камыш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399441" y="5877272"/>
            <a:ext cx="1660391" cy="52322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карандаш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364238" y="5776189"/>
            <a:ext cx="1093569" cy="52322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мышь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954928" y="5339536"/>
            <a:ext cx="1415772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ландыш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5853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3.7037E-7 L 0.02517 -0.4055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" y="-20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3.33333E-6 L 0.10712 -0.40186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47" y="-200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3.33333E-6 L -0.09497 -0.27385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57" y="-137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4.44444E-6 L -0.55503 -0.26088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760" y="-130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1.48148E-6 L 0.17569 -0.31088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85" y="-155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2.22222E-6 L -0.36667 -0.28218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333" y="-141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2.96296E-6 L -0.51233 -0.175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625" y="-87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2.96296E-6 L 0.59219 -0.5419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601" y="-271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3.33333E-6 L 0.28854 -0.4426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427" y="-221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3.7037E-7 L -0.16319 -0.27917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160" y="-139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11111E-6 L 0.44531 -0.39514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257" y="-197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163 0.02986 L -0.05504 -0.25602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33" y="-143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3446"/>
            <a:ext cx="9144000" cy="692144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2536" y="1585313"/>
            <a:ext cx="4032448" cy="5271230"/>
          </a:xfrm>
          <a:prstGeom prst="rect">
            <a:avLst/>
          </a:prstGeom>
        </p:spPr>
      </p:pic>
      <p:sp>
        <p:nvSpPr>
          <p:cNvPr id="4" name="Выноска-облако 3"/>
          <p:cNvSpPr/>
          <p:nvPr/>
        </p:nvSpPr>
        <p:spPr>
          <a:xfrm>
            <a:off x="1547664" y="116632"/>
            <a:ext cx="3456384" cy="1948660"/>
          </a:xfrm>
          <a:prstGeom prst="cloudCallout">
            <a:avLst>
              <a:gd name="adj1" fmla="val -10945"/>
              <a:gd name="adj2" fmla="val 3400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Прочитайте стихотворение стр.18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Выноска-облако 4"/>
          <p:cNvSpPr/>
          <p:nvPr/>
        </p:nvSpPr>
        <p:spPr>
          <a:xfrm>
            <a:off x="4067944" y="1448616"/>
            <a:ext cx="3456384" cy="1948660"/>
          </a:xfrm>
          <a:prstGeom prst="cloudCallout">
            <a:avLst>
              <a:gd name="adj1" fmla="val -10945"/>
              <a:gd name="adj2" fmla="val 3400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 задания в рабочем листе.</a:t>
            </a: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Раскрась шапокляк.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878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226</Words>
  <Application>Microsoft Office PowerPoint</Application>
  <PresentationFormat>Экран (4:3)</PresentationFormat>
  <Paragraphs>77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16</cp:revision>
  <dcterms:created xsi:type="dcterms:W3CDTF">2023-01-16T17:07:38Z</dcterms:created>
  <dcterms:modified xsi:type="dcterms:W3CDTF">2023-05-11T06:33:24Z</dcterms:modified>
</cp:coreProperties>
</file>