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BD1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pPr/>
              <a:t>7/11/2023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BE15108C-154A-4A5A-9C05-91A49A422BA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2159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pPr/>
              <a:t>7/11/2023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E15108C-154A-4A5A-9C05-91A49A422BA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8159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pPr/>
              <a:t>7/11/2023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E15108C-154A-4A5A-9C05-91A49A422BA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612538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pPr/>
              <a:t>7/11/2023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E15108C-154A-4A5A-9C05-91A49A422BA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09825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pPr/>
              <a:t>7/11/2023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E15108C-154A-4A5A-9C05-91A49A422BA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586489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pPr/>
              <a:t>7/11/2023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E15108C-154A-4A5A-9C05-91A49A422BA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28109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pPr/>
              <a:t>7/11/2023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108C-154A-4A5A-9C05-91A49A422BA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3556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pPr/>
              <a:t>7/11/2023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108C-154A-4A5A-9C05-91A49A422BA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5365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pPr/>
              <a:t>7/11/2023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108C-154A-4A5A-9C05-91A49A422BA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34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pPr/>
              <a:t>7/11/2023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E15108C-154A-4A5A-9C05-91A49A422BA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603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pPr/>
              <a:t>7/11/2023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E15108C-154A-4A5A-9C05-91A49A422BA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2676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pPr/>
              <a:t>7/11/2023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E15108C-154A-4A5A-9C05-91A49A422BA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64629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pPr/>
              <a:t>7/11/2023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108C-154A-4A5A-9C05-91A49A422BA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6206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pPr/>
              <a:t>7/11/2023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108C-154A-4A5A-9C05-91A49A422BA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2005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pPr/>
              <a:t>7/11/2023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108C-154A-4A5A-9C05-91A49A422BA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3124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pPr/>
              <a:t>7/11/2023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E15108C-154A-4A5A-9C05-91A49A422BA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8684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72BA41-EC5B-4197-BCC8-0FD2E523CD7A}" type="datetimeFigureOut">
              <a:rPr lang="en-US" smtClean="0"/>
              <a:pPr/>
              <a:t>7/11/2023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E15108C-154A-4A5A-9C05-91A49A422BA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214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  <p:sldLayoutId id="2147483735" r:id="rId15"/>
    <p:sldLayoutId id="214748373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Видео 3">
            <a:extLst>
              <a:ext uri="{FF2B5EF4-FFF2-40B4-BE49-F238E27FC236}">
                <a16:creationId xmlns:a16="http://schemas.microsoft.com/office/drawing/2014/main" id="{B36F616E-D232-41D1-A114-7872B87A5D5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84" r="-1" b="-1"/>
          <a:stretch/>
        </p:blipFill>
        <p:spPr>
          <a:xfrm>
            <a:off x="33245" y="10"/>
            <a:ext cx="12191980" cy="685798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D320F5-ECC8-499F-823A-CB55DDDB2A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9608" y="2112886"/>
            <a:ext cx="9820252" cy="115409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Расширение представлений о лексическом значении слова. Слово как двусторонняя единица.</a:t>
            </a:r>
            <a:endParaRPr lang="en-US" b="1" i="1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848A482-6271-468C-BF9B-685C0605B5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25" y="5600521"/>
            <a:ext cx="10325635" cy="1064492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ru-RU" sz="5400" b="1" i="1" dirty="0"/>
              <a:t>2 класс. Русский язык. </a:t>
            </a:r>
            <a:r>
              <a:rPr lang="ru-RU" sz="5400" b="1" i="1"/>
              <a:t>УМК</a:t>
            </a:r>
          </a:p>
          <a:p>
            <a:pPr algn="ctr"/>
            <a:r>
              <a:rPr lang="ru-RU" sz="5400" b="1" i="1"/>
              <a:t> « ПЕРСПЕКТИВА»</a:t>
            </a:r>
            <a:endParaRPr lang="ru-RU" sz="5400" b="1" i="1" dirty="0"/>
          </a:p>
          <a:p>
            <a:pPr algn="ctr"/>
            <a:endParaRPr lang="en-US" sz="5400" b="1" i="1" dirty="0"/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85A62E03-35CB-46A2-B6CB-8116483DD89C}"/>
              </a:ext>
            </a:extLst>
          </p:cNvPr>
          <p:cNvCxnSpPr/>
          <p:nvPr/>
        </p:nvCxnSpPr>
        <p:spPr>
          <a:xfrm flipV="1">
            <a:off x="7408506" y="4514764"/>
            <a:ext cx="195943" cy="20652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DFE32AB7-142D-4FBC-82A1-A098EFB4015C}"/>
              </a:ext>
            </a:extLst>
          </p:cNvPr>
          <p:cNvCxnSpPr/>
          <p:nvPr/>
        </p:nvCxnSpPr>
        <p:spPr>
          <a:xfrm flipV="1">
            <a:off x="4126104" y="5657403"/>
            <a:ext cx="343259" cy="22519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5C72D3D1-BC1A-4BD4-A0BA-037FB5968771}"/>
              </a:ext>
            </a:extLst>
          </p:cNvPr>
          <p:cNvCxnSpPr/>
          <p:nvPr/>
        </p:nvCxnSpPr>
        <p:spPr>
          <a:xfrm flipV="1">
            <a:off x="7722904" y="5657403"/>
            <a:ext cx="218296" cy="2531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7409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mute="1">
                <p:cTn id="19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89AE84-176B-4AE0-9A5D-5490603B8F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079" y="3442638"/>
            <a:ext cx="10325000" cy="577369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ru-RU" sz="4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Учебник с.11 упр.11</a:t>
            </a:r>
            <a:endParaRPr lang="en-US" sz="4000" b="1" dirty="0"/>
          </a:p>
        </p:txBody>
      </p:sp>
      <p:sp>
        <p:nvSpPr>
          <p:cNvPr id="4102" name="Content Placeholder 4101">
            <a:extLst>
              <a:ext uri="{FF2B5EF4-FFF2-40B4-BE49-F238E27FC236}">
                <a16:creationId xmlns:a16="http://schemas.microsoft.com/office/drawing/2014/main" id="{F416A79C-BA65-49F2-9E99-7523D10D91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1079" y="4115918"/>
            <a:ext cx="10325000" cy="2398649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Ромашка, василёк, незабудка – это цветы.</a:t>
            </a:r>
            <a:endParaRPr lang="en-US" sz="4000" b="1" dirty="0">
              <a:solidFill>
                <a:srgbClr val="92D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11B63239-F497-4042-9E90-B10ED1B833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84" b="29217"/>
          <a:stretch/>
        </p:blipFill>
        <p:spPr bwMode="auto">
          <a:xfrm>
            <a:off x="20" y="1"/>
            <a:ext cx="12166101" cy="3305415"/>
          </a:xfrm>
          <a:custGeom>
            <a:avLst/>
            <a:gdLst/>
            <a:ahLst/>
            <a:cxnLst/>
            <a:rect l="l" t="t" r="r" b="b"/>
            <a:pathLst>
              <a:path w="12166121" h="3305415">
                <a:moveTo>
                  <a:pt x="0" y="0"/>
                </a:moveTo>
                <a:lnTo>
                  <a:pt x="12166121" y="0"/>
                </a:lnTo>
                <a:lnTo>
                  <a:pt x="12166121" y="2570737"/>
                </a:lnTo>
                <a:lnTo>
                  <a:pt x="11635078" y="2574050"/>
                </a:lnTo>
                <a:cubicBezTo>
                  <a:pt x="6088525" y="2644467"/>
                  <a:pt x="5904024" y="3760719"/>
                  <a:pt x="0" y="3093802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781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F26274-B7ED-4B98-9D1E-0CC4355CA2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079" y="4070198"/>
            <a:ext cx="10325000" cy="45719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Учебник с.11 упр.11</a:t>
            </a:r>
            <a:endParaRPr lang="en-US" sz="3600" dirty="0"/>
          </a:p>
        </p:txBody>
      </p:sp>
      <p:sp>
        <p:nvSpPr>
          <p:cNvPr id="5126" name="Content Placeholder 5125">
            <a:extLst>
              <a:ext uri="{FF2B5EF4-FFF2-40B4-BE49-F238E27FC236}">
                <a16:creationId xmlns:a16="http://schemas.microsoft.com/office/drawing/2014/main" id="{B3C4D151-CFEC-4928-8249-05A6C6E6C6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1079" y="4789206"/>
            <a:ext cx="10325000" cy="1725361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Берёза, сосна, дуб – деревья.</a:t>
            </a:r>
            <a:endParaRPr lang="en-US" sz="3600" b="1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Изображение выглядит как дерево, растение&#10;&#10;Автоматически созданное описание">
            <a:extLst>
              <a:ext uri="{FF2B5EF4-FFF2-40B4-BE49-F238E27FC236}">
                <a16:creationId xmlns:a16="http://schemas.microsoft.com/office/drawing/2014/main" id="{8C888242-07CB-4B0B-8CBD-C6C8049E4E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83" r="-1" b="43091"/>
          <a:stretch/>
        </p:blipFill>
        <p:spPr bwMode="auto">
          <a:xfrm>
            <a:off x="20" y="1"/>
            <a:ext cx="12166101" cy="3305415"/>
          </a:xfrm>
          <a:custGeom>
            <a:avLst/>
            <a:gdLst/>
            <a:ahLst/>
            <a:cxnLst/>
            <a:rect l="l" t="t" r="r" b="b"/>
            <a:pathLst>
              <a:path w="12166121" h="3305415">
                <a:moveTo>
                  <a:pt x="0" y="0"/>
                </a:moveTo>
                <a:lnTo>
                  <a:pt x="12166121" y="0"/>
                </a:lnTo>
                <a:lnTo>
                  <a:pt x="12166121" y="2570737"/>
                </a:lnTo>
                <a:lnTo>
                  <a:pt x="11635078" y="2574050"/>
                </a:lnTo>
                <a:cubicBezTo>
                  <a:pt x="6088525" y="2644467"/>
                  <a:pt x="5904024" y="3760719"/>
                  <a:pt x="0" y="3093802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1821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DCBA1D-B60C-4F33-BC07-F786482507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079" y="3668780"/>
            <a:ext cx="10325000" cy="1085760"/>
          </a:xfrm>
        </p:spPr>
        <p:txBody>
          <a:bodyPr anchor="ctr">
            <a:norm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Учебник с.11 упр.11</a:t>
            </a:r>
            <a:endParaRPr lang="en-US" dirty="0"/>
          </a:p>
        </p:txBody>
      </p:sp>
      <p:sp>
        <p:nvSpPr>
          <p:cNvPr id="6150" name="Content Placeholder 6149">
            <a:extLst>
              <a:ext uri="{FF2B5EF4-FFF2-40B4-BE49-F238E27FC236}">
                <a16:creationId xmlns:a16="http://schemas.microsoft.com/office/drawing/2014/main" id="{A2FEFA21-0E75-4C67-8EE3-D4E95B161B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1079" y="4789206"/>
            <a:ext cx="10325000" cy="1725361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Сирень, шиповник, смородина – это кустарники.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627B0569-C9FD-4839-A14C-4F85F79C8AB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21" r="-1" b="31579"/>
          <a:stretch/>
        </p:blipFill>
        <p:spPr bwMode="auto">
          <a:xfrm>
            <a:off x="20" y="1"/>
            <a:ext cx="12166101" cy="3305415"/>
          </a:xfrm>
          <a:custGeom>
            <a:avLst/>
            <a:gdLst/>
            <a:ahLst/>
            <a:cxnLst/>
            <a:rect l="l" t="t" r="r" b="b"/>
            <a:pathLst>
              <a:path w="12166121" h="3305415">
                <a:moveTo>
                  <a:pt x="0" y="0"/>
                </a:moveTo>
                <a:lnTo>
                  <a:pt x="12166121" y="0"/>
                </a:lnTo>
                <a:lnTo>
                  <a:pt x="12166121" y="2570737"/>
                </a:lnTo>
                <a:lnTo>
                  <a:pt x="11635078" y="2574050"/>
                </a:lnTo>
                <a:cubicBezTo>
                  <a:pt x="6088525" y="2644467"/>
                  <a:pt x="5904024" y="3760719"/>
                  <a:pt x="0" y="3093802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0349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E831BD-3157-4ADD-85D7-10899FCCE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8653" y="725952"/>
            <a:ext cx="4927425" cy="1296048"/>
          </a:xfrm>
        </p:spPr>
        <p:txBody>
          <a:bodyPr>
            <a:normAutofit/>
          </a:bodyPr>
          <a:lstStyle/>
          <a:p>
            <a:r>
              <a:rPr lang="ru-RU" dirty="0"/>
              <a:t>Домашнее задание</a:t>
            </a:r>
            <a:endParaRPr lang="en-US" dirty="0"/>
          </a:p>
        </p:txBody>
      </p:sp>
      <p:sp>
        <p:nvSpPr>
          <p:cNvPr id="7174" name="Content Placeholder 7173">
            <a:extLst>
              <a:ext uri="{FF2B5EF4-FFF2-40B4-BE49-F238E27FC236}">
                <a16:creationId xmlns:a16="http://schemas.microsoft.com/office/drawing/2014/main" id="{B6EF96D8-DB69-400D-A8E7-30AB0BA455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88653" y="2022000"/>
            <a:ext cx="5313353" cy="4110048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1.Запиши слова в 2 столбика. </a:t>
            </a:r>
            <a:endParaRPr lang="en-US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столбик- слова с разделительным ь. </a:t>
            </a:r>
            <a:endParaRPr lang="en-US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столбик с разделительным ъ.</a:t>
            </a:r>
            <a:endParaRPr lang="en-US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С..ел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в..юга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Ил..я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руж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..ё,пол..ю,под..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езд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2.Учебник с 13 </a:t>
            </a:r>
            <a:r>
              <a:rPr lang="ru-RU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12</a:t>
            </a:r>
            <a:endParaRPr lang="en-US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pic>
        <p:nvPicPr>
          <p:cNvPr id="7170" name="Picture 2" descr="Изображение выглядит как дерево, несколько, упорядочено&#10;&#10;Автоматически созданное описание">
            <a:extLst>
              <a:ext uri="{FF2B5EF4-FFF2-40B4-BE49-F238E27FC236}">
                <a16:creationId xmlns:a16="http://schemas.microsoft.com/office/drawing/2014/main" id="{787202D2-368C-445F-B1C4-FE91E6EC91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39" r="14519"/>
          <a:stretch/>
        </p:blipFill>
        <p:spPr bwMode="auto">
          <a:xfrm>
            <a:off x="1" y="10"/>
            <a:ext cx="5854890" cy="6857990"/>
          </a:xfrm>
          <a:custGeom>
            <a:avLst/>
            <a:gdLst/>
            <a:ahLst/>
            <a:cxnLst/>
            <a:rect l="l" t="t" r="r" b="b"/>
            <a:pathLst>
              <a:path w="6036633" h="6858000">
                <a:moveTo>
                  <a:pt x="0" y="0"/>
                </a:moveTo>
                <a:lnTo>
                  <a:pt x="5782584" y="0"/>
                </a:lnTo>
                <a:lnTo>
                  <a:pt x="5847735" y="280891"/>
                </a:lnTo>
                <a:cubicBezTo>
                  <a:pt x="6512611" y="3337011"/>
                  <a:pt x="5215360" y="3533975"/>
                  <a:pt x="5130974" y="6590095"/>
                </a:cubicBezTo>
                <a:lnTo>
                  <a:pt x="5127340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08127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509D9B-E31E-40C1-9015-58526AD36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079" y="251927"/>
            <a:ext cx="10325000" cy="606489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Запиши слова. Выдели орфограмму.</a:t>
            </a:r>
            <a:endParaRPr lang="en-US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5017C16-7226-467D-966A-C6186C9955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1079" y="858416"/>
            <a:ext cx="10325000" cy="5831633"/>
          </a:xfrm>
        </p:spPr>
        <p:txBody>
          <a:bodyPr>
            <a:normAutofit/>
          </a:bodyPr>
          <a:lstStyle/>
          <a:p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Здра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ствуй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п..с..ж..р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п..года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..л….бус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с..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лдат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п..н..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дельник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сиб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</a:p>
          <a:p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к..пуста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з..мл..ника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29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D3A819-7115-45D4-B588-2A9124587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854" y="606489"/>
            <a:ext cx="10325000" cy="1576878"/>
          </a:xfrm>
        </p:spPr>
        <p:txBody>
          <a:bodyPr>
            <a:normAutofit fontScale="90000"/>
          </a:bodyPr>
          <a:lstStyle/>
          <a:p>
            <a:pPr algn="ctr"/>
            <a:br>
              <a:rPr lang="ru-RU" b="1" dirty="0"/>
            </a:br>
            <a:br>
              <a:rPr lang="ru-RU" b="1" dirty="0"/>
            </a:br>
            <a:br>
              <a:rPr lang="ru-RU" b="1" dirty="0"/>
            </a:br>
            <a:br>
              <a:rPr lang="ru-RU" b="1" dirty="0"/>
            </a:br>
            <a:br>
              <a:rPr lang="ru-RU" b="1" dirty="0"/>
            </a:br>
            <a:endPara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419637D-5A63-4491-8AD7-6CEE22A644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132081"/>
            <a:ext cx="9603275" cy="2723466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Запиши слова. </a:t>
            </a:r>
            <a:br>
              <a:rPr lang="en-US" sz="1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Вставь орфограммы. </a:t>
            </a:r>
            <a:br>
              <a:rPr lang="en-US" sz="1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Рядом  запиши проверочные слова. </a:t>
            </a:r>
            <a:br>
              <a:rPr lang="en-US" sz="1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Поставь ударение. Подчеркни орфограммы.</a:t>
            </a:r>
          </a:p>
          <a:p>
            <a:pPr marL="0" indent="0" algn="ctr">
              <a:buNone/>
            </a:pPr>
            <a:r>
              <a:rPr lang="ru-RU" sz="14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М..</a:t>
            </a:r>
            <a:r>
              <a:rPr lang="ru-RU" sz="14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сты</a:t>
            </a:r>
            <a:r>
              <a:rPr lang="ru-RU" sz="14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в..</a:t>
            </a:r>
            <a:r>
              <a:rPr lang="ru-RU" sz="14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дро</a:t>
            </a:r>
            <a:r>
              <a:rPr lang="ru-RU" sz="14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л..</a:t>
            </a:r>
            <a:r>
              <a:rPr lang="ru-RU" sz="14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сной</a:t>
            </a:r>
            <a:r>
              <a:rPr lang="ru-RU" sz="14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buNone/>
            </a:pPr>
            <a:br>
              <a:rPr lang="en-US" sz="1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4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D94E97-3CC7-49E1-8587-17E8585E5A4B}"/>
              </a:ext>
            </a:extLst>
          </p:cNvPr>
          <p:cNvSpPr txBox="1"/>
          <p:nvPr/>
        </p:nvSpPr>
        <p:spPr>
          <a:xfrm>
            <a:off x="729854" y="3247042"/>
            <a:ext cx="11137026" cy="22290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40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сты- м</a:t>
            </a:r>
            <a:r>
              <a:rPr lang="ru-RU" sz="40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ст,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40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4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дро- в</a:t>
            </a:r>
            <a:r>
              <a:rPr lang="ru-RU" sz="40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ё</a:t>
            </a:r>
            <a:r>
              <a:rPr lang="ru-RU" sz="4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дра,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40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сной- л</a:t>
            </a:r>
            <a:r>
              <a:rPr lang="ru-RU" sz="40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с.</a:t>
            </a:r>
            <a:endParaRPr lang="en-US" sz="4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2CECEFA0-15D1-46A5-B91C-2884DD8EACD9}"/>
              </a:ext>
            </a:extLst>
          </p:cNvPr>
          <p:cNvCxnSpPr/>
          <p:nvPr/>
        </p:nvCxnSpPr>
        <p:spPr>
          <a:xfrm>
            <a:off x="1788160" y="3779520"/>
            <a:ext cx="101600" cy="1930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01FF6139-A595-4D4E-8555-1B6F5AF8137B}"/>
              </a:ext>
            </a:extLst>
          </p:cNvPr>
          <p:cNvCxnSpPr/>
          <p:nvPr/>
        </p:nvCxnSpPr>
        <p:spPr>
          <a:xfrm>
            <a:off x="1451579" y="4368800"/>
            <a:ext cx="265461" cy="20320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D33D73C5-D704-4D80-8204-AB48CA40A38C}"/>
              </a:ext>
            </a:extLst>
          </p:cNvPr>
          <p:cNvCxnSpPr/>
          <p:nvPr/>
        </p:nvCxnSpPr>
        <p:spPr>
          <a:xfrm>
            <a:off x="1595120" y="4968240"/>
            <a:ext cx="101600" cy="1930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763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CE0013-6AC1-4B35-98AE-12C9AE04FE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121921"/>
            <a:ext cx="9603275" cy="1731834"/>
          </a:xfrm>
        </p:spPr>
        <p:txBody>
          <a:bodyPr>
            <a:normAutofit fontScale="90000"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7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Запиши слова. </a:t>
            </a:r>
            <a:br>
              <a:rPr lang="en-US" sz="27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Вставь орфограммы. </a:t>
            </a:r>
            <a:br>
              <a:rPr lang="en-US" sz="27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Рядом  запиши проверочные слова. </a:t>
            </a:r>
            <a:br>
              <a:rPr lang="en-US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Подчеркни орфограммы</a:t>
            </a:r>
            <a:r>
              <a:rPr lang="ru-RU" sz="31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D033B0B-04AB-45FB-A25E-1923DEAD51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Гри</a:t>
            </a:r>
            <a:r>
              <a:rPr lang="ru-RU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.., шу..ка,</a:t>
            </a:r>
            <a:r>
              <a:rPr lang="ru-RU" sz="3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ука</a:t>
            </a:r>
            <a:r>
              <a:rPr lang="ru-RU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..ка.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Гри</a:t>
            </a:r>
            <a:r>
              <a:rPr lang="ru-RU" sz="36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-гри</a:t>
            </a:r>
            <a:r>
              <a:rPr lang="ru-RU" sz="36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шу</a:t>
            </a:r>
            <a:r>
              <a:rPr lang="ru-RU" sz="36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lang="ru-RU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ка- шу</a:t>
            </a:r>
            <a:r>
              <a:rPr lang="ru-RU" sz="36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lang="ru-RU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ука</a:t>
            </a:r>
            <a:r>
              <a:rPr lang="ru-RU" sz="36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</a:t>
            </a: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ка- ука</a:t>
            </a:r>
            <a:r>
              <a:rPr lang="ru-RU" sz="36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</a:t>
            </a: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ывать</a:t>
            </a:r>
            <a:endParaRPr lang="en-US" sz="36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1955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F88622-A3FF-44F6-8776-5B112033D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172721"/>
            <a:ext cx="9603275" cy="121893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Запиши слова. </a:t>
            </a:r>
            <a:br>
              <a:rPr lang="en-US" sz="32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Вставь орфограммы. </a:t>
            </a:r>
            <a:br>
              <a:rPr lang="en-US" sz="32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Рядом  запиши проверочные слова. </a:t>
            </a:r>
            <a:b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Подчеркни орфограммы</a:t>
            </a:r>
            <a:endParaRPr lang="en-US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89EBD64-53DA-4300-B047-6D142559E0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Чес..</a:t>
            </a:r>
            <a:r>
              <a:rPr lang="ru-RU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ный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вкус..</a:t>
            </a:r>
            <a:r>
              <a:rPr lang="ru-RU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ный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капус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</a:t>
            </a:r>
            <a:r>
              <a:rPr lang="ru-RU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ный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Чес</a:t>
            </a:r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ный- чес</a:t>
            </a:r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ь,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вку</a:t>
            </a:r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ый- вкус, вкусен,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капус</a:t>
            </a:r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ный- капус</a:t>
            </a:r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4643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61C3FA-6619-4CB5-B338-A7DB9AF31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079" y="261257"/>
            <a:ext cx="10325000" cy="1907157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Учебник с.11 </a:t>
            </a:r>
            <a:r>
              <a:rPr lang="ru-RU" b="1" dirty="0" err="1"/>
              <a:t>упр</a:t>
            </a:r>
            <a:r>
              <a:rPr lang="ru-RU" b="1" dirty="0"/>
              <a:t> 10</a:t>
            </a:r>
            <a:br>
              <a:rPr lang="en-US" dirty="0"/>
            </a:br>
            <a:endParaRPr lang="en-US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1A6CD8B-BCD3-432F-B529-4B4F874E81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Описать только :огурец, яблоко, лимон.</a:t>
            </a:r>
            <a:b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4196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8FCE0C-13A5-49C6-B8C0-7F9B08495D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8653" y="725951"/>
            <a:ext cx="4927425" cy="1938525"/>
          </a:xfrm>
        </p:spPr>
        <p:txBody>
          <a:bodyPr>
            <a:normAutofit/>
          </a:bodyPr>
          <a:lstStyle/>
          <a:p>
            <a:r>
              <a:rPr lang="ru-RU" b="1"/>
              <a:t>Учебник с.11 упр 10</a:t>
            </a:r>
            <a:endParaRPr lang="en-US"/>
          </a:p>
        </p:txBody>
      </p:sp>
      <p:sp>
        <p:nvSpPr>
          <p:cNvPr id="1041" name="Content Placeholder 1029">
            <a:extLst>
              <a:ext uri="{FF2B5EF4-FFF2-40B4-BE49-F238E27FC236}">
                <a16:creationId xmlns:a16="http://schemas.microsoft.com/office/drawing/2014/main" id="{CAC705B7-2D2B-4EA2-B9E2-106A1DC689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88653" y="2886116"/>
            <a:ext cx="4927425" cy="3245931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овощ,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овальной формы,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зелёного цвета,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растёт в огороде на грядке, используют в свежем виде и заготавливают на зиму.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Изображение выглядит как тарелка, зеленый, растение&#10;&#10;Автоматически созданное описание">
            <a:extLst>
              <a:ext uri="{FF2B5EF4-FFF2-40B4-BE49-F238E27FC236}">
                <a16:creationId xmlns:a16="http://schemas.microsoft.com/office/drawing/2014/main" id="{FE5C1D69-569D-4F3C-AD1A-7B112325D12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90" r="21023" b="-1"/>
          <a:stretch/>
        </p:blipFill>
        <p:spPr bwMode="auto">
          <a:xfrm>
            <a:off x="1" y="10"/>
            <a:ext cx="5854890" cy="6857990"/>
          </a:xfrm>
          <a:custGeom>
            <a:avLst/>
            <a:gdLst/>
            <a:ahLst/>
            <a:cxnLst/>
            <a:rect l="l" t="t" r="r" b="b"/>
            <a:pathLst>
              <a:path w="6036633" h="6858000">
                <a:moveTo>
                  <a:pt x="0" y="0"/>
                </a:moveTo>
                <a:lnTo>
                  <a:pt x="5782584" y="0"/>
                </a:lnTo>
                <a:lnTo>
                  <a:pt x="5847735" y="280891"/>
                </a:lnTo>
                <a:cubicBezTo>
                  <a:pt x="6512611" y="3337011"/>
                  <a:pt x="5215360" y="3533975"/>
                  <a:pt x="5130974" y="6590095"/>
                </a:cubicBezTo>
                <a:lnTo>
                  <a:pt x="5127340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8501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244117-3208-4180-8915-0420AEA7D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079" y="3442638"/>
            <a:ext cx="10325000" cy="404108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ru-RU" sz="3200" b="1" dirty="0"/>
              <a:t>Учебник с.11 </a:t>
            </a:r>
            <a:r>
              <a:rPr lang="ru-RU" sz="3200" b="1" dirty="0" err="1"/>
              <a:t>упр</a:t>
            </a:r>
            <a:r>
              <a:rPr lang="ru-RU" sz="3200" b="1" dirty="0"/>
              <a:t> 10</a:t>
            </a:r>
            <a:endParaRPr lang="en-US" sz="3200" dirty="0"/>
          </a:p>
        </p:txBody>
      </p:sp>
      <p:sp>
        <p:nvSpPr>
          <p:cNvPr id="2054" name="Content Placeholder 2053">
            <a:extLst>
              <a:ext uri="{FF2B5EF4-FFF2-40B4-BE49-F238E27FC236}">
                <a16:creationId xmlns:a16="http://schemas.microsoft.com/office/drawing/2014/main" id="{E5C97ECC-DAD8-4E83-A5E7-3C24DF9BCA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1079" y="3971878"/>
            <a:ext cx="10325000" cy="2542690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фрукт,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круглой формы,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бывает жёлтым, красным или зелёным,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растёт в саду на яблоне,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его едят в свежем виде или консервируют.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A070C4C1-AAEB-4221-92F3-A832C675D4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87" r="-1" b="3001"/>
          <a:stretch/>
        </p:blipFill>
        <p:spPr bwMode="auto">
          <a:xfrm>
            <a:off x="20" y="1"/>
            <a:ext cx="12166101" cy="3305415"/>
          </a:xfrm>
          <a:custGeom>
            <a:avLst/>
            <a:gdLst/>
            <a:ahLst/>
            <a:cxnLst/>
            <a:rect l="l" t="t" r="r" b="b"/>
            <a:pathLst>
              <a:path w="12166121" h="3305415">
                <a:moveTo>
                  <a:pt x="0" y="0"/>
                </a:moveTo>
                <a:lnTo>
                  <a:pt x="12166121" y="0"/>
                </a:lnTo>
                <a:lnTo>
                  <a:pt x="12166121" y="2570737"/>
                </a:lnTo>
                <a:lnTo>
                  <a:pt x="11635078" y="2574050"/>
                </a:lnTo>
                <a:cubicBezTo>
                  <a:pt x="6088525" y="2644467"/>
                  <a:pt x="5904024" y="3760719"/>
                  <a:pt x="0" y="3093802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338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7A3530-A655-4F5E-B1F1-245FDE0ED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079" y="3442638"/>
            <a:ext cx="10325000" cy="673280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ru-RU" sz="4000" b="1" dirty="0"/>
              <a:t>Учебник с.11 </a:t>
            </a:r>
            <a:r>
              <a:rPr lang="ru-RU" sz="4000" b="1" dirty="0" err="1"/>
              <a:t>упр</a:t>
            </a:r>
            <a:r>
              <a:rPr lang="ru-RU" sz="4000" b="1" dirty="0"/>
              <a:t> 10</a:t>
            </a:r>
            <a:endParaRPr lang="en-US" sz="4000" dirty="0"/>
          </a:p>
        </p:txBody>
      </p:sp>
      <p:sp>
        <p:nvSpPr>
          <p:cNvPr id="3078" name="Content Placeholder 3077">
            <a:extLst>
              <a:ext uri="{FF2B5EF4-FFF2-40B4-BE49-F238E27FC236}">
                <a16:creationId xmlns:a16="http://schemas.microsoft.com/office/drawing/2014/main" id="{928251BD-0679-423B-8B37-CD3B67FF91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1079" y="4143594"/>
            <a:ext cx="10325000" cy="2370973"/>
          </a:xfrm>
        </p:spPr>
        <p:txBody>
          <a:bodyPr>
            <a:normAutofit fontScale="92500" lnSpcReduction="20000"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фрукт,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вытянутой формы,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жёлтого цвета,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растет в саду на дереве,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едят ,чтобы не болеть.</a:t>
            </a:r>
          </a:p>
          <a:p>
            <a:endParaRPr lang="en-US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2E17373E-A959-4810-A09E-45EC7D94D1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39" r="-1" b="23411"/>
          <a:stretch/>
        </p:blipFill>
        <p:spPr bwMode="auto">
          <a:xfrm>
            <a:off x="20" y="1"/>
            <a:ext cx="12166101" cy="3305415"/>
          </a:xfrm>
          <a:custGeom>
            <a:avLst/>
            <a:gdLst/>
            <a:ahLst/>
            <a:cxnLst/>
            <a:rect l="l" t="t" r="r" b="b"/>
            <a:pathLst>
              <a:path w="12166121" h="3305415">
                <a:moveTo>
                  <a:pt x="0" y="0"/>
                </a:moveTo>
                <a:lnTo>
                  <a:pt x="12166121" y="0"/>
                </a:lnTo>
                <a:lnTo>
                  <a:pt x="12166121" y="2570737"/>
                </a:lnTo>
                <a:lnTo>
                  <a:pt x="11635078" y="2574050"/>
                </a:lnTo>
                <a:cubicBezTo>
                  <a:pt x="6088525" y="2644467"/>
                  <a:pt x="5904024" y="3760719"/>
                  <a:pt x="0" y="3093802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1819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 build="p"/>
    </p:bld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Легкий дым</Template>
  <TotalTime>102</TotalTime>
  <Words>398</Words>
  <Application>Microsoft Office PowerPoint</Application>
  <PresentationFormat>Широкоэкранный</PresentationFormat>
  <Paragraphs>62</Paragraphs>
  <Slides>13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Century Gothic</vt:lpstr>
      <vt:lpstr>Times New Roman</vt:lpstr>
      <vt:lpstr>Wingdings 3</vt:lpstr>
      <vt:lpstr>Легкий дым</vt:lpstr>
      <vt:lpstr>Расширение представлений о лексическом значении слова. Слово как двусторонняя единица.</vt:lpstr>
      <vt:lpstr>Запиши слова. Выдели орфограмму.</vt:lpstr>
      <vt:lpstr>     </vt:lpstr>
      <vt:lpstr>Запиши слова.  Вставь орфограммы.  Рядом  запиши проверочные слова.  Подчеркни орфограммы.</vt:lpstr>
      <vt:lpstr>Запиши слова.  Вставь орфограммы.  Рядом  запиши проверочные слова.  Подчеркни орфограммы</vt:lpstr>
      <vt:lpstr>Учебник с.11 упр 10 </vt:lpstr>
      <vt:lpstr>Учебник с.11 упр 10</vt:lpstr>
      <vt:lpstr>Учебник с.11 упр 10</vt:lpstr>
      <vt:lpstr>Учебник с.11 упр 10</vt:lpstr>
      <vt:lpstr>Учебник с.11 упр.11</vt:lpstr>
      <vt:lpstr>Учебник с.11 упр.11</vt:lpstr>
      <vt:lpstr>Учебник с.11 упр.11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21  января</dc:title>
  <dc:creator>Дорошенко Алексей</dc:creator>
  <cp:lastModifiedBy>Дорошенко Алексей</cp:lastModifiedBy>
  <cp:revision>5</cp:revision>
  <dcterms:created xsi:type="dcterms:W3CDTF">2022-01-20T18:40:48Z</dcterms:created>
  <dcterms:modified xsi:type="dcterms:W3CDTF">2023-07-10T20:36:13Z</dcterms:modified>
</cp:coreProperties>
</file>