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0"/>
  </p:notesMasterIdLst>
  <p:handoutMasterIdLst>
    <p:handoutMasterId r:id="rId31"/>
  </p:handoutMasterIdLst>
  <p:sldIdLst>
    <p:sldId id="586" r:id="rId2"/>
    <p:sldId id="598" r:id="rId3"/>
    <p:sldId id="599" r:id="rId4"/>
    <p:sldId id="600" r:id="rId5"/>
    <p:sldId id="601" r:id="rId6"/>
    <p:sldId id="602" r:id="rId7"/>
    <p:sldId id="603" r:id="rId8"/>
    <p:sldId id="604" r:id="rId9"/>
    <p:sldId id="605" r:id="rId10"/>
    <p:sldId id="606" r:id="rId11"/>
    <p:sldId id="612" r:id="rId12"/>
    <p:sldId id="607" r:id="rId13"/>
    <p:sldId id="608" r:id="rId14"/>
    <p:sldId id="609" r:id="rId15"/>
    <p:sldId id="610" r:id="rId16"/>
    <p:sldId id="611" r:id="rId17"/>
    <p:sldId id="613" r:id="rId18"/>
    <p:sldId id="614" r:id="rId19"/>
    <p:sldId id="623" r:id="rId20"/>
    <p:sldId id="615" r:id="rId21"/>
    <p:sldId id="620" r:id="rId22"/>
    <p:sldId id="616" r:id="rId23"/>
    <p:sldId id="617" r:id="rId24"/>
    <p:sldId id="618" r:id="rId25"/>
    <p:sldId id="619" r:id="rId26"/>
    <p:sldId id="624" r:id="rId27"/>
    <p:sldId id="621" r:id="rId28"/>
    <p:sldId id="622" r:id="rId29"/>
  </p:sldIdLst>
  <p:sldSz cx="9144000" cy="6858000" type="screen4x3"/>
  <p:notesSz cx="9723438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C00"/>
    <a:srgbClr val="013329"/>
    <a:srgbClr val="100430"/>
    <a:srgbClr val="142015"/>
    <a:srgbClr val="5E3F02"/>
    <a:srgbClr val="A50021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13E1805-8A34-479C-A3F7-80F95AE43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22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8013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1550" y="3257550"/>
            <a:ext cx="778033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CDC2C872-C2C7-4598-81CE-BB08D5350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7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 descr="59018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9138"/>
            <a:ext cx="2814638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7"/>
          <p:cNvSpPr txBox="1">
            <a:spLocks noChangeArrowheads="1"/>
          </p:cNvSpPr>
          <p:nvPr/>
        </p:nvSpPr>
        <p:spPr bwMode="gray">
          <a:xfrm>
            <a:off x="338138" y="295275"/>
            <a:ext cx="12922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3" dist="53882" dir="2700000">
              <a:srgbClr val="080808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141777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01638" y="3225800"/>
            <a:ext cx="6557962" cy="515938"/>
          </a:xfrm>
          <a:ln/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41776" name="Rectangle 1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376238" y="2046288"/>
            <a:ext cx="6635750" cy="1138237"/>
          </a:xfrm>
        </p:spPr>
        <p:txBody>
          <a:bodyPr/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58775" y="6394450"/>
            <a:ext cx="2133600" cy="23177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864225" y="6402388"/>
            <a:ext cx="2789238" cy="231775"/>
          </a:xfrm>
        </p:spPr>
        <p:txBody>
          <a:bodyPr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2957513" y="6394450"/>
            <a:ext cx="442912" cy="252413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BC0E4DB4-0F62-428B-9D67-25D76528B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9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B061-178B-440F-AD5B-0C90A9991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2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7650" y="349250"/>
            <a:ext cx="2089150" cy="608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5438" y="349250"/>
            <a:ext cx="6119812" cy="608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0EC93-8CD3-4773-929A-89AE4657B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99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FD0E7-99A2-4F23-9329-B72D4E4FB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82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8091487" cy="2416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5313" y="4019550"/>
            <a:ext cx="8091487" cy="2416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675D0-E4CE-446A-8899-211DBF07D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61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83C24-CF70-4893-BD4B-6033F2015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18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CF4D-B93B-4202-AF04-1903D2134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92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C793B-A6AE-4148-9F3F-29BEB3052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7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B3E5-B823-48E6-A218-5E7803C72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5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393CF-C383-487D-85CB-281956BCC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9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89A1-1EB9-4E9A-9387-97C65A301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BCB4-1D28-4DEF-8FC3-6D00E0346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7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73DE4-3332-48C6-8A7B-6A65DE772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5B93-BF31-49DB-AF45-C03E18603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7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B4EAD-E534-4A49-B6D9-CA4DF5AA4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4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5EDA9-6BB6-4F62-B32B-7DD0CE75E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7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811" name="Picture 75" descr="59018 _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0600"/>
            <a:ext cx="26035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4" descr="Medical Perspectives_EyeWire copy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0740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96863" y="6577013"/>
            <a:ext cx="21336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0741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16213" y="6565900"/>
            <a:ext cx="3649662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0744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31000" y="6569075"/>
            <a:ext cx="213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</a:defRPr>
            </a:lvl1pPr>
          </a:lstStyle>
          <a:p>
            <a:pPr>
              <a:defRPr/>
            </a:pPr>
            <a:fld id="{DEC0DA46-0064-4B7A-9BEA-D3F1641A5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2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95313" y="1450975"/>
            <a:ext cx="8091487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40804" name="Freeform 68"/>
          <p:cNvSpPr>
            <a:spLocks/>
          </p:cNvSpPr>
          <p:nvPr/>
        </p:nvSpPr>
        <p:spPr bwMode="auto">
          <a:xfrm>
            <a:off x="957263" y="1103313"/>
            <a:ext cx="6543675" cy="39687"/>
          </a:xfrm>
          <a:custGeom>
            <a:avLst/>
            <a:gdLst/>
            <a:ahLst/>
            <a:cxnLst>
              <a:cxn ang="0">
                <a:pos x="4122" y="0"/>
              </a:cxn>
              <a:cxn ang="0">
                <a:pos x="0" y="3"/>
              </a:cxn>
              <a:cxn ang="0">
                <a:pos x="37" y="25"/>
              </a:cxn>
              <a:cxn ang="0">
                <a:pos x="4109" y="25"/>
              </a:cxn>
              <a:cxn ang="0">
                <a:pos x="4122" y="0"/>
              </a:cxn>
            </a:cxnLst>
            <a:rect l="0" t="0" r="r" b="b"/>
            <a:pathLst>
              <a:path w="4122" h="25">
                <a:moveTo>
                  <a:pt x="4122" y="0"/>
                </a:moveTo>
                <a:lnTo>
                  <a:pt x="0" y="3"/>
                </a:lnTo>
                <a:lnTo>
                  <a:pt x="37" y="25"/>
                </a:lnTo>
                <a:lnTo>
                  <a:pt x="4109" y="25"/>
                </a:lnTo>
                <a:lnTo>
                  <a:pt x="4122" y="0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3" name="Picture 69" descr="artway_medical_thermomete_0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38" y="98425"/>
            <a:ext cx="1016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0764" name="Rectangle 28"/>
          <p:cNvSpPr>
            <a:spLocks noGrp="1" noChangeArrowheads="1"/>
          </p:cNvSpPr>
          <p:nvPr>
            <p:ph type="title"/>
          </p:nvPr>
        </p:nvSpPr>
        <p:spPr bwMode="black">
          <a:xfrm>
            <a:off x="325438" y="349250"/>
            <a:ext cx="77755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40808" name="Text Box 72"/>
          <p:cNvSpPr txBox="1">
            <a:spLocks noChangeArrowheads="1"/>
          </p:cNvSpPr>
          <p:nvPr/>
        </p:nvSpPr>
        <p:spPr bwMode="gray">
          <a:xfrm>
            <a:off x="7642225" y="779463"/>
            <a:ext cx="12922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3" dist="53882" dir="2700000">
              <a:srgbClr val="080808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>
                <a:solidFill>
                  <a:srgbClr val="A50021"/>
                </a:solidFill>
                <a:latin typeface="Verdana" pitchFamily="34" charset="0"/>
              </a:rPr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4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40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4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0804" grpId="0" animBg="1"/>
      <p:bldP spid="1140764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type="ctrTitle"/>
          </p:nvPr>
        </p:nvSpPr>
        <p:spPr bwMode="black">
          <a:xfrm>
            <a:off x="424808" y="4413270"/>
            <a:ext cx="7570787" cy="1215985"/>
          </a:xfrm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 </a:t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«Возрастные особенности формирования здорового образа жизни у детей дошкольного возраста»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600200" y="45640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35663" name="Text Box 47"/>
          <p:cNvSpPr txBox="1">
            <a:spLocks noChangeArrowheads="1"/>
          </p:cNvSpPr>
          <p:nvPr/>
        </p:nvSpPr>
        <p:spPr bwMode="black">
          <a:xfrm>
            <a:off x="609598" y="6123731"/>
            <a:ext cx="5825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ymbol" pitchFamily="18" charset="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ymbol" pitchFamily="18" charset="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ymbol" pitchFamily="18" charset="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Подготовили: </a:t>
            </a:r>
            <a:r>
              <a:rPr lang="ru-RU" dirty="0" smtClean="0">
                <a:latin typeface="+mj-lt"/>
              </a:rPr>
              <a:t>Абрамова М.В., </a:t>
            </a:r>
            <a:r>
              <a:rPr lang="ru-RU" dirty="0" err="1" smtClean="0">
                <a:latin typeface="+mj-lt"/>
              </a:rPr>
              <a:t>Грязева</a:t>
            </a:r>
            <a:r>
              <a:rPr lang="ru-RU" dirty="0" smtClean="0">
                <a:latin typeface="+mj-lt"/>
              </a:rPr>
              <a:t> А.С., Сорока Е.А.</a:t>
            </a:r>
            <a:endParaRPr lang="en-US" dirty="0">
              <a:latin typeface="+mj-lt"/>
            </a:endParaRPr>
          </a:p>
        </p:txBody>
      </p:sp>
      <p:sp>
        <p:nvSpPr>
          <p:cNvPr id="1135670" name="Freeform 54"/>
          <p:cNvSpPr>
            <a:spLocks/>
          </p:cNvSpPr>
          <p:nvPr/>
        </p:nvSpPr>
        <p:spPr bwMode="auto">
          <a:xfrm>
            <a:off x="635000" y="4559300"/>
            <a:ext cx="4191000" cy="50800"/>
          </a:xfrm>
          <a:custGeom>
            <a:avLst/>
            <a:gdLst/>
            <a:ahLst/>
            <a:cxnLst>
              <a:cxn ang="0">
                <a:pos x="16" y="64"/>
              </a:cxn>
              <a:cxn ang="0">
                <a:pos x="2832" y="56"/>
              </a:cxn>
              <a:cxn ang="0">
                <a:pos x="2736" y="0"/>
              </a:cxn>
              <a:cxn ang="0">
                <a:pos x="2792" y="32"/>
              </a:cxn>
              <a:cxn ang="0">
                <a:pos x="0" y="32"/>
              </a:cxn>
              <a:cxn ang="0">
                <a:pos x="16" y="64"/>
              </a:cxn>
            </a:cxnLst>
            <a:rect l="0" t="0" r="r" b="b"/>
            <a:pathLst>
              <a:path w="2832" h="64">
                <a:moveTo>
                  <a:pt x="16" y="64"/>
                </a:moveTo>
                <a:lnTo>
                  <a:pt x="2832" y="56"/>
                </a:lnTo>
                <a:lnTo>
                  <a:pt x="2736" y="0"/>
                </a:lnTo>
                <a:lnTo>
                  <a:pt x="2792" y="32"/>
                </a:lnTo>
                <a:lnTo>
                  <a:pt x="0" y="32"/>
                </a:lnTo>
                <a:lnTo>
                  <a:pt x="16" y="6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135668" name="Picture 52" descr="artway_medical_thermomete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971">
            <a:off x="1881188" y="1911350"/>
            <a:ext cx="3614737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5669" name="Freeform 53"/>
          <p:cNvSpPr>
            <a:spLocks/>
          </p:cNvSpPr>
          <p:nvPr/>
        </p:nvSpPr>
        <p:spPr bwMode="auto">
          <a:xfrm rot="287634">
            <a:off x="3155950" y="2279650"/>
            <a:ext cx="1104900" cy="1327150"/>
          </a:xfrm>
          <a:custGeom>
            <a:avLst/>
            <a:gdLst>
              <a:gd name="T0" fmla="*/ 0 w 964"/>
              <a:gd name="T1" fmla="*/ 4 h 1116"/>
              <a:gd name="T2" fmla="*/ 948 w 964"/>
              <a:gd name="T3" fmla="*/ 1116 h 1116"/>
              <a:gd name="T4" fmla="*/ 964 w 964"/>
              <a:gd name="T5" fmla="*/ 1092 h 1116"/>
              <a:gd name="T6" fmla="*/ 28 w 964"/>
              <a:gd name="T7" fmla="*/ 0 h 1116"/>
              <a:gd name="T8" fmla="*/ 0 w 964"/>
              <a:gd name="T9" fmla="*/ 4 h 1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4"/>
              <a:gd name="T16" fmla="*/ 0 h 1116"/>
              <a:gd name="T17" fmla="*/ 964 w 964"/>
              <a:gd name="T18" fmla="*/ 1116 h 11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4" h="1116">
                <a:moveTo>
                  <a:pt x="0" y="4"/>
                </a:moveTo>
                <a:lnTo>
                  <a:pt x="948" y="1116"/>
                </a:lnTo>
                <a:lnTo>
                  <a:pt x="964" y="1092"/>
                </a:lnTo>
                <a:lnTo>
                  <a:pt x="28" y="0"/>
                </a:lnTo>
                <a:lnTo>
                  <a:pt x="0" y="4"/>
                </a:lnTo>
                <a:close/>
              </a:path>
            </a:pathLst>
          </a:custGeom>
          <a:gradFill rotWithShape="1">
            <a:gsLst>
              <a:gs pos="0">
                <a:srgbClr val="CC3300"/>
              </a:gs>
              <a:gs pos="50000">
                <a:srgbClr val="DD7755"/>
              </a:gs>
              <a:gs pos="100000">
                <a:srgbClr val="CC33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3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135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3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620" grpId="0"/>
      <p:bldP spid="1135663" grpId="0"/>
      <p:bldP spid="1135670" grpId="0" animBg="1"/>
      <p:bldP spid="113566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Продолжать учить детей под контролем взрослого, а затем самостоятельно мыть руки по мере загрязнения и перед едой, насухо вытирать лицо и руки личным полотенцем.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Учить с помощью взрослого приводить себя в порядок. 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Формировать навык пользования индивидуальными предметами (носовым платком, салфеткой, полотенцем, расческой, горшком).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Учить держать ложку в правой руке.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Развивать у детей желание играть вместе с  воспитателем в подвижные игры с простым содержанием, несложными движениями. 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Способствовать развитию умения детей играть в игры, в ходе которых совершенствуются основные движения (ходьба, бег, бросание, катание).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8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810" y="294821"/>
            <a:ext cx="7775575" cy="4723493"/>
          </a:xfrm>
        </p:spPr>
        <p:txBody>
          <a:bodyPr/>
          <a:lstStyle/>
          <a:p>
            <a:r>
              <a:rPr lang="ru-RU" sz="5400" dirty="0" smtClean="0"/>
              <a:t>Особенности формирования ЗОЖ у детей младшего дошкольного возраста</a:t>
            </a:r>
            <a:endParaRPr lang="ru-RU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314" y="4367214"/>
            <a:ext cx="3182031" cy="2113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1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Средства </a:t>
            </a:r>
            <a:r>
              <a:rPr lang="ru-RU" sz="2000" dirty="0"/>
              <a:t>формирования </a:t>
            </a:r>
            <a:r>
              <a:rPr lang="ru-RU" sz="2000" dirty="0" smtClean="0"/>
              <a:t>ЗОЖ у </a:t>
            </a:r>
            <a:r>
              <a:rPr lang="ru-RU" sz="2000" dirty="0"/>
              <a:t>детей младшего дошкольного </a:t>
            </a:r>
            <a:r>
              <a:rPr lang="ru-RU" sz="2000" dirty="0" smtClean="0"/>
              <a:t>возраста: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>
                <a:latin typeface="+mj-lt"/>
              </a:rPr>
              <a:t>организация рационального режима дня, </a:t>
            </a:r>
            <a:endParaRPr lang="ru-RU" sz="2800" dirty="0" smtClean="0">
              <a:latin typeface="+mj-lt"/>
            </a:endParaRPr>
          </a:p>
          <a:p>
            <a:pPr algn="just"/>
            <a:r>
              <a:rPr lang="ru-RU" sz="2800" dirty="0" smtClean="0">
                <a:latin typeface="+mj-lt"/>
              </a:rPr>
              <a:t>развитие </a:t>
            </a:r>
            <a:r>
              <a:rPr lang="ru-RU" sz="2800" dirty="0">
                <a:latin typeface="+mj-lt"/>
              </a:rPr>
              <a:t>культурно-гигиенических навыков, </a:t>
            </a:r>
            <a:endParaRPr lang="ru-RU" sz="2800" dirty="0" smtClean="0">
              <a:latin typeface="+mj-lt"/>
            </a:endParaRPr>
          </a:p>
          <a:p>
            <a:pPr algn="just"/>
            <a:r>
              <a:rPr lang="ru-RU" sz="2800" dirty="0" smtClean="0">
                <a:latin typeface="+mj-lt"/>
              </a:rPr>
              <a:t>организация </a:t>
            </a:r>
            <a:r>
              <a:rPr lang="ru-RU" sz="2800" dirty="0">
                <a:latin typeface="+mj-lt"/>
              </a:rPr>
              <a:t>здорового и правильного питания, </a:t>
            </a:r>
            <a:endParaRPr lang="ru-RU" sz="2800" dirty="0" smtClean="0">
              <a:latin typeface="+mj-lt"/>
            </a:endParaRPr>
          </a:p>
          <a:p>
            <a:pPr algn="just"/>
            <a:r>
              <a:rPr lang="ru-RU" sz="2800" dirty="0" smtClean="0">
                <a:latin typeface="+mj-lt"/>
              </a:rPr>
              <a:t>психоэмоциональный </a:t>
            </a:r>
            <a:r>
              <a:rPr lang="ru-RU" sz="2800" dirty="0">
                <a:latin typeface="+mj-lt"/>
              </a:rPr>
              <a:t>комфорт</a:t>
            </a:r>
            <a:r>
              <a:rPr lang="ru-RU" sz="2800" dirty="0" smtClean="0">
                <a:latin typeface="+mj-lt"/>
              </a:rPr>
              <a:t>,</a:t>
            </a:r>
          </a:p>
          <a:p>
            <a:pPr algn="just"/>
            <a:r>
              <a:rPr lang="ru-RU" sz="2800" dirty="0" smtClean="0">
                <a:latin typeface="+mj-lt"/>
              </a:rPr>
              <a:t> </a:t>
            </a:r>
            <a:r>
              <a:rPr lang="ru-RU" sz="2800" dirty="0">
                <a:latin typeface="+mj-lt"/>
              </a:rPr>
              <a:t>закаливание организма, </a:t>
            </a:r>
            <a:endParaRPr lang="ru-RU" sz="2800" dirty="0" smtClean="0">
              <a:latin typeface="+mj-lt"/>
            </a:endParaRPr>
          </a:p>
          <a:p>
            <a:pPr algn="just"/>
            <a:r>
              <a:rPr lang="ru-RU" sz="2800" dirty="0" smtClean="0">
                <a:latin typeface="+mj-lt"/>
              </a:rPr>
              <a:t>рациональная </a:t>
            </a:r>
            <a:r>
              <a:rPr lang="ru-RU" sz="2800" dirty="0">
                <a:latin typeface="+mj-lt"/>
              </a:rPr>
              <a:t>двигательная активность, </a:t>
            </a:r>
            <a:endParaRPr lang="ru-RU" sz="2800" dirty="0" smtClean="0">
              <a:latin typeface="+mj-lt"/>
            </a:endParaRPr>
          </a:p>
          <a:p>
            <a:pPr algn="just"/>
            <a:r>
              <a:rPr lang="ru-RU" sz="2800" dirty="0" smtClean="0">
                <a:latin typeface="+mj-lt"/>
              </a:rPr>
              <a:t>работа </a:t>
            </a:r>
            <a:r>
              <a:rPr lang="ru-RU" sz="2800" dirty="0">
                <a:latin typeface="+mj-lt"/>
              </a:rPr>
              <a:t>по профилактике заболеваний детей.</a:t>
            </a:r>
          </a:p>
        </p:txBody>
      </p:sp>
    </p:spTree>
    <p:extLst>
      <p:ext uri="{BB962C8B-B14F-4D97-AF65-F5344CB8AC3E}">
        <p14:creationId xmlns:p14="http://schemas.microsoft.com/office/powerpoint/2010/main" val="14736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Рациональный режим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+mj-lt"/>
              </a:rPr>
              <a:t>	</a:t>
            </a:r>
            <a:r>
              <a:rPr lang="ru-RU" sz="2100" u="sng" dirty="0" smtClean="0">
                <a:latin typeface="+mj-lt"/>
              </a:rPr>
              <a:t>При </a:t>
            </a:r>
            <a:r>
              <a:rPr lang="ru-RU" sz="2100" u="sng" dirty="0">
                <a:latin typeface="+mj-lt"/>
              </a:rPr>
              <a:t>проведении режимных процессов для детей младшего дошкольного возраста, следует придерживаться следующих правил: </a:t>
            </a:r>
            <a:endParaRPr lang="ru-RU" sz="2100" u="sng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полное </a:t>
            </a:r>
            <a:r>
              <a:rPr lang="ru-RU" sz="2100" dirty="0">
                <a:latin typeface="+mj-lt"/>
              </a:rPr>
              <a:t>и своевременное удовлетворение всех органических потребностей детей (во сне, питании), </a:t>
            </a:r>
            <a:endParaRPr lang="ru-RU" sz="21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тщательный </a:t>
            </a:r>
            <a:r>
              <a:rPr lang="ru-RU" sz="2100" dirty="0">
                <a:latin typeface="+mj-lt"/>
              </a:rPr>
              <a:t>гигиенический уход, </a:t>
            </a:r>
            <a:endParaRPr lang="ru-RU" sz="21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обеспечение </a:t>
            </a:r>
            <a:r>
              <a:rPr lang="ru-RU" sz="2100" dirty="0">
                <a:latin typeface="+mj-lt"/>
              </a:rPr>
              <a:t>чистоты тела, одежды, постели, </a:t>
            </a:r>
            <a:endParaRPr lang="ru-RU" sz="21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привлечение </a:t>
            </a:r>
            <a:r>
              <a:rPr lang="ru-RU" sz="2100" dirty="0">
                <a:latin typeface="+mj-lt"/>
              </a:rPr>
              <a:t>детей к посильному участию в режимных процессах, </a:t>
            </a:r>
            <a:endParaRPr lang="ru-RU" sz="21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формирование </a:t>
            </a:r>
            <a:r>
              <a:rPr lang="ru-RU" sz="2100" dirty="0">
                <a:latin typeface="+mj-lt"/>
              </a:rPr>
              <a:t>культурно-гигиенических навыков</a:t>
            </a:r>
            <a:r>
              <a:rPr lang="ru-RU" sz="2100" dirty="0" smtClean="0">
                <a:latin typeface="+mj-lt"/>
              </a:rPr>
              <a:t>,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эмоциональное </a:t>
            </a:r>
            <a:r>
              <a:rPr lang="ru-RU" sz="2100" dirty="0">
                <a:latin typeface="+mj-lt"/>
              </a:rPr>
              <a:t>общение в ходе выполнения режимных процессов, </a:t>
            </a:r>
            <a:endParaRPr lang="ru-RU" sz="21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+mj-lt"/>
              </a:rPr>
              <a:t>учет </a:t>
            </a:r>
            <a:r>
              <a:rPr lang="ru-RU" sz="2100" dirty="0">
                <a:latin typeface="+mj-lt"/>
              </a:rPr>
              <a:t>потребностей детей, индивидуальных особенностей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89386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Культурно-гигиенические навыки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+mj-lt"/>
              </a:rPr>
              <a:t>	</a:t>
            </a:r>
            <a:r>
              <a:rPr lang="ru-RU" sz="2000" dirty="0" smtClean="0">
                <a:latin typeface="+mj-lt"/>
              </a:rPr>
              <a:t>Воспитание </a:t>
            </a:r>
            <a:r>
              <a:rPr lang="ru-RU" sz="2000" dirty="0">
                <a:latin typeface="+mj-lt"/>
              </a:rPr>
              <a:t>культурно-гигиенических навыков включает широкий круг задач, и для успешного решения рекомендуется использовать целый ряд педагогических приемов с учетом возраста детей: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прямое </a:t>
            </a:r>
            <a:r>
              <a:rPr lang="ru-RU" sz="2000" dirty="0">
                <a:latin typeface="+mj-lt"/>
              </a:rPr>
              <a:t>обучение,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показ</a:t>
            </a:r>
            <a:r>
              <a:rPr lang="ru-RU" sz="2000" dirty="0">
                <a:latin typeface="+mj-lt"/>
              </a:rPr>
              <a:t>,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упражнения </a:t>
            </a:r>
            <a:r>
              <a:rPr lang="ru-RU" sz="2000" dirty="0">
                <a:latin typeface="+mj-lt"/>
              </a:rPr>
              <a:t>в выполнении действий в процессе дидактических игр,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систематическое </a:t>
            </a:r>
            <a:r>
              <a:rPr lang="ru-RU" sz="2000" dirty="0">
                <a:latin typeface="+mj-lt"/>
              </a:rPr>
              <a:t>напоминание детям о необходимости соблюдать правила гигиены и постоянное повышение требований к ним. </a:t>
            </a:r>
            <a:endParaRPr lang="ru-RU" sz="2000" dirty="0" smtClean="0">
              <a:latin typeface="+mj-lt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+mj-lt"/>
              </a:rPr>
              <a:t>	Нужно </a:t>
            </a:r>
            <a:r>
              <a:rPr lang="ru-RU" sz="2000" dirty="0">
                <a:latin typeface="+mj-lt"/>
              </a:rPr>
              <a:t>добиваться от дошкольников точного и четкого выполнения действий, их правильной последовательности</a:t>
            </a:r>
            <a:r>
              <a:rPr lang="ru-RU" sz="2000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	Для успешного привития детям культурно-гигиенических навыков важно чтобы все гигиенические правила неукоснительно выполнялись взрослыми – педагогами и их помощниками.</a:t>
            </a:r>
          </a:p>
        </p:txBody>
      </p:sp>
    </p:spTree>
    <p:extLst>
      <p:ext uri="{BB962C8B-B14F-4D97-AF65-F5344CB8AC3E}">
        <p14:creationId xmlns:p14="http://schemas.microsoft.com/office/powerpoint/2010/main" val="21942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Здоровое и правильное питание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+mj-lt"/>
              </a:rPr>
              <a:t>	В </a:t>
            </a:r>
            <a:r>
              <a:rPr lang="ru-RU" sz="2000" dirty="0">
                <a:latin typeface="+mj-lt"/>
              </a:rPr>
              <a:t>основу правильной организации здорового и правильного питания детей младшего дошкольного возраста должны быть положены следующие основные принципы: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регулярный </a:t>
            </a:r>
            <a:r>
              <a:rPr lang="ru-RU" sz="2000" dirty="0">
                <a:latin typeface="+mj-lt"/>
              </a:rPr>
              <a:t>прием пищи через определенные промежутки времени – главное условие, с которого необходимо начинать организацию питания ребенка;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питание </a:t>
            </a:r>
            <a:r>
              <a:rPr lang="ru-RU" sz="2000" dirty="0">
                <a:latin typeface="+mj-lt"/>
              </a:rPr>
              <a:t>детей должно соответствовать уровню развития и функциональным возможностям организма в конкретный возрастной период; питательные вещества (белки, жиры, углеводы), поступающие в организм вместе с пищей, должны находиться в определенном соотношении между собой; </a:t>
            </a:r>
            <a:endParaRPr lang="ru-RU" sz="20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питание </a:t>
            </a:r>
            <a:r>
              <a:rPr lang="ru-RU" sz="2000" dirty="0">
                <a:latin typeface="+mj-lt"/>
              </a:rPr>
              <a:t>должно быть индивидуальным с учетом особенностей ребенка, состояния здоровья, реакции на пищу и другое.</a:t>
            </a:r>
          </a:p>
        </p:txBody>
      </p:sp>
    </p:spTree>
    <p:extLst>
      <p:ext uri="{BB962C8B-B14F-4D97-AF65-F5344CB8AC3E}">
        <p14:creationId xmlns:p14="http://schemas.microsoft.com/office/powerpoint/2010/main" val="136877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96" y="360136"/>
            <a:ext cx="7775575" cy="633413"/>
          </a:xfrm>
        </p:spPr>
        <p:txBody>
          <a:bodyPr/>
          <a:lstStyle/>
          <a:p>
            <a:r>
              <a:rPr lang="ru-RU" sz="3200" dirty="0" smtClean="0"/>
              <a:t>Психоэмоциональный комфорт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1600" dirty="0" smtClean="0">
                <a:latin typeface="+mj-lt"/>
              </a:rPr>
              <a:t>	Для </a:t>
            </a:r>
            <a:r>
              <a:rPr lang="ru-RU" sz="1600" dirty="0">
                <a:latin typeface="+mj-lt"/>
              </a:rPr>
              <a:t>достижения психоэмоционального комфорта в дошкольной образовательной организации следует использовать все возможные способы: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творчество</a:t>
            </a:r>
            <a:r>
              <a:rPr lang="ru-RU" sz="1600" dirty="0">
                <a:latin typeface="+mj-lt"/>
              </a:rPr>
              <a:t>, в котором ребенок получает удовольствие от процесса создания чего-то нового и учится выражать свои чувства и эмоции;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общение </a:t>
            </a:r>
            <a:r>
              <a:rPr lang="ru-RU" sz="1600" dirty="0">
                <a:latin typeface="+mj-lt"/>
              </a:rPr>
              <a:t>со сверстниками. </a:t>
            </a:r>
            <a:endParaRPr lang="ru-RU" sz="1600" dirty="0" smtClean="0">
              <a:latin typeface="+mj-lt"/>
            </a:endParaRPr>
          </a:p>
          <a:p>
            <a:pPr marL="0" indent="0" algn="just">
              <a:buNone/>
            </a:pPr>
            <a:r>
              <a:rPr lang="ru-RU" sz="1600" dirty="0">
                <a:latin typeface="+mj-lt"/>
              </a:rPr>
              <a:t>	</a:t>
            </a:r>
            <a:r>
              <a:rPr lang="ru-RU" sz="1600" dirty="0" smtClean="0">
                <a:latin typeface="+mj-lt"/>
              </a:rPr>
              <a:t>Также </a:t>
            </a:r>
            <a:r>
              <a:rPr lang="ru-RU" sz="1600" dirty="0">
                <a:latin typeface="+mj-lt"/>
              </a:rPr>
              <a:t>рекомендуется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создавать </a:t>
            </a:r>
            <a:r>
              <a:rPr lang="ru-RU" sz="1600" dirty="0">
                <a:latin typeface="+mj-lt"/>
              </a:rPr>
              <a:t>спокойную, жизнерадостную обстановку;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проявлять </a:t>
            </a:r>
            <a:r>
              <a:rPr lang="ru-RU" sz="1600" dirty="0">
                <a:latin typeface="+mj-lt"/>
              </a:rPr>
              <a:t>искренний интерес к личности ребенка, его состоянию, настроению</a:t>
            </a:r>
            <a:r>
              <a:rPr lang="ru-RU" sz="1600" dirty="0" smtClean="0">
                <a:latin typeface="+mj-lt"/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организовывать </a:t>
            </a:r>
            <a:r>
              <a:rPr lang="ru-RU" sz="1600" dirty="0">
                <a:latin typeface="+mj-lt"/>
              </a:rPr>
              <a:t>жизнедеятельность детей таким образом, чтобы у них накапливался положительный опыт добрых чувств;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создавать </a:t>
            </a:r>
            <a:r>
              <a:rPr lang="ru-RU" sz="1600" dirty="0">
                <a:latin typeface="+mj-lt"/>
              </a:rPr>
              <a:t>условия для формирования у детей положительных взаимоотношений со сверстниками, привязанности и доверия к взрослым;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учить </a:t>
            </a:r>
            <a:r>
              <a:rPr lang="ru-RU" sz="1600" dirty="0">
                <a:latin typeface="+mj-lt"/>
              </a:rPr>
              <a:t>детей осознавать свои эмоциональные состояния, настроения и чувства окружающих людей; </a:t>
            </a:r>
            <a:endParaRPr lang="ru-RU" sz="16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+mj-lt"/>
              </a:rPr>
              <a:t>учить </a:t>
            </a:r>
            <a:r>
              <a:rPr lang="ru-RU" sz="1600" dirty="0">
                <a:latin typeface="+mj-lt"/>
              </a:rPr>
              <a:t>детей устанавливать связь между поступками, событиями, настроением и самочувствием людей.</a:t>
            </a:r>
          </a:p>
        </p:txBody>
      </p:sp>
    </p:spTree>
    <p:extLst>
      <p:ext uri="{BB962C8B-B14F-4D97-AF65-F5344CB8AC3E}">
        <p14:creationId xmlns:p14="http://schemas.microsoft.com/office/powerpoint/2010/main" val="3573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Методами закаливания являются</a:t>
            </a:r>
            <a:r>
              <a:rPr lang="ru-RU" sz="2800" dirty="0">
                <a:latin typeface="+mj-lt"/>
              </a:rPr>
              <a:t>: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обтирание</a:t>
            </a:r>
            <a:r>
              <a:rPr lang="ru-RU" sz="2800" dirty="0">
                <a:latin typeface="+mj-lt"/>
              </a:rPr>
              <a:t>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обливание</a:t>
            </a:r>
            <a:r>
              <a:rPr lang="ru-RU" sz="2800" dirty="0">
                <a:latin typeface="+mj-lt"/>
              </a:rPr>
              <a:t>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душ </a:t>
            </a:r>
            <a:r>
              <a:rPr lang="ru-RU" sz="2800" dirty="0">
                <a:latin typeface="+mj-lt"/>
              </a:rPr>
              <a:t>и купание,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хождение </a:t>
            </a:r>
            <a:r>
              <a:rPr lang="ru-RU" sz="2800" dirty="0">
                <a:latin typeface="+mj-lt"/>
              </a:rPr>
              <a:t>босиком,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солнечно-воздушные </a:t>
            </a:r>
            <a:r>
              <a:rPr lang="ru-RU" sz="2800" dirty="0">
                <a:latin typeface="+mj-lt"/>
              </a:rPr>
              <a:t>ванны,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сон</a:t>
            </a:r>
            <a:r>
              <a:rPr lang="ru-RU" sz="2800" dirty="0">
                <a:latin typeface="+mj-lt"/>
              </a:rPr>
              <a:t>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прогулки</a:t>
            </a:r>
            <a:r>
              <a:rPr lang="ru-RU" sz="2800" dirty="0">
                <a:latin typeface="+mj-lt"/>
              </a:rPr>
              <a:t>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местные </a:t>
            </a:r>
            <a:r>
              <a:rPr lang="ru-RU" sz="2800" dirty="0">
                <a:latin typeface="+mj-lt"/>
              </a:rPr>
              <a:t>и общие водные процедуры и т.д.</a:t>
            </a:r>
          </a:p>
        </p:txBody>
      </p:sp>
    </p:spTree>
    <p:extLst>
      <p:ext uri="{BB962C8B-B14F-4D97-AF65-F5344CB8AC3E}">
        <p14:creationId xmlns:p14="http://schemas.microsoft.com/office/powerpoint/2010/main" val="8066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7479"/>
            <a:ext cx="7775575" cy="633413"/>
          </a:xfrm>
        </p:spPr>
        <p:txBody>
          <a:bodyPr/>
          <a:lstStyle/>
          <a:p>
            <a:r>
              <a:rPr lang="ru-RU" sz="2800" dirty="0" smtClean="0"/>
              <a:t>Рациональная двигательная активность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В </a:t>
            </a:r>
            <a:r>
              <a:rPr lang="ru-RU" sz="2800" dirty="0">
                <a:latin typeface="+mj-lt"/>
              </a:rPr>
              <a:t>младшем дошкольном возрасте рациональная двигательная активность должна осуществляться с </a:t>
            </a:r>
            <a:r>
              <a:rPr lang="ru-RU" sz="2800" dirty="0" smtClean="0">
                <a:latin typeface="+mj-lt"/>
              </a:rPr>
              <a:t>помощью: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занятий </a:t>
            </a:r>
            <a:r>
              <a:rPr lang="ru-RU" sz="2800" dirty="0">
                <a:latin typeface="+mj-lt"/>
              </a:rPr>
              <a:t>физической культурой,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проведения </a:t>
            </a:r>
            <a:r>
              <a:rPr lang="ru-RU" sz="2800" dirty="0">
                <a:latin typeface="+mj-lt"/>
              </a:rPr>
              <a:t>утренней гимнастики и гимнастики после сна,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прогулок</a:t>
            </a:r>
            <a:r>
              <a:rPr lang="ru-RU" sz="2800" dirty="0">
                <a:latin typeface="+mj-lt"/>
              </a:rPr>
              <a:t>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подвижных </a:t>
            </a:r>
            <a:r>
              <a:rPr lang="ru-RU" sz="2800" dirty="0">
                <a:latin typeface="+mj-lt"/>
              </a:rPr>
              <a:t>игр, </a:t>
            </a:r>
            <a:endParaRPr lang="ru-RU" sz="28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+mj-lt"/>
              </a:rPr>
              <a:t>музыкально-ритмической </a:t>
            </a:r>
            <a:r>
              <a:rPr lang="ru-RU" sz="2800" dirty="0">
                <a:latin typeface="+mj-lt"/>
              </a:rPr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7126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227" y="569232"/>
            <a:ext cx="8091487" cy="4984750"/>
          </a:xfrm>
        </p:spPr>
        <p:txBody>
          <a:bodyPr/>
          <a:lstStyle/>
          <a:p>
            <a:pPr marL="0" indent="0" algn="ctr">
              <a:buNone/>
            </a:pPr>
            <a:r>
              <a:rPr lang="ru-RU" sz="41300" b="1" dirty="0" smtClean="0">
                <a:solidFill>
                  <a:srgbClr val="FF0000"/>
                </a:solidFill>
                <a:latin typeface="+mj-lt"/>
              </a:rPr>
              <a:t>?</a:t>
            </a:r>
            <a:endParaRPr lang="ru-RU" sz="413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0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038" y="1568450"/>
            <a:ext cx="8100105" cy="633413"/>
          </a:xfrm>
        </p:spPr>
        <p:txBody>
          <a:bodyPr/>
          <a:lstStyle/>
          <a:p>
            <a:pPr algn="just"/>
            <a:r>
              <a:rPr lang="ru-RU" sz="2800" dirty="0" smtClean="0"/>
              <a:t>Цель: систематизация знаний педагогов по формированию привычки к ЗОЖ у детей дошкольного возраста.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542" y="2593975"/>
            <a:ext cx="8091487" cy="401365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 smtClean="0">
                <a:latin typeface="+mj-lt"/>
              </a:rPr>
              <a:t>Задачи:</a:t>
            </a:r>
          </a:p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1.	Формировать и закреплять профессиональные знания, умения и навыки педагогов в работе с детьми по сохранению и укреплению здоровья.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2.	Способствовать росту педагогического мастерства, создать благоприятную атмосферу для творческой работы всех участников.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0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>
                <a:latin typeface="+mj-lt"/>
              </a:rPr>
              <a:t>Обыгрывание сказок </a:t>
            </a:r>
            <a:r>
              <a:rPr lang="ru-RU" sz="2400" dirty="0" smtClean="0">
                <a:latin typeface="+mj-lt"/>
              </a:rPr>
              <a:t>(«</a:t>
            </a:r>
            <a:r>
              <a:rPr lang="ru-RU" sz="2400" dirty="0">
                <a:latin typeface="+mj-lt"/>
              </a:rPr>
              <a:t>Муха — </a:t>
            </a:r>
            <a:r>
              <a:rPr lang="ru-RU" sz="2400" dirty="0" err="1">
                <a:latin typeface="+mj-lt"/>
              </a:rPr>
              <a:t>чистюха</a:t>
            </a:r>
            <a:r>
              <a:rPr lang="ru-RU" sz="2400" dirty="0">
                <a:latin typeface="+mj-lt"/>
              </a:rPr>
              <a:t>», «Одевали малыша», «Чистые щечки», «</a:t>
            </a:r>
            <a:r>
              <a:rPr lang="ru-RU" sz="2400" dirty="0" err="1">
                <a:latin typeface="+mj-lt"/>
              </a:rPr>
              <a:t>Малышарики</a:t>
            </a:r>
            <a:r>
              <a:rPr lang="ru-RU" sz="2400" dirty="0">
                <a:latin typeface="+mj-lt"/>
              </a:rPr>
              <a:t> — чистые ручки</a:t>
            </a:r>
            <a:r>
              <a:rPr lang="ru-RU" sz="2400" dirty="0" smtClean="0">
                <a:latin typeface="+mj-lt"/>
              </a:rPr>
              <a:t>»);</a:t>
            </a:r>
          </a:p>
          <a:p>
            <a:pPr algn="just"/>
            <a:r>
              <a:rPr lang="ru-RU" sz="2400" b="1" dirty="0">
                <a:latin typeface="+mj-lt"/>
              </a:rPr>
              <a:t>Проблемные ситуации </a:t>
            </a:r>
            <a:r>
              <a:rPr lang="ru-RU" sz="2400" dirty="0">
                <a:latin typeface="+mj-lt"/>
              </a:rPr>
              <a:t>(«Кукла Даша села за стол с грязными руками», «У зайчика появился насморк», «Девочку чумазую не пригласили в гости</a:t>
            </a:r>
            <a:r>
              <a:rPr lang="ru-RU" sz="2400" dirty="0" smtClean="0">
                <a:latin typeface="+mj-lt"/>
              </a:rPr>
              <a:t>»):</a:t>
            </a:r>
          </a:p>
          <a:p>
            <a:pPr algn="just"/>
            <a:r>
              <a:rPr lang="ru-RU" sz="2400" b="1" dirty="0" smtClean="0">
                <a:latin typeface="+mj-lt"/>
              </a:rPr>
              <a:t>Презентации</a:t>
            </a:r>
            <a:r>
              <a:rPr lang="ru-RU" sz="2400" dirty="0" smtClean="0">
                <a:latin typeface="+mj-lt"/>
              </a:rPr>
              <a:t> («Польза молока», «Витамины – наши друзья», «Полезные продукты»);</a:t>
            </a:r>
          </a:p>
          <a:p>
            <a:pPr algn="just"/>
            <a:r>
              <a:rPr lang="ru-RU" sz="2400" b="1" dirty="0" smtClean="0">
                <a:latin typeface="+mj-lt"/>
              </a:rPr>
              <a:t>Игры</a:t>
            </a:r>
            <a:r>
              <a:rPr lang="ru-RU" sz="2400" dirty="0" smtClean="0">
                <a:latin typeface="+mj-lt"/>
              </a:rPr>
              <a:t> («Что кукла возьмет с собой», «Назови правильно», «Четвертый лишний»).</a:t>
            </a:r>
            <a:endParaRPr lang="ru-RU" sz="2400" dirty="0">
              <a:latin typeface="+mj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80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153" y="403679"/>
            <a:ext cx="7775575" cy="4723493"/>
          </a:xfrm>
        </p:spPr>
        <p:txBody>
          <a:bodyPr/>
          <a:lstStyle/>
          <a:p>
            <a:r>
              <a:rPr lang="ru-RU" sz="5400" dirty="0" smtClean="0"/>
              <a:t>Особенности формирования ЗОЖ у детей старшего дошкольного возраста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4459322"/>
            <a:ext cx="3381375" cy="2136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8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Для </a:t>
            </a:r>
            <a:r>
              <a:rPr lang="ru-RU" sz="2800" dirty="0">
                <a:latin typeface="+mj-lt"/>
              </a:rPr>
              <a:t>формирования представлений старших дошкольников о здоровом образе жизни необходимы система физического воспитания, специальные упражнения, укрепляющие здоровье </a:t>
            </a:r>
            <a:r>
              <a:rPr lang="ru-RU" sz="2800" dirty="0" smtClean="0">
                <a:latin typeface="+mj-lt"/>
              </a:rPr>
              <a:t>детей. Для </a:t>
            </a:r>
            <a:r>
              <a:rPr lang="ru-RU" sz="2800" dirty="0">
                <a:latin typeface="+mj-lt"/>
              </a:rPr>
              <a:t>этого ежедневно в группах детского сада проводится </a:t>
            </a:r>
            <a:r>
              <a:rPr lang="ru-RU" sz="2800" b="1" dirty="0">
                <a:latin typeface="+mj-lt"/>
              </a:rPr>
              <a:t>утренняя гимнастика</a:t>
            </a:r>
            <a:r>
              <a:rPr lang="ru-RU" sz="2800" dirty="0">
                <a:latin typeface="+mj-lt"/>
              </a:rPr>
              <a:t>, цель которой – укрепление здоровья, создание бодрого настроения у детей, развитие сноровки, физической силы.</a:t>
            </a:r>
          </a:p>
        </p:txBody>
      </p:sp>
    </p:spTree>
    <p:extLst>
      <p:ext uri="{BB962C8B-B14F-4D97-AF65-F5344CB8AC3E}">
        <p14:creationId xmlns:p14="http://schemas.microsoft.com/office/powerpoint/2010/main" val="3582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Большое </a:t>
            </a:r>
            <a:r>
              <a:rPr lang="ru-RU" sz="2800" dirty="0">
                <a:latin typeface="+mj-lt"/>
              </a:rPr>
              <a:t>значение для формирования представлений дошкольников о здоровом образе жизни также оказывают </a:t>
            </a:r>
            <a:r>
              <a:rPr lang="ru-RU" sz="2800" b="1" dirty="0">
                <a:latin typeface="+mj-lt"/>
              </a:rPr>
              <a:t>подвижные игры. </a:t>
            </a:r>
            <a:r>
              <a:rPr lang="ru-RU" sz="2800" dirty="0">
                <a:latin typeface="+mj-lt"/>
              </a:rPr>
              <a:t>Игры проводятся в группах, на занятиях, во время прогулок, в свободной деятельности. </a:t>
            </a:r>
            <a:r>
              <a:rPr lang="ru-RU" sz="2800" dirty="0" smtClean="0">
                <a:latin typeface="+mj-lt"/>
              </a:rPr>
              <a:t>Причем старшие </a:t>
            </a:r>
            <a:r>
              <a:rPr lang="ru-RU" sz="2800" dirty="0">
                <a:latin typeface="+mj-lt"/>
              </a:rPr>
              <a:t>дошкольники подвижные игры чаще всего организуют сами.</a:t>
            </a:r>
          </a:p>
        </p:txBody>
      </p:sp>
    </p:spTree>
    <p:extLst>
      <p:ext uri="{BB962C8B-B14F-4D97-AF65-F5344CB8AC3E}">
        <p14:creationId xmlns:p14="http://schemas.microsoft.com/office/powerpoint/2010/main" val="26802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Во </a:t>
            </a:r>
            <a:r>
              <a:rPr lang="ru-RU" sz="2800" dirty="0">
                <a:latin typeface="+mj-lt"/>
              </a:rPr>
              <a:t>время прогулок осуществляется развитие движений, воспитание двигательной активности дошкольников. В детском саду имеются оборудованные участки, где на прогулке дети проводят время. Воспитатель для прогулки планирует наблюдения, подвижные игры, эстафеты, соревнования, сбор природного материала, труд на участке и т.д.</a:t>
            </a:r>
          </a:p>
        </p:txBody>
      </p:sp>
    </p:spTree>
    <p:extLst>
      <p:ext uri="{BB962C8B-B14F-4D97-AF65-F5344CB8AC3E}">
        <p14:creationId xmlns:p14="http://schemas.microsoft.com/office/powerpoint/2010/main" val="163017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Формирование </a:t>
            </a:r>
            <a:r>
              <a:rPr lang="ru-RU" sz="2800" dirty="0">
                <a:latin typeface="+mj-lt"/>
              </a:rPr>
              <a:t>представлений дошкольников о здоровом образе жизни тесно связано с охраной их жизни и здоровья. В детском саду регулярно проводятся профилактические мероприятия для укрепления здоровья детей, осуществляется медицинский контроль за состоянием здоровья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0152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227" y="569232"/>
            <a:ext cx="8091487" cy="4984750"/>
          </a:xfrm>
        </p:spPr>
        <p:txBody>
          <a:bodyPr/>
          <a:lstStyle/>
          <a:p>
            <a:pPr marL="0" indent="0" algn="ctr">
              <a:buNone/>
            </a:pPr>
            <a:r>
              <a:rPr lang="ru-RU" sz="41300" b="1" dirty="0" smtClean="0">
                <a:solidFill>
                  <a:srgbClr val="FF0000"/>
                </a:solidFill>
                <a:latin typeface="+mj-lt"/>
              </a:rPr>
              <a:t>?</a:t>
            </a:r>
            <a:endParaRPr lang="ru-RU" sz="413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83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dirty="0">
                <a:latin typeface="+mj-lt"/>
              </a:rPr>
              <a:t>Сюжетно-ролевые игры </a:t>
            </a:r>
            <a:r>
              <a:rPr lang="ru-RU" sz="2000" dirty="0">
                <a:latin typeface="+mj-lt"/>
              </a:rPr>
              <a:t>(«Скорая помощь», «Центр здоровья</a:t>
            </a:r>
            <a:r>
              <a:rPr lang="ru-RU" sz="2000" dirty="0" smtClean="0">
                <a:latin typeface="+mj-lt"/>
              </a:rPr>
              <a:t>»);</a:t>
            </a:r>
          </a:p>
          <a:p>
            <a:pPr algn="just"/>
            <a:r>
              <a:rPr lang="ru-RU" sz="2000" b="1" dirty="0">
                <a:latin typeface="+mj-lt"/>
              </a:rPr>
              <a:t>Дидактические игры </a:t>
            </a:r>
            <a:r>
              <a:rPr lang="ru-RU" sz="2000" dirty="0">
                <a:latin typeface="+mj-lt"/>
              </a:rPr>
              <a:t>(«Что у меня есть?», «Конструирование тела</a:t>
            </a:r>
            <a:r>
              <a:rPr lang="ru-RU" sz="2000" dirty="0" smtClean="0">
                <a:latin typeface="+mj-lt"/>
              </a:rPr>
              <a:t>»);</a:t>
            </a:r>
          </a:p>
          <a:p>
            <a:pPr algn="just"/>
            <a:r>
              <a:rPr lang="ru-RU" sz="2000" b="1" dirty="0">
                <a:latin typeface="+mj-lt"/>
              </a:rPr>
              <a:t>Беседы-рассуждения</a:t>
            </a: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(«Что </a:t>
            </a:r>
            <a:r>
              <a:rPr lang="ru-RU" sz="2000" dirty="0">
                <a:latin typeface="+mj-lt"/>
              </a:rPr>
              <a:t>было бы если бы у человека не было ушей</a:t>
            </a:r>
            <a:r>
              <a:rPr lang="ru-RU" sz="2000" dirty="0" smtClean="0">
                <a:latin typeface="+mj-lt"/>
              </a:rPr>
              <a:t>?», «Человек </a:t>
            </a:r>
            <a:r>
              <a:rPr lang="ru-RU" sz="2000" dirty="0">
                <a:latin typeface="+mj-lt"/>
              </a:rPr>
              <a:t>мог бы жить без скелета</a:t>
            </a:r>
            <a:r>
              <a:rPr lang="ru-RU" sz="2000" dirty="0" smtClean="0">
                <a:latin typeface="+mj-lt"/>
              </a:rPr>
              <a:t>?», «Что </a:t>
            </a:r>
            <a:r>
              <a:rPr lang="ru-RU" sz="2000" dirty="0">
                <a:latin typeface="+mj-lt"/>
              </a:rPr>
              <a:t>будет, если сердце перестанет работать</a:t>
            </a:r>
            <a:r>
              <a:rPr lang="ru-RU" sz="2000" dirty="0" smtClean="0">
                <a:latin typeface="+mj-lt"/>
              </a:rPr>
              <a:t>?»);</a:t>
            </a:r>
          </a:p>
          <a:p>
            <a:pPr algn="just"/>
            <a:r>
              <a:rPr lang="ru-RU" sz="2000" b="1" dirty="0" smtClean="0">
                <a:latin typeface="+mj-lt"/>
              </a:rPr>
              <a:t>Опыты и эксперименты </a:t>
            </a:r>
            <a:r>
              <a:rPr lang="ru-RU" sz="2000" b="1" dirty="0">
                <a:latin typeface="+mj-lt"/>
              </a:rPr>
              <a:t>на прогулке </a:t>
            </a:r>
            <a:r>
              <a:rPr lang="ru-RU" sz="2000" dirty="0">
                <a:latin typeface="+mj-lt"/>
              </a:rPr>
              <a:t>(с песком, льдом, сосульками, выясняем с детьми такие ли они чистые, как нам кажется на первый </a:t>
            </a:r>
            <a:r>
              <a:rPr lang="ru-RU" sz="2000" dirty="0" smtClean="0">
                <a:latin typeface="+mj-lt"/>
              </a:rPr>
              <a:t>взгляд);</a:t>
            </a:r>
          </a:p>
          <a:p>
            <a:pPr algn="just"/>
            <a:r>
              <a:rPr lang="ru-RU" sz="2000" b="1" dirty="0" smtClean="0">
                <a:latin typeface="+mj-lt"/>
              </a:rPr>
              <a:t>Чтение </a:t>
            </a:r>
            <a:r>
              <a:rPr lang="ru-RU" sz="2000" b="1" dirty="0">
                <a:latin typeface="+mj-lt"/>
              </a:rPr>
              <a:t>художественной литературы </a:t>
            </a:r>
            <a:r>
              <a:rPr lang="ru-RU" sz="2000" dirty="0">
                <a:latin typeface="+mj-lt"/>
              </a:rPr>
              <a:t>(стихи </a:t>
            </a:r>
            <a:r>
              <a:rPr lang="ru-RU" sz="2000" dirty="0" smtClean="0">
                <a:latin typeface="+mj-lt"/>
              </a:rPr>
              <a:t>Н</a:t>
            </a:r>
            <a:r>
              <a:rPr lang="ru-RU" sz="2000" dirty="0">
                <a:latin typeface="+mj-lt"/>
              </a:rPr>
              <a:t>. </a:t>
            </a:r>
            <a:r>
              <a:rPr lang="ru-RU" sz="2000" dirty="0" err="1">
                <a:latin typeface="+mj-lt"/>
              </a:rPr>
              <a:t>Пикулевой</a:t>
            </a:r>
            <a:r>
              <a:rPr lang="ru-RU" sz="2000" dirty="0">
                <a:latin typeface="+mj-lt"/>
              </a:rPr>
              <a:t> и М. Дружининой, «</a:t>
            </a:r>
            <a:r>
              <a:rPr lang="ru-RU" sz="2000" dirty="0" err="1">
                <a:latin typeface="+mj-lt"/>
              </a:rPr>
              <a:t>Мойдодыр</a:t>
            </a:r>
            <a:r>
              <a:rPr lang="ru-RU" sz="2000" dirty="0">
                <a:latin typeface="+mj-lt"/>
              </a:rPr>
              <a:t>» К. Чуковского, «</a:t>
            </a:r>
            <a:r>
              <a:rPr lang="ru-RU" sz="2000" dirty="0" err="1">
                <a:latin typeface="+mj-lt"/>
              </a:rPr>
              <a:t>Неболейка</a:t>
            </a:r>
            <a:r>
              <a:rPr lang="ru-RU" sz="2000" dirty="0">
                <a:latin typeface="+mj-lt"/>
              </a:rPr>
              <a:t>» </a:t>
            </a:r>
            <a:r>
              <a:rPr lang="ru-RU" sz="2000" dirty="0" err="1">
                <a:latin typeface="+mj-lt"/>
              </a:rPr>
              <a:t>И.Соковня</a:t>
            </a:r>
            <a:r>
              <a:rPr lang="ru-RU" sz="2000" dirty="0">
                <a:latin typeface="+mj-lt"/>
              </a:rPr>
              <a:t> и «Румяные щечки» С. Прокофьевой, авторские сказки Лопатиной А., </a:t>
            </a:r>
            <a:r>
              <a:rPr lang="ru-RU" sz="2000" dirty="0" err="1">
                <a:latin typeface="+mj-lt"/>
              </a:rPr>
              <a:t>Скрепцовой</a:t>
            </a:r>
            <a:r>
              <a:rPr lang="ru-RU" sz="2000" dirty="0">
                <a:latin typeface="+mj-lt"/>
              </a:rPr>
              <a:t> М «Волшебная сила фруктов» и </a:t>
            </a:r>
            <a:r>
              <a:rPr lang="ru-RU" sz="2000" dirty="0" smtClean="0">
                <a:latin typeface="+mj-lt"/>
              </a:rPr>
              <a:t>другие)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598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+mj-lt"/>
              </a:rPr>
              <a:t>родительские собрания;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консультации </a:t>
            </a:r>
            <a:r>
              <a:rPr lang="ru-RU" sz="2000" dirty="0">
                <a:latin typeface="+mj-lt"/>
              </a:rPr>
              <a:t>по вопросам здоровья, здорового образа жизни;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круглые </a:t>
            </a:r>
            <a:r>
              <a:rPr lang="ru-RU" sz="2000" dirty="0">
                <a:latin typeface="+mj-lt"/>
              </a:rPr>
              <a:t>столы по вопросам сохранения здоровья, формирования здорового образа жизни;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дискуссии</a:t>
            </a:r>
            <a:r>
              <a:rPr lang="ru-RU" sz="2000" dirty="0">
                <a:latin typeface="+mj-lt"/>
              </a:rPr>
              <a:t>, совместные физкультурные досуги, праздники, дни здоровья;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Дни </a:t>
            </a:r>
            <a:r>
              <a:rPr lang="ru-RU" sz="2000" dirty="0">
                <a:latin typeface="+mj-lt"/>
              </a:rPr>
              <a:t>открытых дверей;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беседы </a:t>
            </a:r>
            <a:r>
              <a:rPr lang="ru-RU" sz="2000" dirty="0">
                <a:latin typeface="+mj-lt"/>
              </a:rPr>
              <a:t>на темы здоровья;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домашние </a:t>
            </a:r>
            <a:r>
              <a:rPr lang="ru-RU" sz="2000" dirty="0">
                <a:latin typeface="+mj-lt"/>
              </a:rPr>
              <a:t>задания;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ознакомление </a:t>
            </a:r>
            <a:r>
              <a:rPr lang="ru-RU" sz="2000" dirty="0">
                <a:latin typeface="+mj-lt"/>
              </a:rPr>
              <a:t>с положительным опытом семейного физического воспитания и развития; </a:t>
            </a:r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создание </a:t>
            </a:r>
            <a:r>
              <a:rPr lang="ru-RU" sz="2000" dirty="0">
                <a:latin typeface="+mj-lt"/>
              </a:rPr>
              <a:t>библиотеки для родителей по организации физического воспитания в семье и др.</a:t>
            </a:r>
          </a:p>
        </p:txBody>
      </p:sp>
    </p:spTree>
    <p:extLst>
      <p:ext uri="{BB962C8B-B14F-4D97-AF65-F5344CB8AC3E}">
        <p14:creationId xmlns:p14="http://schemas.microsoft.com/office/powerpoint/2010/main" val="5965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0135"/>
            <a:ext cx="7775575" cy="633413"/>
          </a:xfrm>
        </p:spPr>
        <p:txBody>
          <a:bodyPr/>
          <a:lstStyle/>
          <a:p>
            <a:r>
              <a:rPr lang="ru-RU" sz="3200" dirty="0" smtClean="0"/>
              <a:t>Младший дошкольный возраст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+mj-lt"/>
              </a:rPr>
              <a:t>	Понимают, что такое болезнь, но дать самую элементарную характеристику здоровью еще не могут. Вследствие этого никакого отношения к нему у маленьких детей практически не складывается.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86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95" y="349250"/>
            <a:ext cx="7775575" cy="633413"/>
          </a:xfrm>
        </p:spPr>
        <p:txBody>
          <a:bodyPr/>
          <a:lstStyle/>
          <a:p>
            <a:r>
              <a:rPr lang="ru-RU" sz="3200" dirty="0" smtClean="0"/>
              <a:t>Средний дошкольный возраст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+mj-lt"/>
              </a:rPr>
              <a:t>	Отношение к здоровью, как к чему-то абстрактному. В их понимании быть здоровым — значит не болеть. </a:t>
            </a:r>
            <a:r>
              <a:rPr lang="ru-RU" dirty="0">
                <a:latin typeface="+mj-lt"/>
              </a:rPr>
              <a:t>Н</a:t>
            </a:r>
            <a:r>
              <a:rPr lang="ru-RU" dirty="0" smtClean="0">
                <a:latin typeface="+mj-lt"/>
              </a:rPr>
              <a:t>ачинают осознавать угрозы здоровью со стороны внешней среды (холодно, дождь, сквозняк), а также своих собственных действиях (есть мороженое, мочить ноги и т.д.).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09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0136"/>
            <a:ext cx="7775575" cy="633413"/>
          </a:xfrm>
        </p:spPr>
        <p:txBody>
          <a:bodyPr/>
          <a:lstStyle/>
          <a:p>
            <a:r>
              <a:rPr lang="ru-RU" sz="3200" dirty="0" smtClean="0"/>
              <a:t>Старший дошкольный возраст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Соотносят здоровье с болезнью, но уже более отчетливо определяют угрозы здоровью как от своих собственных действий («нельзя есть грязные фрукты», «нельзя брать еду грязными руками» и пр.), так и от внешней среды.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Соотносят понятие «здоровье» с выполнением правил гигиены.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+mj-lt"/>
              </a:rPr>
              <a:t>	Соотносят занятия физкультурой с укреплением здоровья и в его определении (как, собственно, и взрослые) на первое место ставят физическую составляющую. 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88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67" y="349250"/>
            <a:ext cx="7775575" cy="4723493"/>
          </a:xfrm>
        </p:spPr>
        <p:txBody>
          <a:bodyPr/>
          <a:lstStyle/>
          <a:p>
            <a:r>
              <a:rPr lang="ru-RU" sz="5400" dirty="0" smtClean="0"/>
              <a:t>Особенности формирования ЗОЖ у детей раннего дошкольного возраста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258" y="4439194"/>
            <a:ext cx="4024992" cy="2146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1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400" dirty="0" smtClean="0">
                <a:latin typeface="+mj-lt"/>
              </a:rPr>
              <a:t>Физическое </a:t>
            </a:r>
            <a:r>
              <a:rPr lang="ru-RU" sz="2400" dirty="0">
                <a:latin typeface="+mj-lt"/>
              </a:rPr>
              <a:t>развитие детей раннего возраста направлено на сохранение и укрепление здоровья, гармоничное физическое развитие, приобщение к физической культуре, развитие психофизических качеств (сила, быстрота, выносливость, ловкость, гибкость), приобщение к спортивным и подвижным играм, развитие интереса к  спорту; становление ценностей здорового образа жизни, овладение его элементарными нормами и правилами, воспитание культурно-гигиенических навыков, полезных привычек.</a:t>
            </a:r>
          </a:p>
        </p:txBody>
      </p:sp>
    </p:spTree>
    <p:extLst>
      <p:ext uri="{BB962C8B-B14F-4D97-AF65-F5344CB8AC3E}">
        <p14:creationId xmlns:p14="http://schemas.microsoft.com/office/powerpoint/2010/main" val="19721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Условия эффективности реализации задач по формированию ЗОЖ детей раннего возраста в условиях ДОУ это: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+mj-lt"/>
              </a:rPr>
              <a:t>•	учёт возрастных и индивидуальных особенностей детей;</a:t>
            </a:r>
          </a:p>
          <a:p>
            <a:pPr marL="0" indent="0" algn="just">
              <a:buNone/>
            </a:pPr>
            <a:r>
              <a:rPr lang="ru-RU" sz="2800" dirty="0">
                <a:latin typeface="+mj-lt"/>
              </a:rPr>
              <a:t>•	создание в ДОУ условия для формирования здорового образа жизни детей раннего возраста;</a:t>
            </a:r>
          </a:p>
          <a:p>
            <a:pPr marL="0" indent="0" algn="just">
              <a:buNone/>
            </a:pPr>
            <a:r>
              <a:rPr lang="ru-RU" sz="2800" dirty="0">
                <a:latin typeface="+mj-lt"/>
              </a:rPr>
              <a:t>•	систематическая и целенаправленная работа с семьями воспитанников по внедрению здорового образа жизни.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7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Задачи по формированию ЗОЖ у детей раннего возраста: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В течение года под руководством медицинского персонала, учитывая здоровье детей и местные условия, осуществлять комплекс закаливающих процедур с использованием природных факторов: воздуха, солнца, воды. 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Приучать детей находиться в помещении в облегченной одежде. 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Обеспечивать длительность их пребывания на воздухе в соответствии с режимом дня.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Воспитывать интерес и желание участвовать в подвижных играх и физических упражнениях на прогулке.</a:t>
            </a:r>
          </a:p>
          <a:p>
            <a:pPr marL="0" indent="0" algn="just">
              <a:buNone/>
            </a:pPr>
            <a:r>
              <a:rPr lang="ru-RU" sz="2000" dirty="0">
                <a:latin typeface="+mj-lt"/>
              </a:rPr>
              <a:t>•	При проведении закаливающих мероприятий осуществлять дифференцированный подход к детям с учетом состояния их здоровья.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0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9">
  <a:themeElements>
    <a:clrScheme name="400TGp_medical_light_ani 2">
      <a:dk1>
        <a:srgbClr val="000000"/>
      </a:dk1>
      <a:lt1>
        <a:srgbClr val="99CCFF"/>
      </a:lt1>
      <a:dk2>
        <a:srgbClr val="000066"/>
      </a:dk2>
      <a:lt2>
        <a:srgbClr val="969696"/>
      </a:lt2>
      <a:accent1>
        <a:srgbClr val="96AD23"/>
      </a:accent1>
      <a:accent2>
        <a:srgbClr val="3973B9"/>
      </a:accent2>
      <a:accent3>
        <a:srgbClr val="CAE2FF"/>
      </a:accent3>
      <a:accent4>
        <a:srgbClr val="000000"/>
      </a:accent4>
      <a:accent5>
        <a:srgbClr val="C9D3AC"/>
      </a:accent5>
      <a:accent6>
        <a:srgbClr val="3368A7"/>
      </a:accent6>
      <a:hlink>
        <a:srgbClr val="B639B9"/>
      </a:hlink>
      <a:folHlink>
        <a:srgbClr val="EA9C00"/>
      </a:folHlink>
    </a:clrScheme>
    <a:fontScheme name="400TGp_medical_light_ani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400TGp_medical_light_ani 1">
        <a:dk1>
          <a:srgbClr val="000000"/>
        </a:dk1>
        <a:lt1>
          <a:srgbClr val="CCCCFF"/>
        </a:lt1>
        <a:dk2>
          <a:srgbClr val="000066"/>
        </a:dk2>
        <a:lt2>
          <a:srgbClr val="4D4D4D"/>
        </a:lt2>
        <a:accent1>
          <a:srgbClr val="EBBA07"/>
        </a:accent1>
        <a:accent2>
          <a:srgbClr val="1D9FEF"/>
        </a:accent2>
        <a:accent3>
          <a:srgbClr val="E2E2FF"/>
        </a:accent3>
        <a:accent4>
          <a:srgbClr val="000000"/>
        </a:accent4>
        <a:accent5>
          <a:srgbClr val="F3D9AA"/>
        </a:accent5>
        <a:accent6>
          <a:srgbClr val="1990D9"/>
        </a:accent6>
        <a:hlink>
          <a:srgbClr val="5B5BE7"/>
        </a:hlink>
        <a:folHlink>
          <a:srgbClr val="77B5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2">
        <a:dk1>
          <a:srgbClr val="000000"/>
        </a:dk1>
        <a:lt1>
          <a:srgbClr val="99CCFF"/>
        </a:lt1>
        <a:dk2>
          <a:srgbClr val="000066"/>
        </a:dk2>
        <a:lt2>
          <a:srgbClr val="969696"/>
        </a:lt2>
        <a:accent1>
          <a:srgbClr val="96AD23"/>
        </a:accent1>
        <a:accent2>
          <a:srgbClr val="3973B9"/>
        </a:accent2>
        <a:accent3>
          <a:srgbClr val="CAE2FF"/>
        </a:accent3>
        <a:accent4>
          <a:srgbClr val="000000"/>
        </a:accent4>
        <a:accent5>
          <a:srgbClr val="C9D3AC"/>
        </a:accent5>
        <a:accent6>
          <a:srgbClr val="3368A7"/>
        </a:accent6>
        <a:hlink>
          <a:srgbClr val="B639B9"/>
        </a:hlink>
        <a:folHlink>
          <a:srgbClr val="EA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3">
        <a:dk1>
          <a:srgbClr val="000000"/>
        </a:dk1>
        <a:lt1>
          <a:srgbClr val="88DFF4"/>
        </a:lt1>
        <a:dk2>
          <a:srgbClr val="003366"/>
        </a:dk2>
        <a:lt2>
          <a:srgbClr val="C0C0C0"/>
        </a:lt2>
        <a:accent1>
          <a:srgbClr val="276AF1"/>
        </a:accent1>
        <a:accent2>
          <a:srgbClr val="19C5C5"/>
        </a:accent2>
        <a:accent3>
          <a:srgbClr val="C3ECF8"/>
        </a:accent3>
        <a:accent4>
          <a:srgbClr val="000000"/>
        </a:accent4>
        <a:accent5>
          <a:srgbClr val="ACB9F7"/>
        </a:accent5>
        <a:accent6>
          <a:srgbClr val="16B2B2"/>
        </a:accent6>
        <a:hlink>
          <a:srgbClr val="84BC1E"/>
        </a:hlink>
        <a:folHlink>
          <a:srgbClr val="E45B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129</Template>
  <TotalTime>81</TotalTime>
  <Words>428</Words>
  <Application>Microsoft Office PowerPoint</Application>
  <PresentationFormat>Экран (4:3)</PresentationFormat>
  <Paragraphs>117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129</vt:lpstr>
      <vt:lpstr>  «Возрастные особенности формирования здорового образа жизни у детей дошкольного возраста»</vt:lpstr>
      <vt:lpstr>Цель: систематизация знаний педагогов по формированию привычки к ЗОЖ у детей дошкольного возраста.</vt:lpstr>
      <vt:lpstr>Младший дошкольный возраст</vt:lpstr>
      <vt:lpstr>Средний дошкольный возраст</vt:lpstr>
      <vt:lpstr>Старший дошкольный возраст</vt:lpstr>
      <vt:lpstr>Особенности формирования ЗОЖ у детей раннего дошкольного возраста</vt:lpstr>
      <vt:lpstr>Презентация PowerPoint</vt:lpstr>
      <vt:lpstr>Условия эффективности реализации задач по формированию ЗОЖ детей раннего возраста в условиях ДОУ это:</vt:lpstr>
      <vt:lpstr>Задачи по формированию ЗОЖ у детей раннего возраста:</vt:lpstr>
      <vt:lpstr>Презентация PowerPoint</vt:lpstr>
      <vt:lpstr>Особенности формирования ЗОЖ у детей младшего дошкольного возраста</vt:lpstr>
      <vt:lpstr>Средства формирования ЗОЖ у детей младшего дошкольного возраста: </vt:lpstr>
      <vt:lpstr>Рациональный режим дня</vt:lpstr>
      <vt:lpstr>Культурно-гигиенические навыки</vt:lpstr>
      <vt:lpstr>Здоровое и правильное питание</vt:lpstr>
      <vt:lpstr>Психоэмоциональный комфорт</vt:lpstr>
      <vt:lpstr>Закаливание</vt:lpstr>
      <vt:lpstr>Рациональная двигательная активность</vt:lpstr>
      <vt:lpstr>Презентация PowerPoint</vt:lpstr>
      <vt:lpstr>Презентация PowerPoint</vt:lpstr>
      <vt:lpstr>Особенности формирования ЗОЖ у детей старшего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«Возрастные особенности формирования здорового образа жизни у детей дошкольного возраста»</dc:title>
  <dc:creator>Admin</dc:creator>
  <cp:lastModifiedBy>Admin</cp:lastModifiedBy>
  <cp:revision>10</cp:revision>
  <dcterms:created xsi:type="dcterms:W3CDTF">2022-09-27T19:42:40Z</dcterms:created>
  <dcterms:modified xsi:type="dcterms:W3CDTF">2022-09-28T17:09:20Z</dcterms:modified>
</cp:coreProperties>
</file>