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70" r:id="rId2"/>
    <p:sldId id="273" r:id="rId3"/>
    <p:sldId id="264" r:id="rId4"/>
    <p:sldId id="265" r:id="rId5"/>
    <p:sldId id="286" r:id="rId6"/>
    <p:sldId id="266" r:id="rId7"/>
    <p:sldId id="292" r:id="rId8"/>
    <p:sldId id="290" r:id="rId9"/>
    <p:sldId id="293" r:id="rId10"/>
    <p:sldId id="289" r:id="rId11"/>
    <p:sldId id="291" r:id="rId12"/>
    <p:sldId id="288" r:id="rId13"/>
    <p:sldId id="267" r:id="rId14"/>
    <p:sldId id="268" r:id="rId15"/>
    <p:sldId id="294" r:id="rId16"/>
    <p:sldId id="269" r:id="rId17"/>
    <p:sldId id="295" r:id="rId18"/>
    <p:sldId id="262" r:id="rId19"/>
    <p:sldId id="274" r:id="rId20"/>
    <p:sldId id="297" r:id="rId21"/>
    <p:sldId id="298" r:id="rId22"/>
    <p:sldId id="296" r:id="rId23"/>
    <p:sldId id="275" r:id="rId24"/>
    <p:sldId id="276" r:id="rId25"/>
    <p:sldId id="277" r:id="rId26"/>
    <p:sldId id="278" r:id="rId27"/>
    <p:sldId id="279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6/21/2023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6/21/2023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6/21/2023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6/21/2023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6/21/2023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6/21/2023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6/21/2023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6/21/2023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6/21/2023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848" y="367862"/>
            <a:ext cx="10993821" cy="629569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100553" y="3244334"/>
            <a:ext cx="69533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/>
              <a:t>Потребительский кредит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95374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8373" y="567559"/>
            <a:ext cx="7619999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Потребительские кредиты на неотложные нужды (на любые цели)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характеристики: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выдача кредита происходит в стационарном подразделении банка;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необходимость предоставления определенного банком пакета документов;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более низкая процентная ставка по сравнению с другими видами потребительских     кредитов;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правило, требуется страхование жизни и потери трудоспособности заемщика;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кредит не спонтанный, более спланированный и носит определенную цель.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7559" y="1258636"/>
            <a:ext cx="3626068" cy="4340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4310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93628" y="336331"/>
            <a:ext cx="755693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Товарный кредит (на приобретение бытовых товаров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характеристики: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выдача кредита осуществляется в точке продаж бытовых товаров;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заявка на кредит одновременно является и договором (оферта);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кредит предоставляется для приобретения определенного товара;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рассмотрение заявки значительно упрощено и может составлять от нескольких минут до часа;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данный кредит более дорогой, т.к. ничем не обеспечен;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приобретаемый товар не выступает в качестве залогового обеспечения.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229" y="409903"/>
            <a:ext cx="4063399" cy="5466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4815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20966" y="493986"/>
            <a:ext cx="8513379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Экспресс кредитование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характеристики: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небольшие суммы (до 30 тыс. руб.), которые выдаются где угодно: стационарные точки продаж, мобильные точки продаж и т.д.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максимально дорогой кредит, ставка по которому может доходить до 90% годовых. Так, во Франции банки предлагают по нему 30%, при том, что европейские банки имеют минимальные процентные ставки по кредитам.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получения одобрения на экспресс-кредит требуется минимальный пакет документов.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срок кредитования – 1-6 месяцев.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291" y="868700"/>
            <a:ext cx="3226676" cy="4291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7402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71752" y="409904"/>
            <a:ext cx="10499834" cy="5522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550"/>
              </a:lnSpc>
              <a:spcBef>
                <a:spcPts val="1500"/>
              </a:spcBef>
              <a:spcAft>
                <a:spcPts val="750"/>
              </a:spcAft>
            </a:pPr>
            <a:endParaRPr lang="ru-RU" sz="3200" b="1" dirty="0" smtClean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1500"/>
              </a:spcBef>
              <a:spcAft>
                <a:spcPts val="75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Расчет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максимальной суммы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кредита</a:t>
            </a:r>
            <a:endParaRPr lang="ru-RU" sz="32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75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Большинство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банков после определения чистого дохода переходят к вычислению максимального ежемесячного платежа по кредиту, доступного клиенту. Вычисление происходит по формуле: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75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 = ЧД * К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где П – максимальный ежемесячный платеж,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ЧД – чистый доход заемщика,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 – поправочный коэффициент, который в разных банках может отличаться.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75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Коэффициент обычно находится в диапазоне от 0,4 до 0,7. Т.е. предполагается, что от 40% до 70% чистого дохода заемщика идет на ежемесячный платеж по кредиту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65673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7862" y="483477"/>
            <a:ext cx="11519337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случаях, когда речь идет о залоговом кредитовании (ипотека или автокредит), люди готовы отдавать значительную часть своего дохода, т.к. боятся потерять предмет залога. Если же речь идет о нецелевом потребительском кредите, то банки берут пониженный коэффициент. По таким займам уровень риска выше, поскольку по ним клиент готов платить только небольшой процент своей заработной платы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Смакс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(П*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Чмес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)/(1+Ст/100*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Чмес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/12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где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Смакс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максимальная сумма кредита,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П-максимальный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ежемесячный платеж,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Чмес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число месяцев кредита,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годовая процентная ставка по займу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79064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88579" y="294290"/>
            <a:ext cx="8555421" cy="62889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50000"/>
              </a:lnSpc>
              <a:spcAft>
                <a:spcPts val="80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79705" algn="just">
              <a:lnSpc>
                <a:spcPct val="150000"/>
              </a:lnSpc>
              <a:spcAft>
                <a:spcPts val="0"/>
              </a:spcAft>
              <a:tabLst>
                <a:tab pos="320040" algn="l"/>
              </a:tabLs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Клиент обратился в банк с заявлением получить кредит в размере 120 000 руб., сроком на 1 год на неотложные нужды. Предоставил справку о доходе - чистый доход равен 40 000 руб. в месяц. Процентная ставка по кредиту 16 % годовых. Ранее кредитом не пользовался и административных взысканий не имеет. Банк в расчет для погашения суммы основного долга и процентов по кредиту принимает 40 % дохода заемщика.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Задание: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Рассчитайте, возможно ли получение заявленной суммы и сумму процентов за пользование кредитом при первом платеже.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6299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67255" y="1040398"/>
            <a:ext cx="8376745" cy="2782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Расчет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 =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40 000 * 0.4 = 16 000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Расчет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платежа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(16 000/12)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(1+16 /12 *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 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2 575,2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руб.</a:t>
            </a:r>
            <a:endParaRPr lang="ru-RU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Общая сумма выплат (максимальная сумма кредита)</a:t>
            </a:r>
            <a:endParaRPr lang="ru-RU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4 708,34 * 24 = 113 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000,16</a:t>
            </a:r>
            <a:endParaRPr lang="ru-RU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94977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13336"/>
          <a:stretch/>
        </p:blipFill>
        <p:spPr>
          <a:xfrm>
            <a:off x="-95835" y="273269"/>
            <a:ext cx="12079259" cy="6585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5799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14702" y="126124"/>
            <a:ext cx="11298621" cy="59554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Формулы расчёта размера </a:t>
            </a:r>
            <a:r>
              <a:rPr lang="ru-RU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аннуитетного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платежа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Расчёт платежа</a:t>
            </a:r>
          </a:p>
          <a:p>
            <a:pPr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Ежемесячная процентная ставка. (в формуле она скрывается под символом i и рассчитывается так: годовая процентная ставка/100/12). </a:t>
            </a:r>
          </a:p>
          <a:p>
            <a:pPr>
              <a:lnSpc>
                <a:spcPct val="150000"/>
              </a:lnSpc>
            </a:pP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=</a:t>
            </a:r>
            <a:r>
              <a:rPr lang="ru-RU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iгод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/100/12</a:t>
            </a:r>
          </a:p>
          <a:p>
            <a:pPr>
              <a:lnSpc>
                <a:spcPct val="150000"/>
              </a:lnSpc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Расчёту размера ежемесячного платежа </a:t>
            </a:r>
          </a:p>
          <a:p>
            <a:pPr>
              <a:lnSpc>
                <a:spcPct val="150000"/>
              </a:lnSpc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P - сумма ежемесячных отчислений</a:t>
            </a:r>
          </a:p>
          <a:p>
            <a:pPr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S– максимальная сумма кредита</a:t>
            </a:r>
          </a:p>
          <a:p>
            <a:pPr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– ежемесячная процентная ставка</a:t>
            </a:r>
          </a:p>
          <a:p>
            <a:pPr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n– степень, количества периодов </a:t>
            </a:r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702" y="3605048"/>
            <a:ext cx="4666595" cy="83031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943378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0415" y="504497"/>
            <a:ext cx="69533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Переплата по кредиту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20415" y="1008993"/>
            <a:ext cx="62603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Dp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P * t</a:t>
            </a:r>
            <a:endParaRPr lang="ru-RU" sz="2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0414" y="1513489"/>
            <a:ext cx="8723585" cy="1483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400" b="1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Dp</a:t>
            </a:r>
            <a:r>
              <a:rPr lang="ru-RU" sz="2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Сумма переплаты по кредита</a:t>
            </a:r>
            <a:endParaRPr lang="ru-RU" sz="2400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сумма ежемесячных отчислений</a:t>
            </a:r>
            <a:endParaRPr lang="ru-RU" sz="2400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 </a:t>
            </a:r>
            <a:r>
              <a:rPr lang="ru-RU" sz="2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количество платежных периодов</a:t>
            </a:r>
            <a:endParaRPr lang="ru-RU" sz="2400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0414" y="2996524"/>
            <a:ext cx="83166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Расчёт доли процентов по </a:t>
            </a:r>
            <a:r>
              <a:rPr lang="ru-RU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аннуитетному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платежу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413" y="3543851"/>
            <a:ext cx="2081049" cy="44726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46538" y="4298731"/>
            <a:ext cx="859746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сумма в </a:t>
            </a:r>
            <a:r>
              <a:rPr 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аннуитетном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платеже, которая идёт на погашение процентов по кредиту;</a:t>
            </a:r>
          </a:p>
          <a:p>
            <a:r>
              <a:rPr lang="ru-RU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Sn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сумма оставшейся задолженности по кредиту (остаток по кредиту);</a:t>
            </a:r>
          </a:p>
          <a:p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ежемесячная процентная ставка.</a:t>
            </a:r>
          </a:p>
        </p:txBody>
      </p:sp>
    </p:spTree>
    <p:extLst>
      <p:ext uri="{BB962C8B-B14F-4D97-AF65-F5344CB8AC3E}">
        <p14:creationId xmlns:p14="http://schemas.microsoft.com/office/powerpoint/2010/main" val="2962242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56993" y="714705"/>
            <a:ext cx="7861738" cy="5496909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Кредит для физических лиц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розничный 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кредит выдаваемый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населению на личные нужды, например, на покупку автомобиля, бытовой техники, недвижимости и т. д. Понятие «розничный кредит» идентично термину «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ретейл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Также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данное определение близко по смыслу термину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потребительский кредит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(любая ссуда, которую берёт заёмщик с целью потратить полученные средства на всё что угодно, за исключением операций,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могут принести прибыль).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028700"/>
            <a:ext cx="3385457" cy="4392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8041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57047" y="226585"/>
            <a:ext cx="10520855" cy="5668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1500"/>
              </a:spcBef>
              <a:spcAft>
                <a:spcPts val="1500"/>
              </a:spcAft>
            </a:pP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Основные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требования к заемщикам:</a:t>
            </a:r>
            <a:b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Bef>
                <a:spcPts val="1500"/>
              </a:spcBef>
              <a:spcAft>
                <a:spcPts val="150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Наличие паспорта, подтверждающего гражданство РФ и предоставляющего информацию о регистрации;                                                                                                                              </a:t>
            </a:r>
          </a:p>
          <a:p>
            <a:pPr algn="just">
              <a:lnSpc>
                <a:spcPct val="115000"/>
              </a:lnSpc>
              <a:spcBef>
                <a:spcPts val="1500"/>
              </a:spcBef>
              <a:spcAft>
                <a:spcPts val="150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Достижение совершеннолетия (некоторые банки выдают потребительский кредит с 21 года);</a:t>
            </a:r>
          </a:p>
          <a:p>
            <a:pPr algn="just">
              <a:lnSpc>
                <a:spcPct val="115000"/>
              </a:lnSpc>
              <a:spcBef>
                <a:spcPts val="1500"/>
              </a:spcBef>
              <a:spcAft>
                <a:spcPts val="150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Положительная кредитная история, отсутствие задолженностей и добросовестное погашение долгов;</a:t>
            </a:r>
          </a:p>
          <a:p>
            <a:pPr algn="just">
              <a:lnSpc>
                <a:spcPct val="115000"/>
              </a:lnSpc>
              <a:spcBef>
                <a:spcPts val="1500"/>
              </a:spcBef>
              <a:spcAft>
                <a:spcPts val="150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Наличие постоянного источника доходов и непрерывного трудового стажа свыше одного года.</a:t>
            </a:r>
          </a:p>
          <a:p>
            <a:pPr algn="just">
              <a:lnSpc>
                <a:spcPct val="115000"/>
              </a:lnSpc>
              <a:spcBef>
                <a:spcPts val="1500"/>
              </a:spcBef>
              <a:spcAft>
                <a:spcPts val="150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Верхний возрастной порог по программам кредитования устанавливается индивидуально каждой финансовой организацией с учетом максимальных сроков действия сделок. 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41899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51068" y="688490"/>
            <a:ext cx="9638852" cy="44579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оформить потребительский кредит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Для получения кредита необходимо обратиться в финансовое учреждение, предварительно заполнив заявку и собрав необходимые документы. После рассмотрения запроса заемщика ждет отказ либо одобрение ссуды. Чтобы повысить шансы на кредит, следует предоставить достоверные данные и при возможности подтвердить доходы.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89062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900igr.net/up/datas/144024/013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24"/>
          <a:stretch/>
        </p:blipFill>
        <p:spPr bwMode="auto">
          <a:xfrm>
            <a:off x="451945" y="147145"/>
            <a:ext cx="11035862" cy="63482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755322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6331" y="472966"/>
            <a:ext cx="11056883" cy="5734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50000"/>
              </a:lnSpc>
              <a:spcAft>
                <a:spcPts val="800"/>
              </a:spcAft>
            </a:pP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 № 1</a:t>
            </a:r>
            <a:endParaRPr lang="ru-RU" sz="2400" dirty="0" smtClean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79705" algn="just">
              <a:lnSpc>
                <a:spcPct val="150000"/>
              </a:lnSpc>
              <a:spcAft>
                <a:spcPts val="0"/>
              </a:spcAft>
              <a:tabLst>
                <a:tab pos="320040" algn="l"/>
              </a:tabLs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Клиент обратился в банк с заявлением получения кредита на покупку автомобиля в сумме 1 400 000 рублей, предоставил справку о доходе - чистый доход равен 65 000 руб. в месяц. Процентная ставка по кредиту 14 % годовых. Ранее кредитом не пользовался и административных взысканий не имеет. Банк в расчет для погашения суммы основного долга и процентов по кредиту принимает 60 % дохода заемщика. Клиент владеет автомобилем примерной стоимостью 700 000 рублей.</a:t>
            </a:r>
            <a:endParaRPr lang="ru-RU" sz="24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Рассчитайте срок кредита и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сумму процентов за пользование кредитом при первом платеже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42097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46536" y="392128"/>
            <a:ext cx="1110943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№ 2</a:t>
            </a:r>
          </a:p>
          <a:p>
            <a:pPr algn="just">
              <a:lnSpc>
                <a:spcPct val="150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Клиент обратился в банк с заявлением получения кредита на покупку автомобиля в сумме 1 400 000 рублей, предоставил справку о доходе - чистый доход равен 90 000 руб. в месяц. Процентная ставка по кредиту 18 % годовых. Ранее кредитом не пользовался и административных взысканий не имеет. Банк в расчет для погашения суммы основного долга и процентов по кредиту принимает 60 % дохода заемщика. Клиент имеет ежемесячный дополнительный доход 25 000 руб. в виде сдачи квартиры в наем.</a:t>
            </a:r>
          </a:p>
          <a:p>
            <a:pPr algn="just">
              <a:lnSpc>
                <a:spcPct val="150000"/>
              </a:lnSpc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Задание: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Рассчитайте, возможно ли получение заявленной суммы и сумму процентов за пользование кредитом при первом платеже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98173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67255" y="767256"/>
            <a:ext cx="8376745" cy="2048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Вариант 1.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2 года.                                                                                                              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Ежемесячный платеж = 33 607 руб.                                                                     Тела кредита = 25 445 руб.                                                                                                   % = 8 162 руб.                                                                                                         Переплата 106 568 руб.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67255" y="3268716"/>
            <a:ext cx="837674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Вариант 2.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на 3 года.                                                                                                              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Ответ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: Ежемесячный платеж = 50 613 руб.                                                                     Тело кредита = 29 613 руб.                                                                                                   % = 21 000 руб.                                                                                                         Переплата 422 068 руб.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19196056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eare1337.ru/wp-content/uploads/2/9/6/296183a4979a6d23c2b4551da27d138a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168" y="178675"/>
            <a:ext cx="1194183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115943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30620" y="575586"/>
            <a:ext cx="10237076" cy="53670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ru-RU" sz="24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Итог 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675"/>
              </a:spcAft>
            </a:pPr>
            <a:r>
              <a:rPr lang="ru-RU" sz="2800" b="1" i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Жизнь в долг 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вполне нормальное явление в современном мире, если подходить ответственно к получению и возврату кредита.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675"/>
              </a:spcAft>
            </a:pPr>
            <a:r>
              <a:rPr lang="ru-RU" sz="28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нормальной и спокойной жизни в кредит необходима хорошая кредитная история. Если долги всегда отдавать вовремя, то не возникает ни проблем в личных отношениях с кредиторами, ни сложностей с поиском новых источников средств, когда они потребуются.</a:t>
            </a:r>
            <a:endParaRPr lang="ru-RU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675"/>
              </a:spcAft>
            </a:pPr>
            <a:r>
              <a:rPr lang="ru-RU" sz="28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Надо внимательно изучить те условия (как устные, так и письменные), на которых могут быть взяты деньги в долг.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04720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wiki.mininuniver.ru/images/8/81/%D0%9F%D1%80%D0%B8%D0%BD%D1%86%D0%B8%D0%BF%D1%8B_%D0%B1%D0%B0%D0%BD%D0%BA%D0%BE%D0%B2%D1%81%D0%BA%D0%BE%D0%B3%D0%BE_%D0%BA%D1%80%D0%B5%D0%B4%D0%B8%D1%82%D0%BE%D0%B2%D0%B0%D0%BD%D0%B8%D1%8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2262" y="609599"/>
            <a:ext cx="9343697" cy="5265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73304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228" y="231228"/>
            <a:ext cx="11603420" cy="6411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7324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33600" y="430924"/>
            <a:ext cx="73794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Общие характеристики потребительских кредитов: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14703" y="1355834"/>
            <a:ext cx="7420304" cy="3807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5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Потребительский кредит выдается только банками;</a:t>
            </a:r>
          </a:p>
          <a:p>
            <a:pPr algn="just">
              <a:lnSpc>
                <a:spcPct val="25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Потребительский кредит выдается только физическим лицам, не связан с  предпринимательской деятельностью;</a:t>
            </a:r>
          </a:p>
          <a:p>
            <a:pPr algn="just">
              <a:lnSpc>
                <a:spcPct val="25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Способ погашения – только ежемесячные платежи;</a:t>
            </a:r>
          </a:p>
          <a:p>
            <a:pPr algn="just">
              <a:lnSpc>
                <a:spcPct val="25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Стандартный список документов.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35007" y="1156138"/>
            <a:ext cx="3846785" cy="4918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4800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890" y="210207"/>
            <a:ext cx="11644758" cy="6474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5124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43985" b="11571"/>
          <a:stretch/>
        </p:blipFill>
        <p:spPr>
          <a:xfrm>
            <a:off x="1103586" y="1114097"/>
            <a:ext cx="10457793" cy="513955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026979" y="515007"/>
            <a:ext cx="60659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Ипотечный кредит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21590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269" y="0"/>
            <a:ext cx="114352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7299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883" y="294290"/>
            <a:ext cx="11477296" cy="6411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9057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661</TotalTime>
  <Words>755</Words>
  <Application>Microsoft Office PowerPoint</Application>
  <PresentationFormat>Широкоэкранный</PresentationFormat>
  <Paragraphs>102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4" baseType="lpstr">
      <vt:lpstr>Arial</vt:lpstr>
      <vt:lpstr>Calibri</vt:lpstr>
      <vt:lpstr>Symbol</vt:lpstr>
      <vt:lpstr>Times New Roman</vt:lpstr>
      <vt:lpstr>Trebuchet MS</vt:lpstr>
      <vt:lpstr>Wingdings 3</vt:lpstr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Alex</dc:creator>
  <cp:lastModifiedBy>Alex</cp:lastModifiedBy>
  <cp:revision>36</cp:revision>
  <dcterms:created xsi:type="dcterms:W3CDTF">2022-11-17T16:11:18Z</dcterms:created>
  <dcterms:modified xsi:type="dcterms:W3CDTF">2023-06-21T12:51:34Z</dcterms:modified>
</cp:coreProperties>
</file>