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6" r:id="rId3"/>
    <p:sldId id="277" r:id="rId4"/>
    <p:sldId id="261" r:id="rId5"/>
    <p:sldId id="262" r:id="rId6"/>
    <p:sldId id="266" r:id="rId7"/>
    <p:sldId id="264" r:id="rId8"/>
    <p:sldId id="263" r:id="rId9"/>
    <p:sldId id="278" r:id="rId10"/>
    <p:sldId id="280" r:id="rId11"/>
    <p:sldId id="279" r:id="rId12"/>
    <p:sldId id="259" r:id="rId13"/>
    <p:sldId id="260" r:id="rId14"/>
    <p:sldId id="268" r:id="rId15"/>
    <p:sldId id="270" r:id="rId16"/>
    <p:sldId id="265" r:id="rId17"/>
    <p:sldId id="267" r:id="rId18"/>
    <p:sldId id="271" r:id="rId19"/>
    <p:sldId id="272" r:id="rId20"/>
    <p:sldId id="274" r:id="rId21"/>
    <p:sldId id="283" r:id="rId22"/>
    <p:sldId id="284" r:id="rId23"/>
    <p:sldId id="289" r:id="rId24"/>
    <p:sldId id="290" r:id="rId25"/>
    <p:sldId id="286" r:id="rId26"/>
    <p:sldId id="291" r:id="rId27"/>
    <p:sldId id="292" r:id="rId28"/>
    <p:sldId id="293" r:id="rId29"/>
    <p:sldId id="294" r:id="rId30"/>
    <p:sldId id="287" r:id="rId31"/>
    <p:sldId id="296" r:id="rId32"/>
    <p:sldId id="288" r:id="rId33"/>
    <p:sldId id="297" r:id="rId34"/>
    <p:sldId id="298" r:id="rId35"/>
    <p:sldId id="275" r:id="rId36"/>
    <p:sldId id="281" r:id="rId37"/>
    <p:sldId id="282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dzen.ru/a/W1YVKSnGfwCoPvKt" TargetMode="External"/><Relationship Id="rId3" Type="http://schemas.openxmlformats.org/officeDocument/2006/relationships/image" Target="../media/image4.jpeg"/><Relationship Id="rId7" Type="http://schemas.openxmlformats.org/officeDocument/2006/relationships/hyperlink" Target="https://ru.wikipedia.org/wiki/%D0%A0%D1%83%D1%81%D1%81%D0%BA%D0%B8%D0%B9_%D0%BD%D0%B0%D1%86%D0%B8%D0%BE%D0%BD%D0%B0%D0%BB%D1%8C%D0%BD%D1%8B%D0%B9_%D0%BA%D0%BE%D1%81%D1%82%D1%8E%D0%BC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history.wikireading.ru/149192?ysclid=lcjishsgmv49017729" TargetMode="External"/><Relationship Id="rId5" Type="http://schemas.openxmlformats.org/officeDocument/2006/relationships/hyperlink" Target="https://ru.wikipedia.org/wiki/%D0%A0%D0%B5%D0%BC%D1%91%D1%81%D0%BB%D0%B0_%D0%B2_%D0%94%D1%80%D0%B5%D0%B2%D0%BD%D0%B5%D0%B9_%D0%A0%D1%83%D1%81%D0%B8" TargetMode="External"/><Relationship Id="rId4" Type="http://schemas.openxmlformats.org/officeDocument/2006/relationships/hyperlink" Target="https://masteridelo.ru/remeslo/rukodelie-i-tvorchestvo/hudozhestvennyj-obzor-remesel-drevnej-rusi.html?ysclid=lcjielfmsv117688881" TargetMode="External"/><Relationship Id="rId9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4.jpeg"/><Relationship Id="rId7" Type="http://schemas.openxmlformats.org/officeDocument/2006/relationships/hyperlink" Target="http://velikayakultura.ru/russkaya-muzika/muzyika-drevney-rusi-istoriya-stili-zhanryi-i-instrumentyi?ysclid=lcjk9r7cck610758547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liveinternet.ru/community/4989775/post341710698" TargetMode="External"/><Relationship Id="rId5" Type="http://schemas.openxmlformats.org/officeDocument/2006/relationships/hyperlink" Target="https://funnew.ru/muzyka/624-drevnerusskaya-muzyka-statya-ochen-interesnaya-obyazatelno-posmotrite.html?ysclid=lcjk3xgkwo215054230" TargetMode="Externa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4.jpeg"/><Relationship Id="rId7" Type="http://schemas.openxmlformats.org/officeDocument/2006/relationships/image" Target="../media/image3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rus-hist.on.ufanet.ru/" TargetMode="External"/><Relationship Id="rId13" Type="http://schemas.openxmlformats.org/officeDocument/2006/relationships/hyperlink" Target="https://dzen.ru/a/Y4ZzpWZRyRhp-RZg" TargetMode="External"/><Relationship Id="rId3" Type="http://schemas.openxmlformats.org/officeDocument/2006/relationships/image" Target="../media/image4.jpeg"/><Relationship Id="rId7" Type="http://schemas.openxmlformats.org/officeDocument/2006/relationships/hyperlink" Target="http://gramoty.ru/birchbark/" TargetMode="External"/><Relationship Id="rId12" Type="http://schemas.openxmlformats.org/officeDocument/2006/relationships/hyperlink" Target="http://paganism.ru/index.php/%D0%97%D0%B0%D0%B3%D0%BB%D0%B0%D0%B2%D0%BD%D0%B0%D1%8F_%D1%81%D1%82%D1%80%D0%B0%D0%BD%D0%B8%D1%86%D0%B0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slavmir.tv/upload/iblock/0fa/Rybakov-B.A.-YAzychestvo-drevnikh-slavyan.pdf?ysclid=lchua9bl4a305093228" TargetMode="External"/><Relationship Id="rId11" Type="http://schemas.openxmlformats.org/officeDocument/2006/relationships/hyperlink" Target="http://avorhist.narod.ru/" TargetMode="External"/><Relationship Id="rId5" Type="http://schemas.openxmlformats.org/officeDocument/2006/relationships/hyperlink" Target="https://azbyka.ru/otechnik/Istorija_Tserkvi/borba-hristianstva-s-ostatkami-jazychestva-v-drevnej-rusi-tom-1/1" TargetMode="External"/><Relationship Id="rId10" Type="http://schemas.openxmlformats.org/officeDocument/2006/relationships/hyperlink" Target="http://www.lrc-lib.ru/" TargetMode="External"/><Relationship Id="rId4" Type="http://schemas.openxmlformats.org/officeDocument/2006/relationships/hyperlink" Target="https://razvivashka.online/poznavatelnoe/istoriya-vozniknoveniya-drevney-rusi-dlya-detey?ysclid=lchtw25zpm980370473" TargetMode="External"/><Relationship Id="rId9" Type="http://schemas.openxmlformats.org/officeDocument/2006/relationships/hyperlink" Target="http://lants.tellur.ru/history/index.htm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oum.ru/yoga/vedicheskaya-kultura/slavyanskie-yazycheskie-kapishcha-mesta-sily-i-pochitaniya-bogov/?ysclid=lcj8ijxox0401066530" TargetMode="Externa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history.wikireading.ru/110579?ysclid=lcj8uht32x326665177" TargetMode="Externa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hyperlink" Target="https://infotables.ru/istoriya/73-russkie-tsari/1089-drevnerusskie-knyazya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g.ru/2015/07/09/rodina-knyazya.html?ysclid=lcj91s0i8x398356107" TargetMode="External"/><Relationship Id="rId5" Type="http://schemas.openxmlformats.org/officeDocument/2006/relationships/hyperlink" Target="https://www.perunica.ru/ozar/1429-svyashhennye-praviteli-yazycheskoj-rusi-v-bylinax.html" TargetMode="Externa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51720" y="1052736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Древняя Русь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9" name="Рисунок 8" descr="cjrmognpik8w8sc4kg8o4k0k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2276872"/>
            <a:ext cx="864096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476673"/>
            <a:ext cx="74888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Первые русские князья (от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Рюрика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до Святослава).</a:t>
            </a:r>
          </a:p>
          <a:p>
            <a:pPr algn="ctr"/>
            <a:endParaRPr lang="ru-RU" sz="24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1916832"/>
            <a:ext cx="8496944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 err="1" smtClean="0">
                <a:latin typeface="Times New Roman" pitchFamily="18" charset="0"/>
                <a:cs typeface="Times New Roman" pitchFamily="18" charset="0"/>
              </a:rPr>
              <a:t>Рюрик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(862-879)- родоначальник династии Рюриковичей. Согласно «Повести временных лет», призван на княжение в 862 году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ильменскими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словенами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из варяжских земель. Княжил в Новгородских землях. Перед смертью передал власть своему старшему дружиннику или (родственнику)- Олегу.</a:t>
            </a:r>
          </a:p>
          <a:p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Олег(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879-912)- первый реальный правитель Древней Руси. В 882 году захватил Киев и сделал его столицей древнерусского государства, убив княживших там ранее Аскольда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Дира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Подчинил себе племена древлян, северян, радимичей. Упрочил внешнеполитическое положение. В 907 году совершил успешный военный поход на Константинополь, итогом которого стали выгодные для Руси два мирных договора. По преданию умер от укуса змеи, как и предсказала ему гадалка.</a:t>
            </a:r>
          </a:p>
          <a:p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Игорь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(912-945)(сын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Рюрика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)- расширил границы Древнерусского государства, подчинив племя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уличей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Отразил набеги кочевников- печенегов. Организовал военные походы против Византии (941- закончился неудачей, 944- заключение взаимовыгодного договора). Убит древлянами при сборе дани в 945 году.</a:t>
            </a:r>
          </a:p>
          <a:p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Ольга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(945-969)- жена князя Игоря, правила на Руси в период малолетства сына Святослава и во время его военных походов. Впервые установила четкий порядок сбора дани (полюдья) путем введения 1) уроков- определения точных размеров дани 2) погостов- установления мест сбора дани. Жестоко отомстила древлянам за убийство мужа. В 957 году- совершила поездку в Византию и приняла христианство. В 968 году руководила защитой Киева от печенегов.</a:t>
            </a:r>
          </a:p>
          <a:p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Святослав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(964-972)- правитель Древнерусского государства, сын князя Игоря и княгини Ольги. Инициатор и руководитель многих военных походов: 1) Разгром Хазарского каганата 2) Походы в Дунайскую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Булгарию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3) Военные столкновения с печенегами(969-972) 4) Войны с Византией(968-971), договор между Русью и Византией(971). Убит печенегами во время возвращения из Болгарии в 972 году.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Georgia" pitchFamily="18" charset="0"/>
            </a:endParaRPr>
          </a:p>
          <a:p>
            <a:endParaRPr lang="ru-RU" dirty="0"/>
          </a:p>
        </p:txBody>
      </p:sp>
      <p:pic>
        <p:nvPicPr>
          <p:cNvPr id="34818" name="Picture 2" descr="D:\документы\2022-23 уч.год\КУРСЫ\Безымянны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980728"/>
            <a:ext cx="4248472" cy="9830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620688"/>
            <a:ext cx="7488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Дохристианская культура Древней Руси</a:t>
            </a:r>
            <a:endParaRPr lang="ru-RU" sz="24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1196752"/>
            <a:ext cx="8496944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Ремесленники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Выберите для себя любое ремесло, подготовьте рассказ о нем или рекламу производимого товара: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декоративно-прикладное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ювелирное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резьба по дереву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оружейное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народный костюм</a:t>
            </a:r>
          </a:p>
          <a:p>
            <a:pPr marL="457200" indent="-4572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Художественный обзор ремесел Древней Руси:</a:t>
            </a:r>
          </a:p>
          <a:p>
            <a:pPr marL="457200" indent="-4572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от ткачества до ювелирного дела –</a:t>
            </a:r>
          </a:p>
          <a:p>
            <a:pPr marL="457200" indent="-457200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https://masteridelo.ru/remeslo/rukodelie-i-tvorchestvo/</a:t>
            </a:r>
            <a:endParaRPr lang="ru-RU" sz="1400" dirty="0" smtClean="0">
              <a:latin typeface="Times New Roman" pitchFamily="18" charset="0"/>
              <a:cs typeface="Times New Roman" pitchFamily="18" charset="0"/>
              <a:hlinkClick r:id="rId4"/>
            </a:endParaRPr>
          </a:p>
          <a:p>
            <a:pPr marL="457200" indent="-457200"/>
            <a:r>
              <a:rPr lang="en-US" sz="1400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hudozhestvennyj-obzor-remesel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-</a:t>
            </a:r>
            <a:endParaRPr lang="ru-RU" sz="1400" dirty="0" smtClean="0">
              <a:latin typeface="Times New Roman" pitchFamily="18" charset="0"/>
              <a:cs typeface="Times New Roman" pitchFamily="18" charset="0"/>
              <a:hlinkClick r:id="rId4"/>
            </a:endParaRPr>
          </a:p>
          <a:p>
            <a:pPr marL="457200" indent="-457200"/>
            <a:r>
              <a:rPr lang="en-US" sz="1400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drevnej-rusi.html?ysclid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=lcjielfmsv117688881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Ремёсла в Древней Руси-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ru.wikipedia.org›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Ремёсла в Древней Руси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ДРЕВНЕРУССКОЕ РЕМЕСЛО -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history.wikireading.ru›149192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Русский национальный костюм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ru.wikipedia.org›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Русский национальный костюм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Как одевались на Древней Руси? -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dzen.ru›a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/W1YVKSnGfwCoPvKt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Georgia" pitchFamily="18" charset="0"/>
            </a:endParaRPr>
          </a:p>
          <a:p>
            <a:endParaRPr lang="ru-RU" dirty="0"/>
          </a:p>
        </p:txBody>
      </p:sp>
      <p:pic>
        <p:nvPicPr>
          <p:cNvPr id="15" name="cc-m-imagesubtitle-image-6693476161" descr="https://image.jimcdn.com/app/cms/image/transf/dimension=441x10000:format=jpg/path/s5607a5f326f2728e/image/i7bb8a1f2f742ec31/version/1490642762/image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92080" y="2132856"/>
            <a:ext cx="3528392" cy="244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908720"/>
            <a:ext cx="74888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 Дохристианская культура Древней Руси (IX — кон. X в.)</a:t>
            </a:r>
            <a:endParaRPr lang="ru-RU" sz="28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1844824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eorgia" pitchFamily="18" charset="0"/>
              </a:rPr>
              <a:t>Произведения  декоративно-прикладного искусства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2204864"/>
            <a:ext cx="849694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dirty="0" smtClean="0">
                <a:latin typeface="Georgia" pitchFamily="18" charset="0"/>
              </a:rPr>
              <a:t>Высокий уровень развития художественных ремёсел, например турьи рога с серебряными инкрустациями в зверином стиле из Чёрной могилы в Чернигове, X в. </a:t>
            </a:r>
          </a:p>
          <a:p>
            <a:endParaRPr lang="ru-RU" dirty="0"/>
          </a:p>
        </p:txBody>
      </p:sp>
      <p:pic>
        <p:nvPicPr>
          <p:cNvPr id="12" name="Рисунок 11" descr="9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356992"/>
            <a:ext cx="2808312" cy="2979236"/>
          </a:xfrm>
          <a:prstGeom prst="rect">
            <a:avLst/>
          </a:prstGeom>
        </p:spPr>
      </p:pic>
      <p:pic>
        <p:nvPicPr>
          <p:cNvPr id="13" name="Рисунок 12" descr="rbydr6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3212976"/>
            <a:ext cx="2304256" cy="3162629"/>
          </a:xfrm>
          <a:prstGeom prst="rect">
            <a:avLst/>
          </a:prstGeom>
        </p:spPr>
      </p:pic>
      <p:pic>
        <p:nvPicPr>
          <p:cNvPr id="14" name="Рисунок 13" descr="prohorov-materialy-po-istorii-russkikh-odezhd-i-obstanovki-1-1881_Page8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5856" y="4005064"/>
            <a:ext cx="3207538" cy="1306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908720"/>
            <a:ext cx="74888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Дохристианская культура Древней Руси (IX — кон. X в.)</a:t>
            </a:r>
            <a:endParaRPr lang="ru-RU" sz="28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1916832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eorgia" pitchFamily="18" charset="0"/>
              </a:rPr>
              <a:t>Произведения  декоративно-прикладного искусства</a:t>
            </a:r>
            <a:endParaRPr lang="ru-RU" b="1" dirty="0">
              <a:latin typeface="Georgia" pitchFamily="18" charset="0"/>
            </a:endParaRPr>
          </a:p>
        </p:txBody>
      </p:sp>
      <p:pic>
        <p:nvPicPr>
          <p:cNvPr id="14" name="Рисунок 13" descr="prohorov-materialy-po-istorii-russkikh-odezhd-i-obstanovki-1-1881_Page8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2492896"/>
            <a:ext cx="6159866" cy="2508293"/>
          </a:xfrm>
          <a:prstGeom prst="rect">
            <a:avLst/>
          </a:prstGeom>
        </p:spPr>
      </p:pic>
      <p:pic>
        <p:nvPicPr>
          <p:cNvPr id="15" name="Рисунок 14" descr="Разоблачение идола из Чёрной могилы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492896"/>
            <a:ext cx="2430660" cy="354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620689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Ювелиры</a:t>
            </a:r>
            <a:endParaRPr lang="ru-RU" sz="32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60" name="AutoShape 4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7504" y="1268761"/>
            <a:ext cx="42484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Georgia" pitchFamily="18" charset="0"/>
              </a:rPr>
              <a:t>Для создания украшений ювелиры использовали разнообразные сложные техники, например зернь (на поверхность изделия напаивался узор, состоявший из множества шариков-зёрнышек) или скань (орнамент или рисунок наносился тонкой золотой или серебряной проволокой, которую потом тоже напаивали на металлическую поверхность). Разноцветную скань часто сочетали с эмалью, получая перегородчатую эмаль.</a:t>
            </a:r>
          </a:p>
          <a:p>
            <a:endParaRPr lang="ru-RU" dirty="0"/>
          </a:p>
        </p:txBody>
      </p:sp>
      <p:pic>
        <p:nvPicPr>
          <p:cNvPr id="24578" name="Picture 2" descr="D:\документы\2022-23 уч.год\долголетие\Статья для блога. Искусство 51 (4) Искусство Древней Руси. Колты с изображениями птиц, XII ве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764704"/>
            <a:ext cx="3384376" cy="2835849"/>
          </a:xfrm>
          <a:prstGeom prst="rect">
            <a:avLst/>
          </a:prstGeom>
          <a:noFill/>
        </p:spPr>
      </p:pic>
      <p:pic>
        <p:nvPicPr>
          <p:cNvPr id="24579" name="Picture 3" descr="D:\документы\2022-23 уч.год\долголетие\Статья для блога. Искусство 51 (1.1) Искусство Древней Руси. Височные кольца вятичей, XII ве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3933056"/>
            <a:ext cx="2232248" cy="2232248"/>
          </a:xfrm>
          <a:prstGeom prst="rect">
            <a:avLst/>
          </a:prstGeom>
          <a:noFill/>
        </p:spPr>
      </p:pic>
      <p:pic>
        <p:nvPicPr>
          <p:cNvPr id="24580" name="Picture 4" descr="D:\документы\2022-23 уч.год\долголетие\Silver_col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3861048"/>
            <a:ext cx="1584175" cy="20392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20688"/>
            <a:ext cx="8460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Резьба по дереву </a:t>
            </a:r>
            <a:endParaRPr lang="ru-RU" sz="3200" dirty="0" smtClean="0">
              <a:solidFill>
                <a:srgbClr val="C00000"/>
              </a:solidFill>
              <a:latin typeface="Georgia" pitchFamily="18" charset="0"/>
            </a:endParaRPr>
          </a:p>
          <a:p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60" name="AutoShape 4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2" name="Picture 2" descr="D:\документы\2022-23 уч.год\долголетие\15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620688"/>
            <a:ext cx="3048000" cy="1989137"/>
          </a:xfrm>
          <a:prstGeom prst="rect">
            <a:avLst/>
          </a:prstGeom>
          <a:noFill/>
        </p:spPr>
      </p:pic>
      <p:pic>
        <p:nvPicPr>
          <p:cNvPr id="25604" name="Picture 4" descr="D:\документы\2022-23 уч.год\долголетие\img_0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284984"/>
            <a:ext cx="3995937" cy="2663958"/>
          </a:xfrm>
          <a:prstGeom prst="rect">
            <a:avLst/>
          </a:prstGeom>
          <a:noFill/>
        </p:spPr>
      </p:pic>
      <p:pic>
        <p:nvPicPr>
          <p:cNvPr id="25605" name="Picture 5" descr="D:\документы\2022-23 уч.год\долголетие\kp-4504_l._30_dom_memoeva_s._veshkelitsyi._fragment.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005064"/>
            <a:ext cx="4392488" cy="2295257"/>
          </a:xfrm>
          <a:prstGeom prst="rect">
            <a:avLst/>
          </a:prstGeom>
          <a:noFill/>
        </p:spPr>
      </p:pic>
      <p:pic>
        <p:nvPicPr>
          <p:cNvPr id="25606" name="Picture 6" descr="D:\документы\2022-23 уч.год\долголетие\doAAAgP4UOA-19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412776"/>
            <a:ext cx="4610952" cy="21120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836713"/>
            <a:ext cx="7488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Оружейники</a:t>
            </a:r>
            <a:endParaRPr lang="ru-RU" sz="32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60" name="AutoShape 4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3528" y="1390793"/>
            <a:ext cx="835292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Древняя Русь славилась и своими искусными ремесленниками. В первую очередь заграничные купцы ценили высокое мастерство русских оружейников и ювелиров, искусство которых достигло высокого уровня.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Оружейники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Большим спросом пользовалось как оружие (копья, мечи), так и доспехи (кольчуги — защитные рубахи из металлических колец).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4" name="Рисунок 13" descr="11(6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2924944"/>
            <a:ext cx="2620327" cy="3428999"/>
          </a:xfrm>
          <a:prstGeom prst="rect">
            <a:avLst/>
          </a:prstGeom>
        </p:spPr>
      </p:pic>
      <p:pic>
        <p:nvPicPr>
          <p:cNvPr id="15" name="Рисунок 14" descr="722900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2924944"/>
            <a:ext cx="4709356" cy="323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20688"/>
            <a:ext cx="8460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Оружие славян </a:t>
            </a:r>
            <a:endParaRPr lang="ru-RU" sz="3200" dirty="0" smtClean="0">
              <a:solidFill>
                <a:srgbClr val="C00000"/>
              </a:solidFill>
              <a:latin typeface="Georgia" pitchFamily="18" charset="0"/>
            </a:endParaRPr>
          </a:p>
          <a:p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60" name="AutoShape 4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D:\документы\2022-23 уч.год\долголетие\5c3741ea83e2c79474424fa6f9904b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484784"/>
            <a:ext cx="3168352" cy="3485187"/>
          </a:xfrm>
          <a:prstGeom prst="rect">
            <a:avLst/>
          </a:prstGeom>
          <a:noFill/>
        </p:spPr>
      </p:pic>
      <p:pic>
        <p:nvPicPr>
          <p:cNvPr id="23555" name="Picture 3" descr="D:\документы\2022-23 уч.год\долголетие\23c0aa78-075d-11e4-be4a-002590a35117_8bf27c6f-7ca7-11e5-a371-002590a351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908720"/>
            <a:ext cx="4004940" cy="3134528"/>
          </a:xfrm>
          <a:prstGeom prst="rect">
            <a:avLst/>
          </a:prstGeom>
          <a:noFill/>
        </p:spPr>
      </p:pic>
      <p:pic>
        <p:nvPicPr>
          <p:cNvPr id="23556" name="Picture 4" descr="D:\документы\2022-23 уч.год\долголетие\3658d63fe139f61c39807d38cd36--suveniry-i-podarki-funktsionalnyj-kovanyj-topor-s-travlenie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4077072"/>
            <a:ext cx="2520280" cy="2520280"/>
          </a:xfrm>
          <a:prstGeom prst="rect">
            <a:avLst/>
          </a:prstGeom>
          <a:noFill/>
        </p:spPr>
      </p:pic>
      <p:pic>
        <p:nvPicPr>
          <p:cNvPr id="23557" name="Picture 5" descr="D:\документы\2022-23 уч.год\долголетие\18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1844824"/>
            <a:ext cx="2016224" cy="38572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3608" y="764704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Музыка Древней Руси </a:t>
            </a: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60" name="AutoShape 4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67544" y="2957901"/>
            <a:ext cx="820891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Древнерусская музыка была тесно связана с обрядами и верованиями, а также с земледельческим трудом. Этим и объясняется большое разнообразие жанров. На площадях, в домах, на пирах исполнялись былины, обрядовые, плясовые, трудовые, игровые, колыбельные и многие другие песни.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8" name="Рисунок 17" descr="01-27-4g3q8d-muzey-zabytoy-muzyki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4250252"/>
            <a:ext cx="3347864" cy="230723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7544" y="1700808"/>
            <a:ext cx="820891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Скоморохи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изучить следующий материал на сайтах в Интернете и ответить на вопросы:</a:t>
            </a:r>
          </a:p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Назовите исполнителей древней музыки. Основные жанры древней музыки. </a:t>
            </a:r>
          </a:p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Какие народные музыкальные инструменты вы знаете?     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6" y="4653136"/>
            <a:ext cx="49685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Древнерусская музыка.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https://funnew.ru/muzyka/624-drevnerusskaya-muzyka-statya-ochen-interesnaya-obyazatelno-posmotrite.html?ysclid=lcjk3xgkwo215054230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Скоморохи - музыканты Древней Руси -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https://www.liveinternet.ru/community/4989775/post341710698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Музыка Древней Руси — история, стили, жанры и инструменты -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velikayakultura.ru›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Русская музыка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/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/>
          </a:p>
        </p:txBody>
      </p:sp>
      <p:pic>
        <p:nvPicPr>
          <p:cNvPr id="6145" name="Picture 1" descr="D:\документы\2022-23 уч.год\КУРСЫ\117082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260648"/>
            <a:ext cx="1378505" cy="15567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15816" y="764704"/>
            <a:ext cx="6228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Музыкальные инструменты  </a:t>
            </a: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60" name="AutoShape 4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2117.750x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933056"/>
            <a:ext cx="1944216" cy="2592288"/>
          </a:xfrm>
          <a:prstGeom prst="rect">
            <a:avLst/>
          </a:prstGeom>
        </p:spPr>
      </p:pic>
      <p:pic>
        <p:nvPicPr>
          <p:cNvPr id="15" name="Рисунок 14" descr="3057.750x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36096" y="1556792"/>
            <a:ext cx="3514944" cy="2633864"/>
          </a:xfrm>
          <a:prstGeom prst="rect">
            <a:avLst/>
          </a:prstGeom>
        </p:spPr>
      </p:pic>
      <p:pic>
        <p:nvPicPr>
          <p:cNvPr id="16" name="Рисунок 15" descr="1376108074_55555555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8104" y="4437112"/>
            <a:ext cx="3384376" cy="22125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79512" y="3140968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Arial" pitchFamily="34" charset="0"/>
              </a:rPr>
              <a:t>Музыкальные инструменты</a:t>
            </a:r>
            <a:r>
              <a:rPr lang="ru-RU" i="1" dirty="0" smtClean="0">
                <a:latin typeface="Georgia" pitchFamily="18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Arial" pitchFamily="34" charset="0"/>
              </a:rPr>
              <a:t>дудки, волынки, гусли, гудки, трубы, бубны, свирели</a:t>
            </a:r>
            <a:r>
              <a:rPr lang="ru-RU" i="1" dirty="0" smtClean="0">
                <a:latin typeface="Georgia" pitchFamily="18" charset="0"/>
                <a:ea typeface="Times New Roman" pitchFamily="18" charset="0"/>
                <a:cs typeface="Arial" pitchFamily="34" charset="0"/>
              </a:rPr>
              <a:t>. </a:t>
            </a:r>
            <a:endParaRPr lang="ru-RU" dirty="0" smtClean="0">
              <a:latin typeface="Georgia" pitchFamily="18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8" name="Рисунок 17" descr="3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43808" y="4005064"/>
            <a:ext cx="1728192" cy="2460060"/>
          </a:xfrm>
          <a:prstGeom prst="rect">
            <a:avLst/>
          </a:prstGeom>
        </p:spPr>
      </p:pic>
      <p:pic>
        <p:nvPicPr>
          <p:cNvPr id="5121" name="Picture 1" descr="D:\документы\2022-23 уч.год\КУРСЫ\117082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279274"/>
            <a:ext cx="2592288" cy="29275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07704" y="764704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Путешествие в Древнюю Русь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9" name="Рисунок 8" descr="cjrmognpik8w8sc4kg8o4k0k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5301208"/>
            <a:ext cx="3528392" cy="140415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67544" y="1196753"/>
            <a:ext cx="84249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Уважаемые ребята!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Вам предстоит путешествие в Древнюю Русь!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Для этого определите, кем Вы  будете, объединитесь в группы по сословиям и начните путешествие-исследование.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 путь!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План действия каждого члена группы: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1. Выберите из предложенных ролей одну, познакомьтесь с задачами своей роли.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2. Изучите список ресурсов, составьте план поиска и обработки информации.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3. Вновь объединитесь в группы по сословиям. Из общего материала выберите наиболее интересный, оформите его в виде презентации 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4. Защитите проект вашей сословной группы.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5. Пройдите итоговый тест.</a:t>
            </a:r>
            <a:r>
              <a:rPr lang="ru-RU" sz="2000" i="1" dirty="0" smtClean="0"/>
              <a:t> </a:t>
            </a:r>
            <a:r>
              <a:rPr lang="ru-RU" sz="1600" dirty="0" smtClean="0"/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764704"/>
            <a:ext cx="8748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Вопросы для путешественников 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60" name="AutoShape 4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827584" y="1484784"/>
            <a:ext cx="7855035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1. Как называлась соседская община у славян? </a:t>
            </a:r>
          </a:p>
          <a:p>
            <a:r>
              <a:rPr lang="ru-RU" dirty="0" smtClean="0">
                <a:latin typeface="Georgia" pitchFamily="18" charset="0"/>
              </a:rPr>
              <a:t>2. Как назывались статуи языческих богов? </a:t>
            </a:r>
          </a:p>
          <a:p>
            <a:r>
              <a:rPr lang="ru-RU" dirty="0" smtClean="0">
                <a:latin typeface="Georgia" pitchFamily="18" charset="0"/>
              </a:rPr>
              <a:t>3.Славянский бог грозы и войны? </a:t>
            </a:r>
          </a:p>
          <a:p>
            <a:r>
              <a:rPr lang="ru-RU" dirty="0" smtClean="0">
                <a:latin typeface="Georgia" pitchFamily="18" charset="0"/>
              </a:rPr>
              <a:t>4. Бог солнца у восточных славян?</a:t>
            </a:r>
          </a:p>
          <a:p>
            <a:r>
              <a:rPr lang="ru-RU" dirty="0" smtClean="0">
                <a:latin typeface="Georgia" pitchFamily="18" charset="0"/>
              </a:rPr>
              <a:t>5. Сбор меда диких пчел? </a:t>
            </a:r>
          </a:p>
          <a:p>
            <a:r>
              <a:rPr lang="ru-RU" dirty="0" smtClean="0">
                <a:latin typeface="Georgia" pitchFamily="18" charset="0"/>
              </a:rPr>
              <a:t>6. Народное собрание у славян? </a:t>
            </a:r>
          </a:p>
          <a:p>
            <a:r>
              <a:rPr lang="ru-RU" dirty="0" smtClean="0">
                <a:latin typeface="Georgia" pitchFamily="18" charset="0"/>
              </a:rPr>
              <a:t>7. Наемные скандинавские воины? </a:t>
            </a:r>
          </a:p>
          <a:p>
            <a:r>
              <a:rPr lang="ru-RU" dirty="0" smtClean="0">
                <a:latin typeface="Georgia" pitchFamily="18" charset="0"/>
              </a:rPr>
              <a:t>8. Объезд киевским князем с дружиной  своих земель для сбора дани? </a:t>
            </a:r>
          </a:p>
          <a:p>
            <a:r>
              <a:rPr lang="ru-RU" dirty="0" smtClean="0">
                <a:latin typeface="Georgia" pitchFamily="18" charset="0"/>
              </a:rPr>
              <a:t>9. Люди, главным занятием которых является торговля? </a:t>
            </a:r>
          </a:p>
          <a:p>
            <a:r>
              <a:rPr lang="ru-RU" dirty="0" smtClean="0">
                <a:latin typeface="Georgia" pitchFamily="18" charset="0"/>
              </a:rPr>
              <a:t>10. Основатель Киева? </a:t>
            </a:r>
          </a:p>
          <a:p>
            <a:r>
              <a:rPr lang="ru-RU" dirty="0" smtClean="0">
                <a:latin typeface="Georgia" pitchFamily="18" charset="0"/>
              </a:rPr>
              <a:t>11. Какие виды декоративно-прикладного искусства славян вы знаете?</a:t>
            </a:r>
          </a:p>
          <a:p>
            <a:r>
              <a:rPr lang="ru-RU" dirty="0" smtClean="0">
                <a:latin typeface="Georgia" pitchFamily="18" charset="0"/>
              </a:rPr>
              <a:t>12. Назвать музыкальные инструменты древнерусских славян </a:t>
            </a:r>
          </a:p>
          <a:p>
            <a:r>
              <a:rPr lang="ru-RU" dirty="0" smtClean="0">
                <a:latin typeface="Georgia" pitchFamily="18" charset="0"/>
              </a:rPr>
              <a:t>13. Написать небольшое эссе по теме: «Путешествие в Древнюю Русь»</a:t>
            </a:r>
            <a:endParaRPr lang="ru-RU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764704"/>
            <a:ext cx="8748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Итоговый тест: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60" name="AutoShape 4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1700808"/>
            <a:ext cx="4327231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148064" y="1916832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Yu Gothic UI" panose="020B0500000000000000" pitchFamily="34" charset="-128"/>
                <a:cs typeface="Times New Roman" panose="02020603050405020304" pitchFamily="18" charset="0"/>
              </a:rPr>
              <a:t>Образование Древнерусского государства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Yu Gothic UI" panose="020B05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5085184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</a:rPr>
              <a:t>Как возникло государство у восточных славян?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7514" y="871538"/>
            <a:ext cx="3504543" cy="4129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7505" y="1"/>
            <a:ext cx="5328592" cy="685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600" b="1" u="sng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№1  Работа с документом.</a:t>
            </a:r>
            <a:endParaRPr lang="ru-RU" sz="1600" u="sng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 год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(862).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Изгнали варяг за море, и не дали им  дани,  и  начали сами собой владеть, и не было среди них правды, и встал род на род, и была у них усобица, и стали воевать друг с другом. И  сказали  себе:  «Поищем  себе князя, который бы владел нами и судил по праву». И пошли за море к  варягам, к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 варяги назывались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русью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 Сказали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чудь,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словене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кривичи и весь: «Земля наша велика и обильна, а порядка в ней  нет. Приходите княжить и владеть нами». И избрались трое братьев со своими родам, и взяли с собой всю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русь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пришли, и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сел старший, 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Рюрик,  в  Новгороде,  а другой,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Синеус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- на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Белоозере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третий, Трувор, - в  Изборске.  И  от  тех варягов прозвалась Русская земля. Через два же года умерли 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Синеус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и  брат  его Трувор. И принял всю власть один Рюрик... Аскольд же и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собрали  у  себя  много варягов и стали владеть землею полян и Киевом. Рюрик же княжил в Новгороде…»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(Нестор «Повесть временных лет»)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5652120" y="5265012"/>
            <a:ext cx="3427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Призвание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варягов. Художник В. М. Васнецов</a:t>
            </a:r>
            <a:endParaRPr lang="ru-RU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2" name="Picture 2" descr="D:\документы\2022-23 уч.год\долголетие\пряники\фон\1643608042_1-adonius-club-p-fon-dlya-prezentatsii-v-russkom-narodnom-s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6385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692696"/>
            <a:ext cx="5184576" cy="5625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600" b="1" u="sng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№1  Работа с документом.</a:t>
            </a:r>
            <a:endParaRPr lang="ru-RU" sz="1600" u="sng" dirty="0" smtClean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 год (862). Изгнали варяг за море, и не дали им  дани,  и  начали сами собой владеть, и не было среди них правды, и встал род на род, и была у них усобица, и стали воевать друг с другом. И  сказали  себе:  «Поищем  себе князя, который бы владел нами и судил по праву». И пошли за море к  варягам, к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 варяги назывались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русью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 Сказали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чудь,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словене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кривичи и весь: «Земля наша велика и обильна, а порядка в ней  нет. Приходите княжить и владеть нами». И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избрались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трое братьев со своими родам, и взяли с собой всю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русь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пришли, и сел старший, 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Рюрик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 в  Новгороде,  а другой,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Синеус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- на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Белоозере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третий, Трувор, - в  Изборске.  И  от  тех варягов прозвалась Русская земля. Через два же года умерли 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Синеус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и  брат  его Трувор. И принял всю власть один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Рюрик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 Аскольд же и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собрали  у  себя  много варягов и стали владеть землею полян и Киевом.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Рюрик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же княжил в Новгороде…»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600" b="1" i="1" u="sng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(Нестор «Повесть временных лет»)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1395484"/>
            <a:ext cx="3347929" cy="3605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32040" y="620689"/>
            <a:ext cx="4104456" cy="4340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i="1" u="sng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Выберите верное суждение: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Варяги создали государство у восточных славян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Варяги не имеют никакого отношения к созданию государства у восточных славян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Варяги встали во главе уже складывающегося восточнославянского государства, ускорив объединение славянских земель.</a:t>
            </a:r>
            <a:endParaRPr lang="ru-RU" sz="2000" b="1" i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624"/>
            <a:ext cx="4932040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5220072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48065" y="620688"/>
            <a:ext cx="3753048" cy="73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Причины возникновения государства у славян:</a:t>
            </a:r>
            <a:endParaRPr lang="ru-RU" sz="2000" i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1663435"/>
            <a:ext cx="37530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1.Активная торговля, торговый путь «Из варяг в греки»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2323422"/>
            <a:ext cx="3744416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2.Возникновение городов</a:t>
            </a: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развитие в них ремесла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3170268"/>
            <a:ext cx="3673206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3.Необходимость в защите от врагов – опасных соседей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99789" y="4017114"/>
            <a:ext cx="37206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4.Возникали местные княжения, которые подчинялись одному князю.</a:t>
            </a:r>
          </a:p>
        </p:txBody>
      </p:sp>
    </p:spTree>
    <p:extLst>
      <p:ext uri="{BB962C8B-B14F-4D97-AF65-F5344CB8AC3E}">
        <p14:creationId xmlns:p14="http://schemas.microsoft.com/office/powerpoint/2010/main" val="240601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7514" y="871538"/>
            <a:ext cx="3504543" cy="4129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7505" y="1"/>
            <a:ext cx="5328592" cy="685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600" b="1" u="sng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№1  Работа с документом.</a:t>
            </a:r>
            <a:endParaRPr lang="ru-RU" sz="1600" u="sng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 год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(862).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Изгнали варяг за море, и не дали им  дани,  и  начали сами собой владеть, и не было среди них правды, и встал род на род, и была у них усобица, и стали воевать друг с другом. И  сказали  себе:  «Поищем  себе князя, который бы владел нами и судил по праву». И пошли за море к  варягам, к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 варяги назывались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русью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 Сказали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чудь,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словене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кривичи и весь: «Земля наша велика и обильна, а порядка в ней  нет. Приходите княжить и владеть нами». И избрались трое братьев со своими родам, и взяли с собой всю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русь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пришли, и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сел старший, 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Рюрик,  в  Новгороде,  а другой,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Синеус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- на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Белоозере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третий, Трувор, - в  Изборске.  И  от  тех варягов прозвалась Русская земля. Через два же года умерли 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Синеус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и  брат  его Трувор. И принял всю власть один Рюрик... Аскольд же и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собрали  у  себя  много варягов и стали владеть землею полян и Киевом. Рюрик же княжил в Новгороде…»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(Нестор «Повесть временных лет»)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5652120" y="5265012"/>
            <a:ext cx="3427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Призвание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варягов. Художник В. М. Васнецов</a:t>
            </a:r>
            <a:endParaRPr lang="ru-RU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2" name="Picture 2" descr="D:\документы\2022-23 уч.год\долголетие\пряники\фон\1643608042_1-adonius-club-p-fon-dlya-prezentatsii-v-russkom-narodnom-s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386" y="0"/>
            <a:ext cx="9176385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63888" y="548680"/>
            <a:ext cx="5472608" cy="5921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№3. Работа с документом</a:t>
            </a:r>
            <a:endParaRPr lang="ru-RU" sz="1600" b="1" dirty="0" smtClean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6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«…В год (879). Умер </a:t>
            </a:r>
            <a:r>
              <a:rPr lang="ru-RU" sz="1600" b="1" i="1" dirty="0" err="1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Рюрик</a:t>
            </a:r>
            <a:r>
              <a:rPr lang="ru-RU" sz="16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передал княжение  свое  Олегу  -  родичу своему, отдав ему на руки сына Игоря, ибо был тот еще очень мал…</a:t>
            </a:r>
            <a:endParaRPr lang="ru-RU" sz="1600" b="1" dirty="0" smtClean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6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год (882). Выступил в поход Олег, взяв  с  собою  много  воинов…  И пришел  к  Смоленску  с кривичами, и принял власть в городе, и посадил в  нем  своего  мужа.  Оттуда отправился вниз, и взял </a:t>
            </a:r>
            <a:r>
              <a:rPr lang="ru-RU" sz="1600" b="1" i="1" dirty="0" err="1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Любеч</a:t>
            </a:r>
            <a:r>
              <a:rPr lang="ru-RU" sz="16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 И пришли к горам Киевским, и узнал Олег, что княжат тут  Аскольд  и  </a:t>
            </a:r>
            <a:r>
              <a:rPr lang="ru-RU" sz="1600" b="1" i="1" dirty="0" err="1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</a:t>
            </a:r>
            <a:r>
              <a:rPr lang="ru-RU" sz="16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И сказал Олег Аскольду и </a:t>
            </a:r>
            <a:r>
              <a:rPr lang="ru-RU" sz="1600" b="1" i="1" dirty="0" err="1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Диру</a:t>
            </a:r>
            <a:r>
              <a:rPr lang="ru-RU" sz="16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«Не князья  вы  и  не</a:t>
            </a:r>
            <a:endParaRPr lang="ru-RU" sz="1600" b="1" dirty="0" smtClean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6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княжеского рода, но я княжеского рода», и показал Игоря: «А это сын </a:t>
            </a:r>
            <a:r>
              <a:rPr lang="ru-RU" sz="1600" b="1" i="1" dirty="0" err="1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Рюрика</a:t>
            </a:r>
            <a:r>
              <a:rPr lang="ru-RU" sz="16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 И убили Аскольда и </a:t>
            </a:r>
            <a:r>
              <a:rPr lang="ru-RU" sz="1600" b="1" i="1" dirty="0" err="1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Дира</a:t>
            </a:r>
            <a:r>
              <a:rPr lang="ru-RU" sz="16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И сел Олег, княжа, в Киеве, и сказал Олег: «Да будет это мать городам русским». И были у него варяги, и славяне, и прочие, прозвавшиеся </a:t>
            </a:r>
            <a:r>
              <a:rPr lang="ru-RU" sz="1600" b="1" i="1" dirty="0" err="1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русью</a:t>
            </a:r>
            <a:r>
              <a:rPr lang="ru-RU" sz="16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Тот</a:t>
            </a:r>
            <a:endParaRPr lang="ru-RU" sz="1600" b="1" dirty="0" smtClean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6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Олег начал ставить города и установил дани </a:t>
            </a:r>
            <a:r>
              <a:rPr lang="ru-RU" sz="1600" b="1" i="1" dirty="0" err="1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словенам</a:t>
            </a:r>
            <a:r>
              <a:rPr lang="ru-RU" sz="16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кривичам, и  мери,  и установил варягам давать дань от  Новгорода  по  300  гривен  ежегодно  ради сохранения мира, что и давалось варягам до самой смерти Ярослава...» </a:t>
            </a:r>
            <a:endParaRPr lang="ru-RU" sz="1600" b="1" dirty="0" smtClean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600" b="1" i="1" u="sng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(Нестор «Повесть временных </a:t>
            </a:r>
            <a:r>
              <a:rPr lang="ru-RU" b="1" i="1" u="sng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лет»)</a:t>
            </a:r>
            <a:endParaRPr lang="ru-RU" b="1" dirty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62" name="Picture 2" descr="https://avatars.dzeninfra.ru/get-zen_doc/164147/pub_5c536a5bced40f00ade271e3_5c64799488ddca00ae231b78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196752"/>
            <a:ext cx="3314349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8280920" cy="196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Используя отрывок из летописи, вставьте в предложение пропущенные слова и даты: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solidFill>
                  <a:srgbClr val="C00000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 году князь </a:t>
            </a:r>
            <a:r>
              <a:rPr lang="ru-RU" sz="2000" b="1" u="sng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000" b="1" u="sng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2000" b="1" u="sng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объединил два государственных центра: _______ на севере и __________ на юге.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 стал столицей Древнерусского государства: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Новгород             Б) Чернигов                 В) Киев              Г) Смоленск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001896"/>
            <a:ext cx="792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882</a:t>
            </a:r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268760"/>
            <a:ext cx="1368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Новгород</a:t>
            </a:r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1285866"/>
            <a:ext cx="864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Киев</a:t>
            </a:r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965921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Олег</a:t>
            </a:r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28" y="2076693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Palatino Linotype" panose="02040502050505030304" pitchFamily="18" charset="0"/>
                <a:cs typeface="Times New Roman" panose="02020603050405020304" pitchFamily="18" charset="0"/>
              </a:rPr>
              <a:t>Киев</a:t>
            </a:r>
            <a:endParaRPr lang="ru-RU" sz="3200" b="1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0800000" flipV="1">
            <a:off x="703533" y="5997354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058" name="Picture 2" descr="https://avatars.dzeninfra.ru/get-zen_doc/1567788/pub_5ddb0dce8798bb77f7268209_5ddb0fe70d13017d4ff75b19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568" y="2636912"/>
            <a:ext cx="5659576" cy="40324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9260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60032" y="1124744"/>
            <a:ext cx="3672408" cy="246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образом, в </a:t>
            </a:r>
            <a:r>
              <a:rPr lang="ru-RU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веке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образовалось _________________    государство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центром в городе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</a:t>
            </a:r>
            <a:endParaRPr lang="ru-RU" b="1" i="1" u="sng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главе нового государства стоял  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князь </a:t>
            </a:r>
            <a:r>
              <a:rPr lang="ru-RU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____________.</a:t>
            </a:r>
            <a:endParaRPr lang="ru-RU" b="1" u="sng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74831" cy="6957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164288" y="1700808"/>
            <a:ext cx="3866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97545" y="2564904"/>
            <a:ext cx="13886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Киев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39020" y="3177096"/>
            <a:ext cx="657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Олег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508939" y="1987031"/>
            <a:ext cx="16973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Древнерусское</a:t>
            </a:r>
            <a:r>
              <a:rPr lang="ru-RU" b="1" i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4077072"/>
            <a:ext cx="3810905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995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3933056"/>
            <a:ext cx="3168352" cy="2765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1022491"/>
            <a:ext cx="2659853" cy="2656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887" y="691061"/>
            <a:ext cx="2871432" cy="28016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3808" y="3861048"/>
            <a:ext cx="2817985" cy="2829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trojden.com/books/russian-history/istoriya-rossii-6-class-andreev-2016/istoriya-rossii-6-class-andreev-2016.files/image0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980728"/>
            <a:ext cx="2790185" cy="27280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9499" y="63875"/>
            <a:ext cx="8480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 4   Выберите исторических деятелей, повлиявших на образование Древнерусского государства 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504" y="3789040"/>
            <a:ext cx="2621559" cy="2913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764704"/>
            <a:ext cx="3015448" cy="294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47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79511" y="548680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Задание№5 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Соотнесите 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события и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даты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907692"/>
              </p:ext>
            </p:extLst>
          </p:nvPr>
        </p:nvGraphicFramePr>
        <p:xfrm>
          <a:off x="611560" y="1417320"/>
          <a:ext cx="8208912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85918">
                  <a:extLst>
                    <a:ext uri="{9D8B030D-6E8A-4147-A177-3AD203B41FA5}">
                      <a16:colId xmlns:a16="http://schemas.microsoft.com/office/drawing/2014/main" val="1648882503"/>
                    </a:ext>
                  </a:extLst>
                </a:gridCol>
                <a:gridCol w="2122994">
                  <a:extLst>
                    <a:ext uri="{9D8B030D-6E8A-4147-A177-3AD203B41FA5}">
                      <a16:colId xmlns:a16="http://schemas.microsoft.com/office/drawing/2014/main" val="4219928417"/>
                    </a:ext>
                  </a:extLst>
                </a:gridCol>
              </a:tblGrid>
              <a:tr h="4421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                       </a:t>
                      </a:r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События</a:t>
                      </a:r>
                      <a:endParaRPr lang="ru-RU" sz="2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ДАТЫ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654574"/>
                  </a:ext>
                </a:extLst>
              </a:tr>
              <a:tr h="707488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А) образование Древнерусского государства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1) 945 г.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8185545"/>
                  </a:ext>
                </a:extLst>
              </a:tr>
              <a:tr h="358657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Б) договор Руси с Византией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2) 862 г.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7230244"/>
                  </a:ext>
                </a:extLst>
              </a:tr>
              <a:tr h="358657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В) призвание варягов в Новгород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3) 882 г.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665374"/>
                  </a:ext>
                </a:extLst>
              </a:tr>
              <a:tr h="358657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Г) гибель князя Игоря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4) 907 г.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02875"/>
                  </a:ext>
                </a:extLst>
              </a:tr>
              <a:tr h="35865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5) 911 г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30221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466465"/>
              </p:ext>
            </p:extLst>
          </p:nvPr>
        </p:nvGraphicFramePr>
        <p:xfrm>
          <a:off x="611560" y="4077072"/>
          <a:ext cx="8208912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228">
                  <a:extLst>
                    <a:ext uri="{9D8B030D-6E8A-4147-A177-3AD203B41FA5}">
                      <a16:colId xmlns:a16="http://schemas.microsoft.com/office/drawing/2014/main" val="2262196785"/>
                    </a:ext>
                  </a:extLst>
                </a:gridCol>
                <a:gridCol w="2052228">
                  <a:extLst>
                    <a:ext uri="{9D8B030D-6E8A-4147-A177-3AD203B41FA5}">
                      <a16:colId xmlns:a16="http://schemas.microsoft.com/office/drawing/2014/main" val="613645005"/>
                    </a:ext>
                  </a:extLst>
                </a:gridCol>
                <a:gridCol w="1981462">
                  <a:extLst>
                    <a:ext uri="{9D8B030D-6E8A-4147-A177-3AD203B41FA5}">
                      <a16:colId xmlns:a16="http://schemas.microsoft.com/office/drawing/2014/main" val="3277874632"/>
                    </a:ext>
                  </a:extLst>
                </a:gridCol>
                <a:gridCol w="2122994">
                  <a:extLst>
                    <a:ext uri="{9D8B030D-6E8A-4147-A177-3AD203B41FA5}">
                      <a16:colId xmlns:a16="http://schemas.microsoft.com/office/drawing/2014/main" val="4033198074"/>
                    </a:ext>
                  </a:extLst>
                </a:gridCol>
              </a:tblGrid>
              <a:tr h="29883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В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latino Linotype" panose="02040502050505030304" pitchFamily="18" charset="0"/>
                          <a:cs typeface="Times New Roman" panose="02020603050405020304" pitchFamily="18" charset="0"/>
                        </a:rPr>
                        <a:t>Г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3149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2512613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148064" y="4385469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862 г.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36201" y="438547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907 г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911 г   </a:t>
            </a:r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463" y="3243056"/>
            <a:ext cx="573074" cy="37188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038717" y="4385470"/>
            <a:ext cx="904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882 г.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308304" y="4393276"/>
            <a:ext cx="904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945 г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accent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4729" y="5533275"/>
            <a:ext cx="6407451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56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07704" y="764704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Путешествие в Древнюю Русь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9" name="Рисунок 8" descr="cjrmognpik8w8sc4kg8o4k0k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4869160"/>
            <a:ext cx="3528392" cy="140415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67544" y="1196753"/>
            <a:ext cx="8424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755576" y="15567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27584" y="1569567"/>
            <a:ext cx="7848872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Роли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254E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Выберите одну из предложенных ролей, познакомьтесь с задачами своей роли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Волхвы и жрецы богов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Князья и княгини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Ремесленники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декоративно-прикладное, ювелирное,  резьба по дереву, оружейное, народный костюм)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ru-RU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Скоморохи</a:t>
            </a:r>
            <a:endParaRPr kumimoji="0" lang="ru-RU" sz="2400" b="1" i="1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7514" y="871538"/>
            <a:ext cx="3504543" cy="4129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7505" y="1"/>
            <a:ext cx="5328592" cy="685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600" b="1" u="sng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№1  Работа с документом.</a:t>
            </a:r>
            <a:endParaRPr lang="ru-RU" sz="1600" u="sng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 год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(862).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Изгнали варяг за море, и не дали им  дани,  и  начали сами собой владеть, и не было среди них правды, и встал род на род, и была у них усобица, и стали воевать друг с другом. И  сказали  себе:  «Поищем  себе князя, который бы владел нами и судил по праву». И пошли за море к  варягам, к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 варяги назывались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русью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 Сказали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чудь,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словене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кривичи и весь: «Земля наша велика и обильна, а порядка в ней  нет. Приходите княжить и владеть нами». И избрались трое братьев со своими родам, и взяли с собой всю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русь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пришли, и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сел старший, 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Рюрик,  в  Новгороде,  а другой,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Синеус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- на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Белоозере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третий, Трувор, - в  Изборске.  И  от  тех варягов прозвалась Русская земля. Через два же года умерли 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Синеус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и  брат  его Трувор. И принял всю власть один Рюрик... Аскольд же и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собрали  у  себя  много варягов и стали владеть землею полян и Киевом. Рюрик же княжил в Новгороде…»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(Нестор «Повесть временных лет»)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5652120" y="5265012"/>
            <a:ext cx="3427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Призвание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варягов. Художник В. М. Васнецов</a:t>
            </a:r>
            <a:endParaRPr lang="ru-RU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2" name="Picture 2" descr="D:\документы\2022-23 уч.год\долголетие\пряники\фон\1643608042_1-adonius-club-p-fon-dlya-prezentatsii-v-russkom-narodnom-s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386" y="0"/>
            <a:ext cx="9176385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67944" y="258388"/>
            <a:ext cx="4896544" cy="6194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2009775" algn="l"/>
              </a:tabLst>
            </a:pPr>
            <a:r>
              <a:rPr lang="ru-RU" sz="2000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№6 </a:t>
            </a:r>
            <a:r>
              <a:rPr lang="ru-RU" b="1" i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документом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 год 945. В тот год сказала дружина Игорю: «Отроки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Свенельда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изоделись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оружием и одеждой, а мы наги. Пойдём, князь, с нами за данью, и себе добудешь, и нам». И послушал их Игорь — пошёл к древлянам за данью и прибавил к прежней дани новую... Взяв дань, пошёл он в свой город. Когда же шёл он назад, — поразмыслив, сказал своей дружине: «Идите с данью домой, а я возвращусь и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пособираю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ещё». Древляне же, услышав, что идёт снова, держали совет с князем своим Малом: «Если повадится волк к овцам, то вынесет всё стадо, пока не убьют его; так и этот: если не убьём его, то всех нас погубит». И послали к нему, говоря: «Зачем идёшь опять? Забрал уже всю дань». И не послушал их Игорь; и древляне, выйдя из города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Искоростеня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убили Игоря и дружину его...»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938" name="Picture 2" descr="https://magisteria.ru/data/2021/12/id-4-Knyaz-Igor-1639669210106-768x8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052736"/>
            <a:ext cx="3823067" cy="42461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451511"/>
              </p:ext>
            </p:extLst>
          </p:nvPr>
        </p:nvGraphicFramePr>
        <p:xfrm>
          <a:off x="179519" y="130537"/>
          <a:ext cx="5760632" cy="5660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191">
                  <a:extLst>
                    <a:ext uri="{9D8B030D-6E8A-4147-A177-3AD203B41FA5}">
                      <a16:colId xmlns:a16="http://schemas.microsoft.com/office/drawing/2014/main" val="219340862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621695409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3232574584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4263912506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1703198310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2260541788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3784613090"/>
                    </a:ext>
                  </a:extLst>
                </a:gridCol>
                <a:gridCol w="317462">
                  <a:extLst>
                    <a:ext uri="{9D8B030D-6E8A-4147-A177-3AD203B41FA5}">
                      <a16:colId xmlns:a16="http://schemas.microsoft.com/office/drawing/2014/main" val="2254407555"/>
                    </a:ext>
                  </a:extLst>
                </a:gridCol>
                <a:gridCol w="288921">
                  <a:extLst>
                    <a:ext uri="{9D8B030D-6E8A-4147-A177-3AD203B41FA5}">
                      <a16:colId xmlns:a16="http://schemas.microsoft.com/office/drawing/2014/main" val="1136453328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2278727120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2824257135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357031659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4111731006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4123402768"/>
                    </a:ext>
                  </a:extLst>
                </a:gridCol>
                <a:gridCol w="309141">
                  <a:extLst>
                    <a:ext uri="{9D8B030D-6E8A-4147-A177-3AD203B41FA5}">
                      <a16:colId xmlns:a16="http://schemas.microsoft.com/office/drawing/2014/main" val="2013138974"/>
                    </a:ext>
                  </a:extLst>
                </a:gridCol>
                <a:gridCol w="297243">
                  <a:extLst>
                    <a:ext uri="{9D8B030D-6E8A-4147-A177-3AD203B41FA5}">
                      <a16:colId xmlns:a16="http://schemas.microsoft.com/office/drawing/2014/main" val="631941750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3241484361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3417416130"/>
                    </a:ext>
                  </a:extLst>
                </a:gridCol>
                <a:gridCol w="303191">
                  <a:extLst>
                    <a:ext uri="{9D8B030D-6E8A-4147-A177-3AD203B41FA5}">
                      <a16:colId xmlns:a16="http://schemas.microsoft.com/office/drawing/2014/main" val="2864329003"/>
                    </a:ext>
                  </a:extLst>
                </a:gridCol>
              </a:tblGrid>
              <a:tr h="4181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4868916"/>
                  </a:ext>
                </a:extLst>
              </a:tr>
              <a:tr h="38962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2245413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5</a:t>
                      </a:r>
                      <a:endParaRPr lang="ru-RU" sz="1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9027454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565504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0528244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6</a:t>
                      </a:r>
                      <a:endParaRPr lang="ru-RU" sz="1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157757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9</a:t>
                      </a:r>
                      <a:endParaRPr lang="ru-RU" sz="1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49529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9873258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1765672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9901191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73424"/>
                  </a:ext>
                </a:extLst>
              </a:tr>
              <a:tr h="449564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2930384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endParaRPr lang="ru-RU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469872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2628130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7624347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2040" y="137585"/>
            <a:ext cx="3915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Задание№ 7</a:t>
            </a:r>
          </a:p>
          <a:p>
            <a:r>
              <a:rPr lang="ru-RU" b="1" dirty="0" smtClean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По </a:t>
            </a:r>
            <a:r>
              <a:rPr lang="ru-RU" b="1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вертикали: </a:t>
            </a:r>
            <a:endParaRPr lang="ru-RU" b="1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0032" y="709462"/>
            <a:ext cx="41763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Государство, на которое походами ходили первые русские князья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1315887"/>
            <a:ext cx="43127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Эту религию приняла княгиня Ольга. 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1634041"/>
            <a:ext cx="37210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Государство с таким названием находилось и на Дунае, и на Волге.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5" y="2250572"/>
            <a:ext cx="3887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Он стоял во главе Древнерусского государства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2852936"/>
            <a:ext cx="3707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Рюрик, Олег и Игорь по происхождению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52119" y="3515353"/>
            <a:ext cx="28803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горизонтали: </a:t>
            </a:r>
            <a:endParaRPr lang="ru-RU" b="1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3887000"/>
            <a:ext cx="34918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Размер дани, введенный Ольгой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24128" y="4221089"/>
            <a:ext cx="3390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Человек, исповедующий </a:t>
            </a:r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многобожие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96136" y="4797152"/>
            <a:ext cx="31683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Князь, совершивший </a:t>
            </a:r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многочисленные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походы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87625" y="6165304"/>
            <a:ext cx="5904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 Это племя поднялось на восстание против Игоря в 945 г.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63688" y="5733256"/>
            <a:ext cx="61346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Олег назвал этот город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«матерью городов русских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307984"/>
              </p:ext>
            </p:extLst>
          </p:nvPr>
        </p:nvGraphicFramePr>
        <p:xfrm>
          <a:off x="4427984" y="548680"/>
          <a:ext cx="302113" cy="2836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113">
                  <a:extLst>
                    <a:ext uri="{9D8B030D-6E8A-4147-A177-3AD203B41FA5}">
                      <a16:colId xmlns:a16="http://schemas.microsoft.com/office/drawing/2014/main" val="128053398"/>
                    </a:ext>
                  </a:extLst>
                </a:gridCol>
              </a:tblGrid>
              <a:tr h="35006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1023853"/>
                  </a:ext>
                </a:extLst>
              </a:tr>
              <a:tr h="3552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905094"/>
                  </a:ext>
                </a:extLst>
              </a:tr>
              <a:tr h="3552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352788"/>
                  </a:ext>
                </a:extLst>
              </a:tr>
              <a:tr h="3552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2127047"/>
                  </a:ext>
                </a:extLst>
              </a:tr>
              <a:tr h="3552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4671803"/>
                  </a:ext>
                </a:extLst>
              </a:tr>
              <a:tr h="3552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3020961"/>
                  </a:ext>
                </a:extLst>
              </a:tr>
              <a:tr h="3552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4017238"/>
                  </a:ext>
                </a:extLst>
              </a:tr>
              <a:tr h="3552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597845"/>
                  </a:ext>
                </a:extLst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458646"/>
              </p:ext>
            </p:extLst>
          </p:nvPr>
        </p:nvGraphicFramePr>
        <p:xfrm>
          <a:off x="1043608" y="945269"/>
          <a:ext cx="360039" cy="4405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39">
                  <a:extLst>
                    <a:ext uri="{9D8B030D-6E8A-4147-A177-3AD203B41FA5}">
                      <a16:colId xmlns:a16="http://schemas.microsoft.com/office/drawing/2014/main" val="1227684987"/>
                    </a:ext>
                  </a:extLst>
                </a:gridCol>
              </a:tblGrid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8556389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7362015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0333102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459256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87874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6089021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3028123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311411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9338884"/>
                  </a:ext>
                </a:extLst>
              </a:tr>
              <a:tr h="44956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4527048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9172552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85501"/>
                  </a:ext>
                </a:extLst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115265"/>
              </p:ext>
            </p:extLst>
          </p:nvPr>
        </p:nvGraphicFramePr>
        <p:xfrm>
          <a:off x="2339752" y="945270"/>
          <a:ext cx="288031" cy="2915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1">
                  <a:extLst>
                    <a:ext uri="{9D8B030D-6E8A-4147-A177-3AD203B41FA5}">
                      <a16:colId xmlns:a16="http://schemas.microsoft.com/office/drawing/2014/main" val="2026265491"/>
                    </a:ext>
                  </a:extLst>
                </a:gridCol>
              </a:tblGrid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Б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8374540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У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0305703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Л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80868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Г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2060199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А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4628154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Р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5661449"/>
                  </a:ext>
                </a:extLst>
              </a:tr>
              <a:tr h="39783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И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3970172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Я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691409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488597"/>
              </p:ext>
            </p:extLst>
          </p:nvPr>
        </p:nvGraphicFramePr>
        <p:xfrm>
          <a:off x="3203848" y="1313407"/>
          <a:ext cx="288032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">
                  <a:extLst>
                    <a:ext uri="{9D8B030D-6E8A-4147-A177-3AD203B41FA5}">
                      <a16:colId xmlns:a16="http://schemas.microsoft.com/office/drawing/2014/main" val="2962606969"/>
                    </a:ext>
                  </a:extLst>
                </a:gridCol>
              </a:tblGrid>
              <a:tr h="36382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4056677"/>
                  </a:ext>
                </a:extLst>
              </a:tr>
              <a:tr h="36382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65860"/>
                  </a:ext>
                </a:extLst>
              </a:tr>
              <a:tr h="36382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1664604"/>
                  </a:ext>
                </a:extLst>
              </a:tr>
              <a:tr h="36382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8325104"/>
                  </a:ext>
                </a:extLst>
              </a:tr>
              <a:tr h="36382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7953422"/>
                  </a:ext>
                </a:extLst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52118"/>
              </p:ext>
            </p:extLst>
          </p:nvPr>
        </p:nvGraphicFramePr>
        <p:xfrm>
          <a:off x="5004048" y="2740073"/>
          <a:ext cx="288032" cy="2271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">
                  <a:extLst>
                    <a:ext uri="{9D8B030D-6E8A-4147-A177-3AD203B41FA5}">
                      <a16:colId xmlns:a16="http://schemas.microsoft.com/office/drawing/2014/main" val="2698653698"/>
                    </a:ext>
                  </a:extLst>
                </a:gridCol>
              </a:tblGrid>
              <a:tr h="3646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3400216"/>
                  </a:ext>
                </a:extLst>
              </a:tr>
              <a:tr h="3646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2149382"/>
                  </a:ext>
                </a:extLst>
              </a:tr>
              <a:tr h="3646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250412"/>
                  </a:ext>
                </a:extLst>
              </a:tr>
              <a:tr h="3646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411831"/>
                  </a:ext>
                </a:extLst>
              </a:tr>
              <a:tr h="44818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305084"/>
                  </a:ext>
                </a:extLst>
              </a:tr>
              <a:tr h="3646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4319148"/>
                  </a:ext>
                </a:extLst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053040"/>
              </p:ext>
            </p:extLst>
          </p:nvPr>
        </p:nvGraphicFramePr>
        <p:xfrm>
          <a:off x="2267743" y="1313407"/>
          <a:ext cx="1224136" cy="359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438">
                  <a:extLst>
                    <a:ext uri="{9D8B030D-6E8A-4147-A177-3AD203B41FA5}">
                      <a16:colId xmlns:a16="http://schemas.microsoft.com/office/drawing/2014/main" val="1121584178"/>
                    </a:ext>
                  </a:extLst>
                </a:gridCol>
                <a:gridCol w="291630">
                  <a:extLst>
                    <a:ext uri="{9D8B030D-6E8A-4147-A177-3AD203B41FA5}">
                      <a16:colId xmlns:a16="http://schemas.microsoft.com/office/drawing/2014/main" val="2759543372"/>
                    </a:ext>
                  </a:extLst>
                </a:gridCol>
                <a:gridCol w="306034">
                  <a:extLst>
                    <a:ext uri="{9D8B030D-6E8A-4147-A177-3AD203B41FA5}">
                      <a16:colId xmlns:a16="http://schemas.microsoft.com/office/drawing/2014/main" val="1926475296"/>
                    </a:ext>
                  </a:extLst>
                </a:gridCol>
                <a:gridCol w="306034">
                  <a:extLst>
                    <a:ext uri="{9D8B030D-6E8A-4147-A177-3AD203B41FA5}">
                      <a16:colId xmlns:a16="http://schemas.microsoft.com/office/drawing/2014/main" val="959500756"/>
                    </a:ext>
                  </a:extLst>
                </a:gridCol>
              </a:tblGrid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9785845"/>
                  </a:ext>
                </a:extLst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983336"/>
              </p:ext>
            </p:extLst>
          </p:nvPr>
        </p:nvGraphicFramePr>
        <p:xfrm>
          <a:off x="3203848" y="2025308"/>
          <a:ext cx="2088232" cy="351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319">
                  <a:extLst>
                    <a:ext uri="{9D8B030D-6E8A-4147-A177-3AD203B41FA5}">
                      <a16:colId xmlns:a16="http://schemas.microsoft.com/office/drawing/2014/main" val="3139340796"/>
                    </a:ext>
                  </a:extLst>
                </a:gridCol>
                <a:gridCol w="298319">
                  <a:extLst>
                    <a:ext uri="{9D8B030D-6E8A-4147-A177-3AD203B41FA5}">
                      <a16:colId xmlns:a16="http://schemas.microsoft.com/office/drawing/2014/main" val="3395811852"/>
                    </a:ext>
                  </a:extLst>
                </a:gridCol>
                <a:gridCol w="298319">
                  <a:extLst>
                    <a:ext uri="{9D8B030D-6E8A-4147-A177-3AD203B41FA5}">
                      <a16:colId xmlns:a16="http://schemas.microsoft.com/office/drawing/2014/main" val="4038979840"/>
                    </a:ext>
                  </a:extLst>
                </a:gridCol>
                <a:gridCol w="298319">
                  <a:extLst>
                    <a:ext uri="{9D8B030D-6E8A-4147-A177-3AD203B41FA5}">
                      <a16:colId xmlns:a16="http://schemas.microsoft.com/office/drawing/2014/main" val="3347595106"/>
                    </a:ext>
                  </a:extLst>
                </a:gridCol>
                <a:gridCol w="304173">
                  <a:extLst>
                    <a:ext uri="{9D8B030D-6E8A-4147-A177-3AD203B41FA5}">
                      <a16:colId xmlns:a16="http://schemas.microsoft.com/office/drawing/2014/main" val="3840439500"/>
                    </a:ext>
                  </a:extLst>
                </a:gridCol>
                <a:gridCol w="292464">
                  <a:extLst>
                    <a:ext uri="{9D8B030D-6E8A-4147-A177-3AD203B41FA5}">
                      <a16:colId xmlns:a16="http://schemas.microsoft.com/office/drawing/2014/main" val="1365766545"/>
                    </a:ext>
                  </a:extLst>
                </a:gridCol>
                <a:gridCol w="298319">
                  <a:extLst>
                    <a:ext uri="{9D8B030D-6E8A-4147-A177-3AD203B41FA5}">
                      <a16:colId xmlns:a16="http://schemas.microsoft.com/office/drawing/2014/main" val="1933424185"/>
                    </a:ext>
                  </a:extLst>
                </a:gridCol>
              </a:tblGrid>
              <a:tr h="3514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Я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З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Ы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Ч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Н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0710534"/>
                  </a:ext>
                </a:extLst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677156"/>
              </p:ext>
            </p:extLst>
          </p:nvPr>
        </p:nvGraphicFramePr>
        <p:xfrm>
          <a:off x="179511" y="2393911"/>
          <a:ext cx="2664297" cy="359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033">
                  <a:extLst>
                    <a:ext uri="{9D8B030D-6E8A-4147-A177-3AD203B41FA5}">
                      <a16:colId xmlns:a16="http://schemas.microsoft.com/office/drawing/2014/main" val="3919275015"/>
                    </a:ext>
                  </a:extLst>
                </a:gridCol>
                <a:gridCol w="296033">
                  <a:extLst>
                    <a:ext uri="{9D8B030D-6E8A-4147-A177-3AD203B41FA5}">
                      <a16:colId xmlns:a16="http://schemas.microsoft.com/office/drawing/2014/main" val="321251868"/>
                    </a:ext>
                  </a:extLst>
                </a:gridCol>
                <a:gridCol w="296033">
                  <a:extLst>
                    <a:ext uri="{9D8B030D-6E8A-4147-A177-3AD203B41FA5}">
                      <a16:colId xmlns:a16="http://schemas.microsoft.com/office/drawing/2014/main" val="3398555467"/>
                    </a:ext>
                  </a:extLst>
                </a:gridCol>
                <a:gridCol w="296033">
                  <a:extLst>
                    <a:ext uri="{9D8B030D-6E8A-4147-A177-3AD203B41FA5}">
                      <a16:colId xmlns:a16="http://schemas.microsoft.com/office/drawing/2014/main" val="2340196308"/>
                    </a:ext>
                  </a:extLst>
                </a:gridCol>
                <a:gridCol w="296033">
                  <a:extLst>
                    <a:ext uri="{9D8B030D-6E8A-4147-A177-3AD203B41FA5}">
                      <a16:colId xmlns:a16="http://schemas.microsoft.com/office/drawing/2014/main" val="3850554625"/>
                    </a:ext>
                  </a:extLst>
                </a:gridCol>
                <a:gridCol w="296033">
                  <a:extLst>
                    <a:ext uri="{9D8B030D-6E8A-4147-A177-3AD203B41FA5}">
                      <a16:colId xmlns:a16="http://schemas.microsoft.com/office/drawing/2014/main" val="4183310260"/>
                    </a:ext>
                  </a:extLst>
                </a:gridCol>
                <a:gridCol w="296033">
                  <a:extLst>
                    <a:ext uri="{9D8B030D-6E8A-4147-A177-3AD203B41FA5}">
                      <a16:colId xmlns:a16="http://schemas.microsoft.com/office/drawing/2014/main" val="1388654911"/>
                    </a:ext>
                  </a:extLst>
                </a:gridCol>
                <a:gridCol w="309967">
                  <a:extLst>
                    <a:ext uri="{9D8B030D-6E8A-4147-A177-3AD203B41FA5}">
                      <a16:colId xmlns:a16="http://schemas.microsoft.com/office/drawing/2014/main" val="63938631"/>
                    </a:ext>
                  </a:extLst>
                </a:gridCol>
                <a:gridCol w="282099">
                  <a:extLst>
                    <a:ext uri="{9D8B030D-6E8A-4147-A177-3AD203B41FA5}">
                      <a16:colId xmlns:a16="http://schemas.microsoft.com/office/drawing/2014/main" val="3960865916"/>
                    </a:ext>
                  </a:extLst>
                </a:gridCol>
              </a:tblGrid>
              <a:tr h="359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8982751"/>
                  </a:ext>
                </a:extLst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36214"/>
              </p:ext>
            </p:extLst>
          </p:nvPr>
        </p:nvGraphicFramePr>
        <p:xfrm>
          <a:off x="4139952" y="2740075"/>
          <a:ext cx="1152128" cy="3607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">
                  <a:extLst>
                    <a:ext uri="{9D8B030D-6E8A-4147-A177-3AD203B41FA5}">
                      <a16:colId xmlns:a16="http://schemas.microsoft.com/office/drawing/2014/main" val="3107242464"/>
                    </a:ext>
                  </a:extLst>
                </a:gridCol>
                <a:gridCol w="293684">
                  <a:extLst>
                    <a:ext uri="{9D8B030D-6E8A-4147-A177-3AD203B41FA5}">
                      <a16:colId xmlns:a16="http://schemas.microsoft.com/office/drawing/2014/main" val="3132993085"/>
                    </a:ext>
                  </a:extLst>
                </a:gridCol>
                <a:gridCol w="282380">
                  <a:extLst>
                    <a:ext uri="{9D8B030D-6E8A-4147-A177-3AD203B41FA5}">
                      <a16:colId xmlns:a16="http://schemas.microsoft.com/office/drawing/2014/main" val="3293868149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352156273"/>
                    </a:ext>
                  </a:extLst>
                </a:gridCol>
              </a:tblGrid>
              <a:tr h="360737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845863"/>
                  </a:ext>
                </a:extLst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147362"/>
              </p:ext>
            </p:extLst>
          </p:nvPr>
        </p:nvGraphicFramePr>
        <p:xfrm>
          <a:off x="179510" y="4641229"/>
          <a:ext cx="2448271" cy="33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44">
                  <a:extLst>
                    <a:ext uri="{9D8B030D-6E8A-4147-A177-3AD203B41FA5}">
                      <a16:colId xmlns:a16="http://schemas.microsoft.com/office/drawing/2014/main" val="3168528072"/>
                    </a:ext>
                  </a:extLst>
                </a:gridCol>
                <a:gridCol w="304244">
                  <a:extLst>
                    <a:ext uri="{9D8B030D-6E8A-4147-A177-3AD203B41FA5}">
                      <a16:colId xmlns:a16="http://schemas.microsoft.com/office/drawing/2014/main" val="3431677286"/>
                    </a:ext>
                  </a:extLst>
                </a:gridCol>
                <a:gridCol w="304244">
                  <a:extLst>
                    <a:ext uri="{9D8B030D-6E8A-4147-A177-3AD203B41FA5}">
                      <a16:colId xmlns:a16="http://schemas.microsoft.com/office/drawing/2014/main" val="3288168275"/>
                    </a:ext>
                  </a:extLst>
                </a:gridCol>
                <a:gridCol w="304244">
                  <a:extLst>
                    <a:ext uri="{9D8B030D-6E8A-4147-A177-3AD203B41FA5}">
                      <a16:colId xmlns:a16="http://schemas.microsoft.com/office/drawing/2014/main" val="858835046"/>
                    </a:ext>
                  </a:extLst>
                </a:gridCol>
                <a:gridCol w="304244">
                  <a:extLst>
                    <a:ext uri="{9D8B030D-6E8A-4147-A177-3AD203B41FA5}">
                      <a16:colId xmlns:a16="http://schemas.microsoft.com/office/drawing/2014/main" val="1590737680"/>
                    </a:ext>
                  </a:extLst>
                </a:gridCol>
                <a:gridCol w="304244">
                  <a:extLst>
                    <a:ext uri="{9D8B030D-6E8A-4147-A177-3AD203B41FA5}">
                      <a16:colId xmlns:a16="http://schemas.microsoft.com/office/drawing/2014/main" val="2604808596"/>
                    </a:ext>
                  </a:extLst>
                </a:gridCol>
                <a:gridCol w="304244">
                  <a:extLst>
                    <a:ext uri="{9D8B030D-6E8A-4147-A177-3AD203B41FA5}">
                      <a16:colId xmlns:a16="http://schemas.microsoft.com/office/drawing/2014/main" val="77378028"/>
                    </a:ext>
                  </a:extLst>
                </a:gridCol>
                <a:gridCol w="318563">
                  <a:extLst>
                    <a:ext uri="{9D8B030D-6E8A-4147-A177-3AD203B41FA5}">
                      <a16:colId xmlns:a16="http://schemas.microsoft.com/office/drawing/2014/main" val="4128320535"/>
                    </a:ext>
                  </a:extLst>
                </a:gridCol>
              </a:tblGrid>
              <a:tr h="3360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376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661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7514" y="871538"/>
            <a:ext cx="3504543" cy="4129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7505" y="1"/>
            <a:ext cx="5328592" cy="685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600" b="1" u="sng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№1  Работа с документом.</a:t>
            </a:r>
            <a:endParaRPr lang="ru-RU" sz="1600" u="sng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 год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(862).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Изгнали варяг за море, и не дали им  дани,  и  начали сами собой владеть, и не было среди них правды, и встал род на род, и была у них усобица, и стали воевать друг с другом. И  сказали  себе:  «Поищем  себе князя, который бы владел нами и судил по праву». И пошли за море к  варягам, к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 варяги назывались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русью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 Сказали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чудь,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словене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кривичи и весь: «Земля наша велика и обильна, а порядка в ней  нет. Приходите княжить и владеть нами». И избрались трое братьев со своими родам, и взяли с собой всю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русь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пришли, и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сел старший, 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Рюрик,  в  Новгороде,  а другой,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Синеус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- на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Белоозере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третий, Трувор, - в  Изборске.  И  от  тех варягов прозвалась Русская земля. Через два же года умерли 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Синеус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и  брат  его Трувор. И принял всю власть один Рюрик... Аскольд же и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собрали  у  себя  много варягов и стали владеть землею полян и Киевом. Рюрик же княжил в Новгороде…»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(Нестор «Повесть временных лет»)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5652120" y="5265012"/>
            <a:ext cx="3427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Призвание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варягов. Художник В. М. Васнецов</a:t>
            </a:r>
            <a:endParaRPr lang="ru-RU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2" name="Picture 2" descr="D:\документы\2022-23 уч.год\долголетие\пряники\фон\1643608042_1-adonius-club-p-fon-dlya-prezentatsii-v-russkom-narodnom-s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386" y="0"/>
            <a:ext cx="917638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39552" y="908720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№8 Рассмотрите монету, выпущенную Банком России.</a:t>
            </a: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ней изображён памятник, установленный    в 1862 г. в Новгороде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1772816"/>
            <a:ext cx="6633120" cy="325114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83568" y="5085185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В каком году выпущена монета?</a:t>
            </a: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Какому событию она посвящена?</a:t>
            </a: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Почему этот памятник был установлен именно в Новгороде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7514" y="871538"/>
            <a:ext cx="3504543" cy="4129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7505" y="1"/>
            <a:ext cx="5328592" cy="685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600" b="1" u="sng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№1  Работа с документом.</a:t>
            </a:r>
            <a:endParaRPr lang="ru-RU" sz="1600" u="sng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 год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(862).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Изгнали варяг за море, и не дали им  дани,  и  начали сами собой владеть, и не было среди них правды, и встал род на род, и была у них усобица, и стали воевать друг с другом. И  сказали  себе:  «Поищем  себе князя, который бы владел нами и судил по праву». И пошли за море к  варягам, к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 варяги назывались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русью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 Сказали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чудь,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словене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кривичи и весь: «Земля наша велика и обильна, а порядка в ней  нет. Приходите княжить и владеть нами». И избрались трое братьев со своими родам, и взяли с собой всю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русь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пришли, и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сел старший, 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Рюрик,  в  Новгороде,  а другой,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Синеус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- на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Белоозере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третий, Трувор, - в  Изборске.  И  от  тех варягов прозвалась Русская земля. Через два же года умерли 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Синеус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и  брат  его Трувор. И принял всю власть один Рюрик... Аскольд же и 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собрали  у  себя  много варягов и стали владеть землею полян и Киевом. Рюрик же княжил в Новгороде…»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(Нестор «Повесть временных лет»)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5652120" y="5265012"/>
            <a:ext cx="3427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Призвание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варягов. Художник В. М. Васнецов</a:t>
            </a:r>
            <a:endParaRPr lang="ru-RU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2" name="Picture 2" descr="D:\документы\2022-23 уч.год\долголетие\пряники\фон\1643608042_1-adonius-club-p-fon-dlya-prezentatsii-v-russkom-narodnom-s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6385" cy="685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11560" y="836712"/>
            <a:ext cx="8136904" cy="3042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kern="50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Andale Sans UI"/>
                <a:cs typeface="Times New Roman" panose="02020603050405020304" pitchFamily="18" charset="0"/>
              </a:rPr>
              <a:t>Задание № 9 Прочтите отрывок из сочинения историка и укажите имя князя, о котором идет речь:</a:t>
            </a:r>
          </a:p>
          <a:p>
            <a:pPr algn="ctr">
              <a:lnSpc>
                <a:spcPct val="107000"/>
              </a:lnSpc>
            </a:pPr>
            <a:r>
              <a:rPr lang="ru-RU" sz="2000" b="1" i="1" kern="50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Andale Sans UI"/>
                <a:cs typeface="Times New Roman" panose="02020603050405020304" pitchFamily="18" charset="0"/>
              </a:rPr>
              <a:t> </a:t>
            </a:r>
            <a:endParaRPr lang="ru-RU" sz="2000" b="1" i="1" dirty="0" smtClean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i="1" kern="50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Andale Sans UI"/>
                <a:cs typeface="Times New Roman" panose="02020603050405020304" pitchFamily="18" charset="0"/>
              </a:rPr>
              <a:t>«Он рано вышел из под влияния матери, «гневался на мать, когда она убеждала его креститься: «как мне одному переменить веру? Дружина начнёт смеяться надо мною» - говорил он. С дружиною он сжился крепко, вёл с нею суровую походную жизнь и поэтому двигался необыкновенно легко: «легко ходя, </a:t>
            </a:r>
            <a:r>
              <a:rPr lang="ru-RU" sz="2000" b="1" i="1" kern="50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Andale Sans UI"/>
                <a:cs typeface="Times New Roman" panose="02020603050405020304" pitchFamily="18" charset="0"/>
              </a:rPr>
              <a:t>аки</a:t>
            </a:r>
            <a:r>
              <a:rPr lang="ru-RU" sz="2000" b="1" i="1" kern="50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Andale Sans UI"/>
                <a:cs typeface="Times New Roman" panose="02020603050405020304" pitchFamily="18" charset="0"/>
              </a:rPr>
              <a:t> </a:t>
            </a:r>
            <a:r>
              <a:rPr lang="ru-RU" sz="2000" b="1" i="1" kern="50" dirty="0" err="1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Andale Sans UI"/>
                <a:cs typeface="Times New Roman" panose="02020603050405020304" pitchFamily="18" charset="0"/>
              </a:rPr>
              <a:t>пардус</a:t>
            </a:r>
            <a:r>
              <a:rPr lang="ru-RU" sz="2000" b="1" i="1" kern="50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  <a:ea typeface="Andale Sans UI"/>
                <a:cs typeface="Times New Roman" panose="02020603050405020304" pitchFamily="18" charset="0"/>
              </a:rPr>
              <a:t> (барс), по выражению летописца»</a:t>
            </a:r>
            <a:endParaRPr lang="ru-RU" sz="2000" b="1" i="1" kern="50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  <a:ea typeface="Andale Sans UI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4077073"/>
            <a:ext cx="7344816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260648"/>
            <a:ext cx="6281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</a:rPr>
              <a:t>Задание № 10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</a:rPr>
              <a:t> Составьте родословную первых русских князей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1191235"/>
            <a:ext cx="1872208" cy="79208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003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22693" y="1364722"/>
            <a:ext cx="1790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</a:rPr>
              <a:t>Рюрик 862-879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25295" y="1196752"/>
            <a:ext cx="187220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81150" y="1364722"/>
            <a:ext cx="15604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</a:rPr>
              <a:t>Олег 879-912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3563888" y="2060848"/>
            <a:ext cx="21602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2636912"/>
            <a:ext cx="187220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745450" y="2818996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</a:rPr>
              <a:t>Игорь 912-945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64088" y="2668910"/>
            <a:ext cx="1944216" cy="8504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565906" y="2818996"/>
            <a:ext cx="1691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</a:rPr>
              <a:t>Ольга 945-957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3563888" y="3623320"/>
            <a:ext cx="252029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35795" y="4343400"/>
            <a:ext cx="187220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978008" y="4477434"/>
            <a:ext cx="14237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</a:rPr>
              <a:t>Святослав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</a:rPr>
              <a:t>957-972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 rot="16200000">
            <a:off x="4895992" y="2826404"/>
            <a:ext cx="243709" cy="5354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6200000">
            <a:off x="4920560" y="1417569"/>
            <a:ext cx="228920" cy="4886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4608003" y="2060848"/>
            <a:ext cx="828093" cy="5760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4696302" y="3726382"/>
            <a:ext cx="757496" cy="5750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0" y="5576043"/>
            <a:ext cx="6408712" cy="110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999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3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764704"/>
            <a:ext cx="8748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Полезные ссылки: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60" name="AutoShape 4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9552" y="1196752"/>
            <a:ext cx="8424936" cy="546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1.Краткая история возникновения Древней Руси для детей</a:t>
            </a:r>
          </a:p>
          <a:p>
            <a:pPr marL="342900" indent="-342900"/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https://razvivashka.online/poznavatelnoe/istoriya-vozniknoveniya-drevney-rusi-dlya-detey?ysclid=lchtw25zpm980370473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Языческая религия русских славян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https://azbyka.ru/otechnik/Istorija_Tserkvi/borba-hristianstva-s-ostatkami-jazychestva-v-drevnej-rusi-tom-1/1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3. Язычество древних славян</a:t>
            </a: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https://www.slavmir.tv/upload/iblock/0fa/Rybakov-B.A.-YAzychestvo-drevnikh-slavyan.pdf?ysclid=lchua9bl4a305093228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Древнерусские берестяные грамоты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http://gramoty.ru/birchbark/</a:t>
            </a:r>
            <a:endParaRPr lang="ru-RU" sz="14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5. История Древней Руси  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http://rus-hist.on.ufanet.ru/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6. Отечественная история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http://lants.tellur.ru/history/index.htm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7. Рукописные памятники Древней Руси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http://www.lrc-lib.ru/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8. Русь Древняя и Удельная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http://avorhist.narod.ru/</a:t>
            </a:r>
            <a:endParaRPr lang="ru-RU" sz="14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9. Славянское язычество</a:t>
            </a: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http://paganism.ru/index.php/%D0%97%D0%B0%D0%B3%D0%BB%D0%B0%D0%B2%D0%BD%D0%B0%D1%8F_%D1%81%D1%82%D1%80%D0%B0%D0%BD%D0%B8%D1%86%D0%B0</a:t>
            </a:r>
            <a:endParaRPr lang="ru-RU" sz="14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10. 7 увлекательных книг для детей по истории Древней Руси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https://dzen.ru/a/Y4ZzpWZRyRhp-RZg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Georgia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332656"/>
            <a:ext cx="87484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</a:p>
          <a:p>
            <a:pPr algn="ctr"/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60" name="AutoShape 4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9552" y="1196752"/>
            <a:ext cx="842493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Georgia" pitchFamily="18" charset="0"/>
              </a:rPr>
              <a:t> 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95536" y="1052736"/>
          <a:ext cx="8352928" cy="5588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97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Отлично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Хорошо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Удовлетворительно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389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Понимание задания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Работа демонстрирует точное понимание задания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Включаются как материалы, имеющие непосредственное отношение к теме, так и материалы, не имеющие отношения к ней; используется ограниченное количество источников.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Включены материалы, не имеющие непосредственного отношения к теме; используется один источник, собранная информация не анализируется и не оценивается.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813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Выполнение задания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Все материалы имеют непосредственное отношение к теме; источники цитируются правильно; используется информация из достоверных источников.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Не вся информация взята из достоверных источников; часть информации неточна или не имеет прямого отношения к теме.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Случайная подборка материалов; информация неточна или не имеет отношения к теме; неполные ответы на вопросы; не делаются попытки оценить или проанализировать информацию.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3631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Результат работы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Четкое и логичное представление информации; вся информации имеет непосредственное отношение к теме, точна, хорошо структурирована и отредактирована. Демонстрируется критический анализ и оценка материала, определенность позиции.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Точность и структурированность информации; привлекательное оформление работы. Недостаточно выражена собственная позиция и оценка информации. Работа похожа на другие ученические работы.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Материал логически не выстроен и подан внешне непривлекательно; не дается четкого ответа на поставленные вопросы.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9221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Творческий подход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Представлены различные подходы к решению проблемы. Работа отличается яркой индивидуальностью и выражает точку зрения микрогруппы. Работа красиво оформлена.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Работа недостаточно эстетична, иллюстрации недостаточно хорошего качества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Работа мало связана с темой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веб-квеста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332656"/>
            <a:ext cx="87484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</a:p>
          <a:p>
            <a:pPr algn="ctr"/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60" name="AutoShape 4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9552" y="1196752"/>
            <a:ext cx="842493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Georgia" pitchFamily="18" charset="0"/>
              </a:rPr>
              <a:t> 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95536" y="1052736"/>
          <a:ext cx="8496944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7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0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24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242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8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Отлично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Хорошо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Удовлетворительно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4716">
                <a:tc>
                  <a:txBody>
                    <a:bodyPr/>
                    <a:lstStyle/>
                    <a:p>
                      <a:pPr indent="-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Критерии оценки презентации </a:t>
                      </a:r>
                      <a:endParaRPr lang="ru-RU" sz="1400" dirty="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-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8-10 слайдов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-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первый слайд - титульный: тема, сведения об авторе, дата и т.п.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-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второй слайд - план с гиперссылками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-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последний слайд - ссылки на использованные источники и иллюстративные материалы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-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все слайды читабельны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-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работа эстетически привлекательна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-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содержание презентации не дублирует, а дополняет и иллюстрирует устное выступление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-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иллюстративные материалы соответствуют содержанию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-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выбранные эффекты не отвлекают, а акцентируют основные содержательные моменты выступления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-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подготовлены заметки к слайдам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-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имеется звуковое сопровождение к слайдам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Не соблюдены требования к оформлению презентации,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не продумано эстетическое оформление презентации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228600"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Не соблюдены требования к оформлению презентации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228600"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не продумано эстетическое оформление презентации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228600"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не соблюдены основные требования к структуре презентации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228600"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Helvetica"/>
                        </a:rPr>
                        <a:t>·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     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Helvetica"/>
                          <a:ea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Helvetica"/>
                        </a:rPr>
                        <a:t>имеются грамматические ошибки в тексте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692696"/>
            <a:ext cx="7488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Дохристианская культура Древней Руси </a:t>
            </a:r>
            <a:endParaRPr lang="ru-RU" sz="24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2564904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eorgia" pitchFamily="18" charset="0"/>
              </a:rPr>
              <a:t>Языческая религия русских славян</a:t>
            </a:r>
          </a:p>
          <a:p>
            <a:pPr algn="ctr"/>
            <a:endParaRPr lang="ru-RU" b="1" dirty="0">
              <a:latin typeface="Georgia" pitchFamily="18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67544" y="3088708"/>
            <a:ext cx="82809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Под влиянием язычества, древние славяне воплощали в творчестве мифологические образы природных стихий, изображения солнца, коня, птицы, цветка.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Одним из видов воплощения мифологических образов являлись капищ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(святилища), где воздвигали идолов (каменные или деревянные изваяния) почитаемых богов: Перуна,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Хорса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Стрибога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Симаргла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Мокоши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и др. Капища могли иметь овальную форму, или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многолепестковую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, связанную с символикой солнца.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2" name="Рисунок 11" descr="Перынское святилище (IX-X века); найдено под Новгородом (реконструкция В.В. Седова) Источник: http://paganism.ru/kap-kolo.ht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5229200"/>
            <a:ext cx="2592288" cy="118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67544" y="1484784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Волхвы и жрецы богов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-  изучить следующий материал на сайтах в Интернете и ответить на вопросы: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7624" y="2060848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Что значит Язычество? В чём заключается языческая религия?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2" y="5229200"/>
            <a:ext cx="51845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692696"/>
            <a:ext cx="7488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Дохристианская культура Древней Руси </a:t>
            </a:r>
            <a:endParaRPr lang="ru-RU" sz="24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1" name="Рисунок 10" descr="Н. К. Рерих. Идолы (Языческая Русь / Старославянское кладбище). (Источник: http://www.roerich-encyclopedia.facets.ru/kartiny.html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44824"/>
            <a:ext cx="42195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860032" y="2564904"/>
            <a:ext cx="39604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Язычники-славяне поклонялись идолам. Из летописей известно, например, что идол Перуна, поставленный в Киеве князем Владимиром, был деревянным, с серебряной головой и золотыми усами.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8023" y="1700808"/>
            <a:ext cx="4248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Каким богам поклонялись древние славяне?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040" y="4653136"/>
            <a:ext cx="4032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Славянские языческие капища — места силы и почитания богов -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https://www.oum.ru/yoga/vedicheskaya-kultura/slavyanskie-yazycheskie-kapishcha-mesta-sily-i-pochitaniya-bogov/?ysclid=lcj8ijxox0401066530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620688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Языческие боги</a:t>
            </a:r>
            <a:endParaRPr lang="ru-RU" sz="3200" dirty="0" smtClean="0">
              <a:solidFill>
                <a:srgbClr val="C00000"/>
              </a:solidFill>
              <a:latin typeface="Georgia" pitchFamily="18" charset="0"/>
            </a:endParaRPr>
          </a:p>
          <a:p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60" name="AutoShape 4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6" name="Picture 2" descr="https://r1.mt.ru/r1/photoFCD1/20662653263-0/png/bp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96752"/>
            <a:ext cx="5184576" cy="5184577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580112" y="1484784"/>
            <a:ext cx="31683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Соседние народы. </a:t>
            </a:r>
          </a:p>
          <a:p>
            <a:r>
              <a:rPr lang="ru-RU" dirty="0" smtClean="0">
                <a:latin typeface="Georgia" pitchFamily="18" charset="0"/>
              </a:rPr>
              <a:t>Балты, </a:t>
            </a:r>
            <a:r>
              <a:rPr lang="ru-RU" dirty="0" err="1" smtClean="0">
                <a:latin typeface="Georgia" pitchFamily="18" charset="0"/>
              </a:rPr>
              <a:t>финно-угры</a:t>
            </a:r>
            <a:r>
              <a:rPr lang="ru-RU" dirty="0" smtClean="0">
                <a:latin typeface="Georgia" pitchFamily="18" charset="0"/>
              </a:rPr>
              <a:t>, хазары, печенеги, южные и западные славяне. У этих народов славяне позаимствовали элементы геометрического орнамента, некоторых представителей божественного пантеона (например, Перуна — </a:t>
            </a:r>
            <a:r>
              <a:rPr lang="ru-RU" dirty="0" err="1" smtClean="0">
                <a:latin typeface="Georgia" pitchFamily="18" charset="0"/>
              </a:rPr>
              <a:t>Перунаса</a:t>
            </a:r>
            <a:r>
              <a:rPr lang="ru-RU" dirty="0" smtClean="0">
                <a:latin typeface="Georgia" pitchFamily="18" charset="0"/>
              </a:rPr>
              <a:t>), ряд топонимов (Ветлуга) или же обычных слов (хата, топор и т, д.).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364088" y="764704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Как украшались пантеоны богов?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836713"/>
            <a:ext cx="7488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Языческие боги</a:t>
            </a:r>
            <a:endParaRPr lang="ru-RU" sz="28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1988840"/>
            <a:ext cx="41764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Одним из самых знаменитых подобных уцелевших артефактов является каменный </a:t>
            </a:r>
            <a:r>
              <a:rPr lang="ru-RU" dirty="0" err="1" smtClean="0">
                <a:latin typeface="Georgia" pitchFamily="18" charset="0"/>
              </a:rPr>
              <a:t>Збручский</a:t>
            </a:r>
            <a:r>
              <a:rPr lang="ru-RU" dirty="0" smtClean="0">
                <a:latin typeface="Georgia" pitchFamily="18" charset="0"/>
              </a:rPr>
              <a:t> идол (откопан в 1848 году). Столб разделён на три яруса, на каждом из которых высечены различные изображения. Нижний ярус изображает подземное божество, средний — мир людей, верхний — богов. Идол венчает круглая шапка. Дата создания идола — приблизительно X век. Более загадочен Шкловский идол. </a:t>
            </a:r>
          </a:p>
          <a:p>
            <a:endParaRPr lang="ru-RU" dirty="0"/>
          </a:p>
        </p:txBody>
      </p:sp>
      <p:sp>
        <p:nvSpPr>
          <p:cNvPr id="19460" name="AutoShape 4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vatars.mds.yandex.net/get-zen_doc/248942/pub_5d321b30e6cb9b00ad63ad44_5d32256dc0dcf200ad461578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6" name="Picture 10" descr="https://i.etsystatic.com/14699200/r/il/32fe7d/2440612587/il_794xN.2440612587_aah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8232" y="1563502"/>
            <a:ext cx="4306256" cy="395373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95536" y="134076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Сохранились ли изваяния древних богов?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836712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Языческие храмы древних славян</a:t>
            </a:r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32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9" name="Рисунок 8" descr="Современный художник-славянист Всеволод Борисович Иванов. Храм бога Знича. Зима. &#10;Знич – бог языческой Руси. Олицетворял изначальный огонь, который даёт животворное тепло. Идолом Знича у славян был неугасимый огонь, который поддерживали на святых местах и храмах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916832"/>
            <a:ext cx="5112568" cy="3495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868144" y="2060848"/>
            <a:ext cx="309634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Святилище, в котором стояли изображения божеств, имело потолок. В передней части (с жертвенником) для выхода жертвенного дыма устраивалось отверстие — </a:t>
            </a:r>
            <a:r>
              <a:rPr lang="ru-RU" dirty="0" err="1" smtClean="0">
                <a:latin typeface="Georgia" pitchFamily="18" charset="0"/>
              </a:rPr>
              <a:t>дымница</a:t>
            </a:r>
            <a:r>
              <a:rPr lang="ru-RU" dirty="0" smtClean="0">
                <a:latin typeface="Georgia" pitchFamily="18" charset="0"/>
              </a:rPr>
              <a:t>. Никаких других отверстий, за исключением входной двери, не было.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1600" y="1412776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Как выглядели древние храмы славян?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2" y="5517232"/>
            <a:ext cx="6623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Древнерусские языческие святилища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https://history.wikireading.ru/110579?ysclid=lcj8uht32x326665177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643608117_38-adonius-club-p-fon-dlya-prezentatsii-v-russkom-narodnom-s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"/>
            <a:ext cx="9144000" cy="6355080"/>
          </a:xfrm>
          <a:prstGeom prst="rect">
            <a:avLst/>
          </a:prstGeom>
        </p:spPr>
      </p:pic>
      <p:pic>
        <p:nvPicPr>
          <p:cNvPr id="7" name="Рисунок 6" descr="1643608042_1-adonius-club-p-fon-dlya-prezentatsii-v-russkom-narodnom-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692696"/>
            <a:ext cx="7488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Дохристианская культура Древней Руси</a:t>
            </a:r>
            <a:endParaRPr lang="ru-RU" sz="24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234888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sz="2000" dirty="0" smtClean="0">
              <a:latin typeface="Georgia" pitchFamily="18" charset="0"/>
            </a:endParaRP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115616" y="1484784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Князья и княгини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изучить следующий материал на сайтах в Интернете и ответить на вопросы:</a:t>
            </a:r>
            <a:endParaRPr lang="ru-RU" dirty="0"/>
          </a:p>
        </p:txBody>
      </p:sp>
      <p:pic>
        <p:nvPicPr>
          <p:cNvPr id="32770" name="Picture 2" descr="D:\документы\2022-23 уч.год\КУРСЫ\0_140abc_64977dcf_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204864"/>
            <a:ext cx="2808312" cy="3843877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23528" y="2832947"/>
            <a:ext cx="525658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Священные правители языческой Руси в былинах и зарубежных источниках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https://www.perunica.ru/ozar/1429-svyashhennye-praviteli-yazycheskoj-rusi-v-bylinax.html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Русские князья и языческие восстания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https://rg.ru/2015/07/09/rodina-knyazya.html?ysclid=lcj91s0i8x398356107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Древнерусские князья их деятельность и политика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https://infotables.ru/istoriya/73-russkie-tsari/1089-drevnerusskie-knyazya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5" y="2132856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Назовите первых русских князей.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Их политика и деятельность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4401</Words>
  <Application>Microsoft Office PowerPoint</Application>
  <PresentationFormat>Экран (4:3)</PresentationFormat>
  <Paragraphs>410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9" baseType="lpstr">
      <vt:lpstr>Andale Sans UI</vt:lpstr>
      <vt:lpstr>Arial</vt:lpstr>
      <vt:lpstr>Arial Narrow</vt:lpstr>
      <vt:lpstr>Calibri</vt:lpstr>
      <vt:lpstr>Georgia</vt:lpstr>
      <vt:lpstr>Helvetica</vt:lpstr>
      <vt:lpstr>Palatino Linotype</vt:lpstr>
      <vt:lpstr>Symbol</vt:lpstr>
      <vt:lpstr>Times New Roman</vt:lpstr>
      <vt:lpstr>Wingdings</vt:lpstr>
      <vt:lpstr>Yu Gothic UI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по литературе</dc:title>
  <dc:creator>Наталья</dc:creator>
  <cp:lastModifiedBy>user</cp:lastModifiedBy>
  <cp:revision>90</cp:revision>
  <dcterms:created xsi:type="dcterms:W3CDTF">2014-10-17T02:15:58Z</dcterms:created>
  <dcterms:modified xsi:type="dcterms:W3CDTF">2023-07-09T13:31:20Z</dcterms:modified>
</cp:coreProperties>
</file>