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8" r:id="rId3"/>
    <p:sldId id="269" r:id="rId4"/>
    <p:sldId id="270" r:id="rId5"/>
    <p:sldId id="271" r:id="rId6"/>
    <p:sldId id="276" r:id="rId7"/>
    <p:sldId id="275" r:id="rId8"/>
    <p:sldId id="278" r:id="rId9"/>
    <p:sldId id="279" r:id="rId10"/>
    <p:sldId id="260" r:id="rId11"/>
    <p:sldId id="281" r:id="rId12"/>
    <p:sldId id="287" r:id="rId13"/>
    <p:sldId id="258" r:id="rId14"/>
    <p:sldId id="259" r:id="rId15"/>
    <p:sldId id="261" r:id="rId16"/>
    <p:sldId id="280" r:id="rId17"/>
    <p:sldId id="282" r:id="rId18"/>
    <p:sldId id="283" r:id="rId19"/>
    <p:sldId id="285" r:id="rId20"/>
    <p:sldId id="284" r:id="rId21"/>
    <p:sldId id="286" r:id="rId22"/>
    <p:sldId id="262" r:id="rId23"/>
    <p:sldId id="263" r:id="rId24"/>
    <p:sldId id="266" r:id="rId25"/>
    <p:sldId id="265" r:id="rId26"/>
    <p:sldId id="264" r:id="rId27"/>
    <p:sldId id="273" r:id="rId28"/>
    <p:sldId id="267" r:id="rId29"/>
    <p:sldId id="272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1F8BDE-A0F5-4068-9398-B1A516B0EFA7}" type="datetimeFigureOut">
              <a:rPr lang="ru-RU" smtClean="0"/>
              <a:pPr/>
              <a:t>10.07.2023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33FA09-3C8B-4584-9FE8-F0279E7C05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1F8BDE-A0F5-4068-9398-B1A516B0EFA7}" type="datetimeFigureOut">
              <a:rPr lang="ru-RU" smtClean="0"/>
              <a:pPr/>
              <a:t>10.07.2023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33FA09-3C8B-4584-9FE8-F0279E7C05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1F8BDE-A0F5-4068-9398-B1A516B0EFA7}" type="datetimeFigureOut">
              <a:rPr lang="ru-RU" smtClean="0"/>
              <a:pPr/>
              <a:t>10.07.2023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33FA09-3C8B-4584-9FE8-F0279E7C05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1F8BDE-A0F5-4068-9398-B1A516B0EFA7}" type="datetimeFigureOut">
              <a:rPr lang="ru-RU" smtClean="0"/>
              <a:pPr/>
              <a:t>10.07.2023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33FA09-3C8B-4584-9FE8-F0279E7C05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1F8BDE-A0F5-4068-9398-B1A516B0EFA7}" type="datetimeFigureOut">
              <a:rPr lang="ru-RU" smtClean="0"/>
              <a:pPr/>
              <a:t>10.07.2023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33FA09-3C8B-4584-9FE8-F0279E7C05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1F8BDE-A0F5-4068-9398-B1A516B0EFA7}" type="datetimeFigureOut">
              <a:rPr lang="ru-RU" smtClean="0"/>
              <a:pPr/>
              <a:t>10.07.2023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33FA09-3C8B-4584-9FE8-F0279E7C05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1F8BDE-A0F5-4068-9398-B1A516B0EFA7}" type="datetimeFigureOut">
              <a:rPr lang="ru-RU" smtClean="0"/>
              <a:pPr/>
              <a:t>10.07.2023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33FA09-3C8B-4584-9FE8-F0279E7C05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1F8BDE-A0F5-4068-9398-B1A516B0EFA7}" type="datetimeFigureOut">
              <a:rPr lang="ru-RU" smtClean="0"/>
              <a:pPr/>
              <a:t>10.07.2023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33FA09-3C8B-4584-9FE8-F0279E7C05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1F8BDE-A0F5-4068-9398-B1A516B0EFA7}" type="datetimeFigureOut">
              <a:rPr lang="ru-RU" smtClean="0"/>
              <a:pPr/>
              <a:t>10.07.2023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33FA09-3C8B-4584-9FE8-F0279E7C05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1F8BDE-A0F5-4068-9398-B1A516B0EFA7}" type="datetimeFigureOut">
              <a:rPr lang="ru-RU" smtClean="0"/>
              <a:pPr/>
              <a:t>10.07.2023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33FA09-3C8B-4584-9FE8-F0279E7C05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1F8BDE-A0F5-4068-9398-B1A516B0EFA7}" type="datetimeFigureOut">
              <a:rPr lang="ru-RU" smtClean="0"/>
              <a:pPr/>
              <a:t>10.07.2023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33FA09-3C8B-4584-9FE8-F0279E7C05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61F8BDE-A0F5-4068-9398-B1A516B0EFA7}" type="datetimeFigureOut">
              <a:rPr lang="ru-RU" smtClean="0"/>
              <a:pPr/>
              <a:t>10.07.2023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6733FA09-3C8B-4584-9FE8-F0279E7C05B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militaryarms.ru/voennye-konflikty/vtoraya-mirovaya-vojna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opoccuu.com/kv-1.htm" TargetMode="External"/><Relationship Id="rId2" Type="http://schemas.openxmlformats.org/officeDocument/2006/relationships/hyperlink" Target="http://www.opoccuu.com/ppd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opoccuu.com/kv-2.htm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«Зимняя война»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Презентация выполнена 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учителем МОУ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Джатиевская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ООШ» </a:t>
            </a: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Лесниковой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В.Ю.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nlo-mir.ru/wp-content/uploads/2013/12/5c457a72542e7_25169-covetskofinskaja-vojna-v-fotografijah-89-foto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8280920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Опасности со стороны Финляндии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719138" algn="just" fontAlgn="base">
              <a:buNone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Финляндия вызывала особую тревогу в силу своего географического положения. Наиболее важное значение имели следующие факторы:</a:t>
            </a:r>
          </a:p>
          <a:p>
            <a:pPr marL="0" lvl="0" indent="719138" algn="just" fontAlgn="base">
              <a:buNone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Близость советско-финской границы к Ленинграду (около 35 километров до центра города). «Колыбель революции» могла попасть под удар дальнобойной артиллерии с первых же минут войны;</a:t>
            </a:r>
          </a:p>
          <a:p>
            <a:pPr marL="0" lvl="0" indent="719138" algn="just" fontAlgn="base">
              <a:buNone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Возможность полного блокирования Финского залива, а вместе с ним и Балтийского флота. К сожалению, во время 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Великой Отечественной войны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именно это и произошло;</a:t>
            </a:r>
          </a:p>
          <a:p>
            <a:pPr marL="0" lvl="0" indent="719138" algn="just" fontAlgn="base">
              <a:buNone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Потенциальная угроза для Мурманска, главного северного порта СССР.</a:t>
            </a:r>
          </a:p>
          <a:p>
            <a:pPr marL="0" indent="719138" algn="just" fontAlgn="base">
              <a:buNone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Опасения, связанные с этими факторами, отнюдь не являлись неким «прикрытием захватнических планов Сталина». Угроза была реальной, особенно с учетом ярко выраженного «германофильства» многих ведущих финских политиков и военных руководителей. В частности, президент </a:t>
            </a:r>
            <a:r>
              <a:rPr lang="ru-RU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Свинхувуд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открыто говорил о том, что нацистская Германия является естественным союзником Финляндии. Маннергейм в 30-е годы сдружился вначале с Герингом, а со временем и с Гитлером.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Советско-финская война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(1939-1940г.)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719138" algn="just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СССР напал на Финляндию 30 ноября 1939 года, и война продолжалась до 12 марта 1940 года. На переговорах в начале марта 1940 года была достигнута договорённость о прекращении боевых действий в обмен на значительные уступки со стороны Финляндии. </a:t>
            </a:r>
          </a:p>
          <a:p>
            <a:pPr marL="0" indent="719138" algn="just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Советские войска закончили войну в г.Выборге. По условиям Московского мирного договора к СССР отошёл Карельский перешеек, г.Выборг, г.Сортавала,  ряд островов в Финском заливе, часть финской территории с городом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Куолаярви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часть полуостровов Рыбачий и Средний.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upload.wikimedia.org/wikipedia/commons/7/7c/Karelian_Ishtmus_December_1939_russian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2656"/>
            <a:ext cx="8280920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upload.wikimedia.org/wikipedia/commons/d/d1/Karelian_Isthmus_13_March_1940_russian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8280920" cy="5793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upload.wikimedia.org/wikipedia/commons/4/43/Finland-Soviet_Union_Oktober-November_1939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8352928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Финская армия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финские войска в зимнюю войну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690019" y="1252537"/>
            <a:ext cx="38100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base"/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Карл Густав Маннергейм, верховный главнокомандующий финской армией во время войны 1939-40 годов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s://militaryarms.ru/wp-content/uploads/2017/08/mannergejm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737519" y="719137"/>
            <a:ext cx="5715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630238" algn="just" fontAlgn="base">
              <a:buNone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Весной 1939 года Финляндии предложили «размен территорий». Страна могла получить часть Восточной Карелии в обмен на предоставление в долгосрочную аренду нескольких островов в Финском заливе. Несмотря на то, что против такой инициативы не счел нужным возражать даже Маннергейм, достигнуть соглашения не удалось и на этот раз.</a:t>
            </a:r>
          </a:p>
          <a:p>
            <a:pPr marL="0" indent="630238" algn="just" fontAlgn="base">
              <a:buNone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Упорство Финляндии во многом объяснялось постоянным давлением на её руководство со стороны Германии. Впрочем, нельзя говорить о том, что нацисты что-то навязывали силой – ведь государственный строй Финляндии во многом основывался на корпоративизме, прямом «родственнике» фашизма. Никуда не исчезло и стремление к территориальным захватам под флагом «</a:t>
            </a:r>
            <a:r>
              <a:rPr lang="ru-RU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панфинланизма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».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Тем не менее если Маннергейм и планировал выполнить принесенную им еще в 1918-м году «клятву меча» и захватить советскую Карелию, то он всё же рассчитывал при этом на прямую военную помощь со стороны Германии, поскольку собственных сил финской армии для прямого нападения на СССР было, разумеется, недостаточно.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719138" algn="just">
              <a:buNone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Первое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время нашим войскам сопутствовал успех, но когда мы упёрлись в линию Маннергейма, советское наступление остановилось. 26 декабря советские войска перешли к обороне. Военный Совет наступавшей на Карельском перешейке 7-й армии во главе с Мерецковым направил в Ставку Главного Командования донесение, где сообщал, что без разрушения основных дотов противника и мер по инженерному </a:t>
            </a:r>
            <a:r>
              <a:rPr lang="ru-RU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разграждению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подступов к финским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позициям,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успешное наступление невозможно. Вспомогательный удар, наносившийся в труднопроходимых районах севернее Ладожского озера, закончился полным крахом. Две советские дивизии попали в окружение и оставались в нём до конца войны. Военная операция тем не менее продолжалась. Красная армия быстро приспособилась к условиям зимнего наступления, порой учась воевать у своего противника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719138" algn="just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Так, столкнувшись с массовым применением финнами пистолетов-пулемётов Суоми, мы вернули на вооружение пистолет-пулемёт 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ППД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а вместо будёновки была введена ушанка, скроенная по финскому образцу.  В середине зимы на поля сражений вышли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танки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КВ-1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и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КВ-2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 перед которыми не могли устоять ни </a:t>
            </a:r>
            <a:r>
              <a:rPr lang="ru-RU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ДОТы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ни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ДЗОТы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и которым не были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страшны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ни противотанковые ружья, ни противотанковые пушки.</a:t>
            </a:r>
          </a:p>
          <a:p>
            <a:pPr marL="0" indent="719138"/>
            <a:endParaRPr lang="ru-RU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Финляндия в составе Российской империи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s://upload.wikimedia.org/wikipedia/commons/2/2c/Border_changes_in_Finland_1809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111478" y="530225"/>
            <a:ext cx="296708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719138" algn="just">
              <a:buNone/>
            </a:pP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11 февраля </a:t>
            </a:r>
            <a:r>
              <a:rPr lang="ru-RU" sz="3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после десятидневной артподготовки началось генеральное наступление Красной Армии. Основные силы были сосредоточены на Карельском перешейке. В этом наступлении совместно с сухопутными частями Северо-Западного фронта действовали корабли Балтийского флота и созданной в октябре 1939 года Ладожской военной флотилии. Поскольку атаки советских войск на район Сумма не принесли успеха, главный удар был перенесён восточнее, на направление </a:t>
            </a:r>
            <a:r>
              <a:rPr lang="ru-RU" sz="38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Ляхде</a:t>
            </a:r>
            <a:r>
              <a:rPr lang="ru-RU" sz="3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В этом месте обороняющаяся сторона понесла огромные потери от артподготовки и советским войскам удалось совершить прорыв обороны. </a:t>
            </a:r>
            <a:endParaRPr lang="ru-RU" sz="3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719138" algn="just">
              <a:buNone/>
            </a:pPr>
            <a:r>
              <a:rPr lang="ru-RU" sz="3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ходе трёхдневных напряжённых боёв войска 7-й армии прорвали первую полосу обороны «линии Маннергейма», ввели в прорыв танковые соединения, которые приступили к развитию успеха. </a:t>
            </a:r>
            <a:r>
              <a:rPr lang="ru-RU" sz="3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 17 февраля </a:t>
            </a:r>
            <a:r>
              <a:rPr lang="ru-RU" sz="3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части финской армии были отведены ко второй полосе обороны, поскольку создалась угроза окружения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719138" algn="just">
              <a:buNone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 концу февраля советские войска вышли к финским тыловым оборонительным позициям в районе Выборга. Но стоило одной только 70-й стрелковой дивизии комдива Михаила Петровича </a:t>
            </a:r>
            <a:r>
              <a:rPr lang="ru-RU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Кирпоноса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обойти по льду залива Выборгский укрепрайон, гарнизон тут же сдался, а финское правительство через два дня прилетело в Москву просить перемирия. И, если бы не знали мы, что в </a:t>
            </a:r>
            <a:r>
              <a:rPr lang="ru-RU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Нарвик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собирается отплыть англо-французский экспедиционный корпус, чтобы вступить с нами в войну на стороне финнов,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мы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бы  этого перемирия не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подписали.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Финский дот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s://upload.wikimedia.org/wikipedia/commons/thumb/7/7b/Ink5_bunker_of_Mannerheim_line.JPG/1024px-Ink5_bunker_of_Mannerheim_line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700808"/>
            <a:ext cx="7560840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Советские танки в бою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s://upload.wikimedia.org/wikipedia/commons/6/6e/Talvisota_7th_Army_1939.PN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375714" y="530225"/>
            <a:ext cx="6438610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Герои-танкисты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://portal-kultura.ru/upload/iblock/0b6/t-26_9445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721561" y="530225"/>
            <a:ext cx="7746915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Советские пулемётчики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s://m2.tart-aria.info/wp-content/uploads/2017/05/kadykchanskiy/22-7-696x400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625297" y="917950"/>
            <a:ext cx="5939444" cy="341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Захват финского знамени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s://upload.wikimedia.org/wikipedia/commons/7/70/Red_Army_Finnish_flag_Winter_War.pn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943351" y="530225"/>
            <a:ext cx="7303335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Вступление в Выборг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://www.opoccuu.com/30111116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704649" y="530225"/>
            <a:ext cx="5780740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оветско-финская война - карта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640960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fsd.multiurok.ru/html/2017/10/25/s_59f0b06860207/img_s720941_0_3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8280920" cy="5793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Исторический экскурс в советско-финские отношения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630238" algn="just">
              <a:buNone/>
            </a:pP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После Октябрьской Революции Советская Россия утратила ряд территорий, ранее принадлежавших Российской Империи. </a:t>
            </a:r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630238" algn="just"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Одной 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 таких территорий была Финляндия, принадлежавшая России в 1809-1917 годах. После потери Финляндии граница оказалась в 33 верстах от Петрограда, что в 1918 году стало одной из причин переезда в Москву Советского правительства. </a:t>
            </a:r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630238" algn="just"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Несмотря 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то, что независимость финнам даровал лично Ленин, отношение Финляндии к нашей стране было враждебным весь </a:t>
            </a:r>
            <a:r>
              <a:rPr lang="ru-RU" sz="16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межвоенный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период, а 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 15 мая 1918 по 14 октября 1920 гг. 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между нами и финнами даже шли боевые действия в ходе так называемой 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Первой советско-финской войны.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Закончилась эта война 14 октября 1920 года подписанием Тартуского мирного договора между РСФСР и Финляндией, зафиксировавшего ряд территориальных уступок со стороны советской России – независимая Финляндия получила Западную Карелию до реки Сестра,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Печенегскую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область в Заполярье, западную часть полуострова Рыбачий и большую часть полуострова Среднего. Но уже 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 ноября 1921 года 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началась 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Вторая советско-финская война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Боевые действия завершились 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21 марта 1922 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года подписанием в Москве Соглашения между правительствами РСФСР и Финляндии о принятии мер по обеспечению неприкосновенности советско-финской границы.</a:t>
            </a:r>
          </a:p>
          <a:p>
            <a:pPr algn="just"/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Советско-финские отношения в 30-е годы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719138" algn="just">
              <a:buNone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Однако советско-финские отношения после этого отнюдь не улучшились. Даже когда в 1932 году мы заключали с Финляндией пакт о ненападении, срок этого пакта по настоянию финской стороны был определен всего на три года. То, что Финляндия собиралась при благоприятных условиях непременно воевать с Советским Союзом, доказывается и высказываниями тогдашних финских официальных лиц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719138" algn="just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27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февраля 1935 года </a:t>
            </a:r>
            <a:r>
              <a:rPr lang="ru-RU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наркоминдел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Литвинов вынужден был вручить финляндскому посланнику </a:t>
            </a:r>
            <a:r>
              <a:rPr lang="ru-RU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Ирие-Коскинену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ноту, в которой указывалось: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«Ни в одной стране пресса не ведет такой систематически враждебной нам кампании, как в Финляндии. Ни в одной стране не ведется такая открытая кампания за нападение на СССР, как в Финляндии»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Переговоры перед войной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719138" algn="just">
              <a:buNone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Когда в 1939 году началась вторая мировая война, советскому руководству уже было ясно, что Финляндия выступила бы против СССР независимо от того, с кем бы он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воевал.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Поэтому 5 октября 1939 финские представители были приглашены в Москву для переговоров «по конкретным политическим вопросам». Переговоры проходили в три этапа: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12-14 октября, 3-4 ноября, и 9 ноября.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Однако существенных продвижений в переговорах не произошло.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Третья поездка финнов на переговоры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719138" algn="just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третьей поездке на переговорах впервые речь заходит о близости границы к Ленинграду. Сталин заметил: 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«Мы ничего не можем поделать с географией, так же, как и вы… Поскольку Ленинград передвинуть нельзя, придётся отодвинуть от него подальше границу».</a:t>
            </a:r>
          </a:p>
          <a:p>
            <a:pPr marL="0" indent="719138" algn="just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СССР предложил обмен территориями, при котором Финляндия получила бы более обширные территории Восточной Карелии в Реболах и в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Пораярви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Это были территории, которые провозгласили независимость и пытались присоединиться к Финляндии в 1918-1920 годах, но по Тартускому мирному договору остались за Советской Россией. </a:t>
            </a:r>
          </a:p>
          <a:p>
            <a:pPr marL="0" indent="719138" algn="just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Государственный совет не пошёл на выполнение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этих предложений,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так как общественное мнение и парламент были против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И переговоры зашли в тупик.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Приготовления двух сторон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719138" algn="just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середины 1939 года в СССР начались военные приготовления. В июне-июле на Главном военном совете СССР обсуждался оперативный план нападения на Финляндию, а начиная с середины сентября начинается концентрация частей Ленинградского военного округа вдоль границы. 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719138" algn="just">
              <a:buNone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В Финляндии достраивалась «линия Маннергейма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». Ещё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7-12 августа на Карельском перешейке были проведены крупные военные учения, на которых отрабатывалось отражение нападения со стороны СССР.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630238" algn="just">
              <a:buNone/>
            </a:pP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 ноября 1939 года советская газета «Правда» написала: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«Мы отбросим к чёрту всякую игру политических картёжников и пойдем своей дорогой, несмотря ни на что, мы обеспечим безопасность СССР, не глядя ни на что, ломая все и всяческие препятствия на пути к цели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».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этот же день войска Ленинградского военного округа и Краснознамённого Балтийского флота получили директивы о подготовке боевых действий против Финляндии.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Майнильский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инцидент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719138" algn="just">
              <a:buNone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Официальным поводом к началу операции стал </a:t>
            </a:r>
            <a:r>
              <a:rPr lang="ru-RU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Майнильский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инцидент: 26 ноября 1939 года на участке границы вблизи деревни </a:t>
            </a:r>
            <a:r>
              <a:rPr lang="ru-RU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Майнила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группа советских военнослужащих была обстреляна артиллерией. Было сделано семь орудийных выстрелов, в результате чего убито трое рядовых и один младший командир, ранено семеро рядовых и двое из командного состава.</a:t>
            </a:r>
          </a:p>
          <a:p>
            <a:pPr marL="0" indent="719138" algn="just">
              <a:buNone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28 ноября было объявлено о денонсации Договора о ненападении с Финляндией, а 30 ноября советским войскам был дан приказ к переходу в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наступление.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194</TotalTime>
  <Words>1095</Words>
  <Application>Microsoft Office PowerPoint</Application>
  <PresentationFormat>Экран (4:3)</PresentationFormat>
  <Paragraphs>49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Аспект</vt:lpstr>
      <vt:lpstr>«Зимняя война»</vt:lpstr>
      <vt:lpstr>Финляндия в составе Российской империи</vt:lpstr>
      <vt:lpstr>Исторический экскурс в советско-финские отношения</vt:lpstr>
      <vt:lpstr>Советско-финские отношения в 30-е годы</vt:lpstr>
      <vt:lpstr>Переговоры перед войной</vt:lpstr>
      <vt:lpstr>Третья поездка финнов на переговоры</vt:lpstr>
      <vt:lpstr>Приготовления двух сторон</vt:lpstr>
      <vt:lpstr>Слайд 8</vt:lpstr>
      <vt:lpstr>Майнильский инцидент</vt:lpstr>
      <vt:lpstr>Слайд 10</vt:lpstr>
      <vt:lpstr>Опасности со стороны Финляндии</vt:lpstr>
      <vt:lpstr>Советско-финская война (1939-1940г.)</vt:lpstr>
      <vt:lpstr>Слайд 13</vt:lpstr>
      <vt:lpstr>Слайд 14</vt:lpstr>
      <vt:lpstr>Слайд 15</vt:lpstr>
      <vt:lpstr>Финская армия</vt:lpstr>
      <vt:lpstr>Карл Густав Маннергейм, верховный главнокомандующий финской армией во время войны 1939-40 годов</vt:lpstr>
      <vt:lpstr>Слайд 18</vt:lpstr>
      <vt:lpstr>Слайд 19</vt:lpstr>
      <vt:lpstr>Слайд 20</vt:lpstr>
      <vt:lpstr>Слайд 21</vt:lpstr>
      <vt:lpstr>Финский дот</vt:lpstr>
      <vt:lpstr>Советские танки в бою</vt:lpstr>
      <vt:lpstr>Герои-танкисты</vt:lpstr>
      <vt:lpstr>Советские пулемётчики</vt:lpstr>
      <vt:lpstr>Захват финского знамени</vt:lpstr>
      <vt:lpstr>Вступление в Выборг</vt:lpstr>
      <vt:lpstr>Слайд 28</vt:lpstr>
      <vt:lpstr>Слайд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«Зимняя война»</dc:title>
  <dc:creator>Александр Лесников</dc:creator>
  <cp:lastModifiedBy>Александр Лесников</cp:lastModifiedBy>
  <cp:revision>49</cp:revision>
  <dcterms:created xsi:type="dcterms:W3CDTF">2020-03-19T20:00:36Z</dcterms:created>
  <dcterms:modified xsi:type="dcterms:W3CDTF">2023-07-10T13:09:06Z</dcterms:modified>
</cp:coreProperties>
</file>