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0" r:id="rId5"/>
    <p:sldId id="291" r:id="rId6"/>
    <p:sldId id="292" r:id="rId7"/>
    <p:sldId id="259" r:id="rId8"/>
    <p:sldId id="269" r:id="rId9"/>
    <p:sldId id="260" r:id="rId10"/>
    <p:sldId id="287" r:id="rId11"/>
    <p:sldId id="289" r:id="rId12"/>
    <p:sldId id="294" r:id="rId13"/>
    <p:sldId id="268" r:id="rId14"/>
    <p:sldId id="277" r:id="rId15"/>
    <p:sldId id="278" r:id="rId16"/>
    <p:sldId id="286" r:id="rId17"/>
    <p:sldId id="29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F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35007-61F4-4572-A3AD-CDBD9D9C2E91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59A47-D6B1-42FE-BB24-A163A054C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37DD8-F67E-40CF-B4E6-A7F76F0CF227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A3D2D-F272-426E-BE28-41948069C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C4F87-513D-4700-AFBF-19E5C18088CC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BAE89-620B-49DD-9B08-A744EB25D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E2421-22EF-484F-B2AB-B9CC2F684126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4A31D-5E79-493C-8803-9E34D3751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BB32B-1B27-4BE6-A3DE-4C02C58D864A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4CB70-6E20-42B0-981E-FBE2F5F89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5F1E6-110A-4322-840F-C261D390D502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2A540-EC0B-4289-9DB8-C8692CA725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1B9FA-93FA-46D7-9CD3-399CB6A25BC5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05F8-900A-4B9A-A058-734673830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AECD3-7D94-4EE2-BD9F-D2A9D4B35DA9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91F3F-81C1-43B8-A9CD-D655014DB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27276-E85C-46C3-AC68-B84B9946395A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11F82-2492-4FC1-9137-BE3BC2B07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4B456-926B-43CA-9E42-F989AADE6B15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F709B-D238-4B70-A515-230ABBC2D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EBFD7-D4E1-46E4-B384-640DA75BBFE2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D7F94-21A5-4FAF-8390-B2CA14B33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0A970F-9179-470C-9B8C-160E8BC2E786}" type="datetimeFigureOut">
              <a:rPr lang="ru-RU"/>
              <a:pPr>
                <a:defRPr/>
              </a:pPr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08300B-E06B-4D97-8974-96A75BD48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 advTm="5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3315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0525" y="1535100"/>
            <a:ext cx="8858280" cy="44012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+mn-cs"/>
              </a:rPr>
              <a:t>КВЕСТ – современная игровая  технология  обучения  и воспитания дошкольников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  <a:cs typeface="+mn-cs"/>
              </a:rPr>
              <a:t>Подготовила:  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+mn-cs"/>
              </a:rPr>
              <a:t>Еременко Н.</a:t>
            </a:r>
            <a:r>
              <a:rPr lang="ru-RU" sz="20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+mn-cs"/>
              </a:rPr>
              <a:t>И.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731837" y="684196"/>
            <a:ext cx="77041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2751138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 advTm="5000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2531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500" y="785813"/>
            <a:ext cx="8143875" cy="26776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13716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00000"/>
                </a:solidFill>
                <a:latin typeface="+mn-lt"/>
                <a:cs typeface="+mn-cs"/>
              </a:rPr>
              <a:t>ОБРАЗОВАТЕЛЬНЫЕ</a:t>
            </a:r>
            <a:r>
              <a:rPr lang="ru-RU" sz="2800" dirty="0">
                <a:solidFill>
                  <a:srgbClr val="C00000"/>
                </a:solidFill>
                <a:latin typeface="+mn-lt"/>
                <a:cs typeface="+mn-cs"/>
              </a:rPr>
              <a:t> 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+mn-lt"/>
                <a:cs typeface="+mn-cs"/>
              </a:rPr>
              <a:t>квесты</a:t>
            </a: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 в детском саду должны выполнять не  только развлекательную функцию, а </a:t>
            </a:r>
            <a:r>
              <a:rPr lang="ru-RU" sz="2800" b="1" u="sng" dirty="0">
                <a:solidFill>
                  <a:srgbClr val="C00000"/>
                </a:solidFill>
                <a:latin typeface="+mn-lt"/>
                <a:cs typeface="+mn-cs"/>
              </a:rPr>
              <a:t>реализовывать образовательные  задачи!</a:t>
            </a:r>
          </a:p>
          <a:p>
            <a:pPr marL="13716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u="sng" dirty="0">
              <a:solidFill>
                <a:srgbClr val="C00000"/>
              </a:solidFill>
              <a:latin typeface="+mn-lt"/>
              <a:cs typeface="+mn-cs"/>
            </a:endParaRPr>
          </a:p>
          <a:p>
            <a:pPr marL="13716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00000"/>
                </a:solidFill>
                <a:latin typeface="+mn-lt"/>
                <a:cs typeface="+mn-cs"/>
              </a:rPr>
              <a:t>С этой целью необходим четкий подбор заданий.</a:t>
            </a:r>
          </a:p>
        </p:txBody>
      </p:sp>
      <p:pic>
        <p:nvPicPr>
          <p:cNvPr id="22533" name="Рисунок 6" descr="C:\Users\Марина.Марина-ПК\Desktop\фото к квесту\квес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3860800"/>
            <a:ext cx="271462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3555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928813" y="357188"/>
            <a:ext cx="5786437" cy="7858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</a:rPr>
              <a:t>Проведение </a:t>
            </a:r>
            <a:r>
              <a:rPr lang="ru-RU" sz="4800" b="1" dirty="0" err="1">
                <a:solidFill>
                  <a:srgbClr val="C00000"/>
                </a:solidFill>
                <a:latin typeface="Monotype Corsiva" pitchFamily="66" charset="0"/>
              </a:rPr>
              <a:t>квеста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1000125" y="1500188"/>
            <a:ext cx="2143125" cy="1071562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Создание проблемно - игровой ситуации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1000125" y="2928938"/>
            <a:ext cx="1928813" cy="714375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Задание 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1071563" y="4214813"/>
            <a:ext cx="1857375" cy="857250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Процесс </a:t>
            </a:r>
          </a:p>
        </p:txBody>
      </p:sp>
      <p:sp>
        <p:nvSpPr>
          <p:cNvPr id="9" name="Пятиугольник 8"/>
          <p:cNvSpPr/>
          <p:nvPr/>
        </p:nvSpPr>
        <p:spPr>
          <a:xfrm>
            <a:off x="1143000" y="5500688"/>
            <a:ext cx="1906588" cy="928687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Завершение </a:t>
            </a:r>
          </a:p>
        </p:txBody>
      </p:sp>
      <p:sp>
        <p:nvSpPr>
          <p:cNvPr id="10" name="Блок-схема: сохраненные данные 9"/>
          <p:cNvSpPr/>
          <p:nvPr/>
        </p:nvSpPr>
        <p:spPr>
          <a:xfrm flipH="1">
            <a:off x="3500438" y="1500188"/>
            <a:ext cx="4357687" cy="1000125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мотивировать участников</a:t>
            </a:r>
          </a:p>
        </p:txBody>
      </p:sp>
      <p:sp>
        <p:nvSpPr>
          <p:cNvPr id="11" name="Блок-схема: сохраненные данные 10"/>
          <p:cNvSpPr/>
          <p:nvPr/>
        </p:nvSpPr>
        <p:spPr>
          <a:xfrm flipH="1">
            <a:off x="3643313" y="2928938"/>
            <a:ext cx="4286250" cy="612775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Реализация  цели</a:t>
            </a:r>
          </a:p>
        </p:txBody>
      </p:sp>
      <p:sp>
        <p:nvSpPr>
          <p:cNvPr id="12" name="Блок-схема: сохраненные данные 11"/>
          <p:cNvSpPr/>
          <p:nvPr/>
        </p:nvSpPr>
        <p:spPr>
          <a:xfrm flipH="1">
            <a:off x="3571875" y="4000500"/>
            <a:ext cx="4429125" cy="1285875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Логически и последовательно построенная цепочка заданий.</a:t>
            </a:r>
          </a:p>
        </p:txBody>
      </p:sp>
      <p:sp>
        <p:nvSpPr>
          <p:cNvPr id="13" name="Блок-схема: сохраненные данные 12"/>
          <p:cNvSpPr/>
          <p:nvPr/>
        </p:nvSpPr>
        <p:spPr>
          <a:xfrm flipH="1">
            <a:off x="3643313" y="5572125"/>
            <a:ext cx="4357687" cy="827088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Подведение   итогов. Презентация игры. </a:t>
            </a:r>
          </a:p>
        </p:txBody>
      </p:sp>
    </p:spTree>
  </p:cSld>
  <p:clrMapOvr>
    <a:masterClrMapping/>
  </p:clrMapOvr>
  <p:transition spd="med" advTm="5000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-32360" y="-284932"/>
            <a:ext cx="9167813" cy="714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260648"/>
            <a:ext cx="39807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Варианты </a:t>
            </a:r>
            <a:r>
              <a:rPr lang="ru-RU" sz="3200" dirty="0" err="1">
                <a:solidFill>
                  <a:srgbClr val="C00000"/>
                </a:solidFill>
              </a:rPr>
              <a:t>квестов</a:t>
            </a:r>
            <a:r>
              <a:rPr lang="ru-RU" sz="3200" dirty="0">
                <a:solidFill>
                  <a:srgbClr val="C00000"/>
                </a:solidFill>
              </a:rPr>
              <a:t>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1124744"/>
            <a:ext cx="4950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Поиск по запискам.</a:t>
            </a:r>
          </a:p>
          <a:p>
            <a:r>
              <a:rPr lang="ru-RU" b="1" dirty="0">
                <a:solidFill>
                  <a:srgbClr val="C00000"/>
                </a:solidFill>
              </a:rPr>
              <a:t>Поиск по карте.</a:t>
            </a:r>
          </a:p>
          <a:p>
            <a:r>
              <a:rPr lang="ru-RU" b="1" dirty="0">
                <a:solidFill>
                  <a:srgbClr val="C00000"/>
                </a:solidFill>
              </a:rPr>
              <a:t>Поиск по подсказкам.</a:t>
            </a:r>
          </a:p>
        </p:txBody>
      </p:sp>
      <p:pic>
        <p:nvPicPr>
          <p:cNvPr id="7" name="Picture 2" descr="http://mialand.ru/wp-content/uploads/2016/10/077845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971800"/>
            <a:ext cx="36576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G:\1 июня\IMG_57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674527"/>
            <a:ext cx="2705100" cy="2028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G:\1 июня\IMG_57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966237"/>
            <a:ext cx="2895600" cy="21716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42797"/>
      </p:ext>
    </p:extLst>
  </p:cSld>
  <p:clrMapOvr>
    <a:masterClrMapping/>
  </p:clrMapOvr>
  <p:transition spd="med" advTm="5000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4579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44624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285750" y="2870626"/>
            <a:ext cx="8286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 sz="2400" dirty="0"/>
          </a:p>
          <a:p>
            <a:pPr algn="just" eaLnBrk="0" hangingPunct="0"/>
            <a:r>
              <a:rPr lang="ru-RU" sz="2400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        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404664"/>
            <a:ext cx="59766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Задания для детского </a:t>
            </a:r>
            <a:r>
              <a:rPr lang="ru-RU" sz="2800" b="1" i="1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квеста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могут быть самыми разнообразными: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загадки;</a:t>
            </a:r>
            <a:endParaRPr lang="en-US" b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ребусы;</a:t>
            </a:r>
            <a:endParaRPr lang="en-US" b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игры «Найди отличия», «Что лишнее?»;</a:t>
            </a:r>
            <a:endParaRPr lang="en-US" b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пазлы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lang="en-US" b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творческие задания;</a:t>
            </a:r>
            <a:endParaRPr lang="en-US" b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игры с песком, с водой;</a:t>
            </a:r>
            <a:endParaRPr lang="en-US" b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лабиринты;</a:t>
            </a:r>
            <a:endParaRPr lang="en-US" b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спортивные эстафеты.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Admin\Desktop\Катюша♥\квест папка\i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857628"/>
            <a:ext cx="4569955" cy="257174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6627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75" y="214313"/>
            <a:ext cx="8001000" cy="57546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7030A0"/>
                </a:solidFill>
                <a:latin typeface="+mn-lt"/>
                <a:cs typeface="+mn-cs"/>
              </a:rPr>
              <a:t>достоинства КВЕСТ технологии для детей  дошкольного возраста: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1.  </a:t>
            </a:r>
            <a:r>
              <a:rPr lang="ru-RU" sz="2400" dirty="0" err="1">
                <a:solidFill>
                  <a:srgbClr val="FF0000"/>
                </a:solidFill>
                <a:latin typeface="+mn-lt"/>
                <a:cs typeface="+mn-cs"/>
              </a:rPr>
              <a:t>Квест-игра</a:t>
            </a:r>
            <a:r>
              <a:rPr lang="ru-RU" sz="2400" dirty="0">
                <a:latin typeface="+mn-lt"/>
                <a:cs typeface="+mn-cs"/>
              </a:rPr>
              <a:t>  </a:t>
            </a: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является  привлекательной  для  ребёнка,  позволяет активизировать  его  внимание  и  развивать  познавательный  интерес  в  ходе выполнения заданий.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2.  </a:t>
            </a:r>
            <a:r>
              <a:rPr lang="ru-RU" sz="2400" dirty="0">
                <a:solidFill>
                  <a:srgbClr val="FF0000"/>
                </a:solidFill>
                <a:latin typeface="+mn-lt"/>
                <a:cs typeface="+mn-cs"/>
              </a:rPr>
              <a:t>Формирует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ощущение личной заинтересованности при выполнении заданий.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3.  </a:t>
            </a:r>
            <a:r>
              <a:rPr lang="ru-RU" sz="2400" dirty="0">
                <a:solidFill>
                  <a:srgbClr val="FF0000"/>
                </a:solidFill>
                <a:latin typeface="+mn-lt"/>
                <a:cs typeface="+mn-cs"/>
              </a:rPr>
              <a:t>Обогащает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сходными впечатлениями для совместного обсуждения.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4.  </a:t>
            </a:r>
            <a:r>
              <a:rPr lang="ru-RU" sz="2400" dirty="0">
                <a:solidFill>
                  <a:srgbClr val="FF0000"/>
                </a:solidFill>
                <a:latin typeface="+mn-lt"/>
                <a:cs typeface="+mn-cs"/>
              </a:rPr>
              <a:t>Формирует</a:t>
            </a:r>
            <a:r>
              <a:rPr lang="ru-RU" sz="2400" dirty="0">
                <a:latin typeface="+mn-lt"/>
                <a:cs typeface="+mn-cs"/>
              </a:rPr>
              <a:t>  </a:t>
            </a: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базу  знаний  и  представлений,  к которой можно обращаться во время работы в группе.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5.  </a:t>
            </a:r>
            <a:r>
              <a:rPr lang="ru-RU" sz="2400" dirty="0">
                <a:solidFill>
                  <a:srgbClr val="FF0000"/>
                </a:solidFill>
                <a:latin typeface="+mn-lt"/>
                <a:cs typeface="+mn-cs"/>
              </a:rPr>
              <a:t>Позволяет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воспитателю выделять для ознакомления те объекты, которые он считает наиболее значимыми с точки зрения </a:t>
            </a:r>
            <a:r>
              <a:rPr lang="ru-RU" sz="2400" dirty="0">
                <a:solidFill>
                  <a:srgbClr val="C00000"/>
                </a:solidFill>
                <a:latin typeface="+mn-lt"/>
                <a:cs typeface="+mn-cs"/>
              </a:rPr>
              <a:t>решения</a:t>
            </a: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+mn-lt"/>
                <a:cs typeface="+mn-cs"/>
              </a:rPr>
              <a:t>образовательных задач </a:t>
            </a: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в группе и </a:t>
            </a:r>
            <a:r>
              <a:rPr lang="ru-RU" sz="2400" b="1" u="sng" dirty="0">
                <a:solidFill>
                  <a:srgbClr val="002060"/>
                </a:solidFill>
                <a:latin typeface="+mn-lt"/>
                <a:cs typeface="+mn-cs"/>
              </a:rPr>
              <a:t>учитывать</a:t>
            </a: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 при этом </a:t>
            </a:r>
            <a:r>
              <a:rPr lang="ru-RU" sz="2400" b="1" u="sng" dirty="0">
                <a:solidFill>
                  <a:srgbClr val="002060"/>
                </a:solidFill>
                <a:latin typeface="+mn-lt"/>
                <a:cs typeface="+mn-cs"/>
              </a:rPr>
              <a:t>интересы детей  </a:t>
            </a: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в полном объёме.</a:t>
            </a:r>
          </a:p>
        </p:txBody>
      </p:sp>
    </p:spTree>
  </p:cSld>
  <p:clrMapOvr>
    <a:masterClrMapping/>
  </p:clrMapOvr>
  <p:transition spd="med" advTm="5000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7651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63" y="117475"/>
            <a:ext cx="8072437" cy="65563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6</a:t>
            </a:r>
            <a:r>
              <a:rPr lang="ru-RU" dirty="0">
                <a:solidFill>
                  <a:srgbClr val="002060"/>
                </a:solidFill>
                <a:latin typeface="+mn-lt"/>
                <a:cs typeface="+mn-cs"/>
              </a:rPr>
              <a:t>.    </a:t>
            </a: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Сама  форма  </a:t>
            </a:r>
            <a:r>
              <a:rPr lang="ru-RU" sz="2000" dirty="0" err="1">
                <a:solidFill>
                  <a:srgbClr val="002060"/>
                </a:solidFill>
                <a:latin typeface="+mn-lt"/>
                <a:cs typeface="+mn-cs"/>
              </a:rPr>
              <a:t>квест</a:t>
            </a: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- игры  предусматривает  особый,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       многосторонний  тип коммуникации  педагога и  детей,  а  также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      общение  между  детьми.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При выполнении </a:t>
            </a:r>
            <a:r>
              <a:rPr lang="ru-RU" sz="2000" b="1" dirty="0">
                <a:solidFill>
                  <a:srgbClr val="C00000"/>
                </a:solidFill>
                <a:latin typeface="+mn-lt"/>
                <a:cs typeface="+mn-cs"/>
              </a:rPr>
              <a:t>групповых заданий </a:t>
            </a: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дети</a:t>
            </a:r>
            <a:r>
              <a:rPr lang="ru-RU" sz="2000" dirty="0">
                <a:latin typeface="+mn-lt"/>
                <a:cs typeface="+mn-cs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+mn-lt"/>
                <a:cs typeface="+mn-cs"/>
              </a:rPr>
              <a:t>учатся слушать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+mn-lt"/>
                <a:cs typeface="+mn-cs"/>
              </a:rPr>
              <a:t>      собеседника  не перебивая; оценивать  свою  работу,  работу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+mn-lt"/>
                <a:cs typeface="+mn-cs"/>
              </a:rPr>
              <a:t>      товарища,  помогать друг  другу.</a:t>
            </a:r>
            <a:r>
              <a:rPr lang="ru-RU" sz="2000" b="1" dirty="0">
                <a:latin typeface="+mn-lt"/>
                <a:cs typeface="+mn-cs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( т.е </a:t>
            </a:r>
            <a:r>
              <a:rPr lang="ru-RU" sz="2000" dirty="0" err="1">
                <a:solidFill>
                  <a:srgbClr val="002060"/>
                </a:solidFill>
                <a:latin typeface="+mn-lt"/>
                <a:cs typeface="+mn-cs"/>
              </a:rPr>
              <a:t>квесты</a:t>
            </a: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  помогают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      реализовать  принцип  сотрудничества).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7"/>
              <a:defRPr/>
            </a:pP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В  ходе  реализации  </a:t>
            </a:r>
            <a:r>
              <a:rPr lang="ru-RU" sz="2000" dirty="0" err="1">
                <a:solidFill>
                  <a:srgbClr val="002060"/>
                </a:solidFill>
                <a:latin typeface="+mn-lt"/>
                <a:cs typeface="+mn-cs"/>
              </a:rPr>
              <a:t>квест-игры</a:t>
            </a: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  можно  естественным  образом  </a:t>
            </a:r>
            <a:r>
              <a:rPr lang="ru-RU" sz="2000" b="1" u="sng" dirty="0">
                <a:solidFill>
                  <a:srgbClr val="C00000"/>
                </a:solidFill>
                <a:latin typeface="+mn-lt"/>
                <a:cs typeface="+mn-cs"/>
              </a:rPr>
              <a:t>осуществлять  интеграцию  образовательных  областей</a:t>
            </a:r>
            <a:r>
              <a:rPr lang="ru-RU" sz="2000" u="sng" dirty="0">
                <a:solidFill>
                  <a:srgbClr val="C00000"/>
                </a:solidFill>
                <a:latin typeface="+mn-lt"/>
                <a:cs typeface="+mn-cs"/>
              </a:rPr>
              <a:t>, </a:t>
            </a: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комбинировать разные виды детской деятельности  и  формы  работы  с  детьми,  решать  образовательные  задачи  в  самостоятельной и совместной деятельности детей и взрослого.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7"/>
              <a:defRPr/>
            </a:pPr>
            <a:r>
              <a:rPr lang="ru-RU" sz="2000" b="1" dirty="0" err="1">
                <a:solidFill>
                  <a:srgbClr val="C00000"/>
                </a:solidFill>
                <a:latin typeface="+mn-lt"/>
                <a:cs typeface="+mn-cs"/>
              </a:rPr>
              <a:t>Квест-игра</a:t>
            </a:r>
            <a:r>
              <a:rPr lang="ru-RU" sz="2000" b="1" dirty="0">
                <a:solidFill>
                  <a:srgbClr val="C00000"/>
                </a:solidFill>
                <a:latin typeface="+mn-lt"/>
                <a:cs typeface="+mn-cs"/>
              </a:rPr>
              <a:t>  создаёт  </a:t>
            </a: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условия  для  поддержки  и  развития  детских  интересов  и способностей  и  нацелена  на  развитие  индивидуальности  ребёнка,  его самостоятельности,  инициативности,  поисковой  активности.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7"/>
              <a:defRPr/>
            </a:pPr>
            <a:r>
              <a:rPr lang="ru-RU" sz="2000" b="1" dirty="0">
                <a:latin typeface="+mn-lt"/>
                <a:cs typeface="+mn-cs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+mn-lt"/>
                <a:cs typeface="+mn-cs"/>
              </a:rPr>
              <a:t>Квест  - уникальная </a:t>
            </a:r>
            <a:r>
              <a:rPr lang="ru-RU" sz="2000" dirty="0">
                <a:solidFill>
                  <a:srgbClr val="002060"/>
                </a:solidFill>
                <a:latin typeface="+mn-lt"/>
                <a:cs typeface="+mn-cs"/>
              </a:rPr>
              <a:t>возможность  введения  в  игру  разнообразных  заданий , позволяющих  решать бесчисленное множество интеллектуальных и творческих задач.  </a:t>
            </a:r>
            <a:r>
              <a:rPr lang="ru-RU" sz="2000" b="1" dirty="0">
                <a:solidFill>
                  <a:srgbClr val="C00000"/>
                </a:solidFill>
                <a:latin typeface="+mn-lt"/>
                <a:cs typeface="+mn-cs"/>
              </a:rPr>
              <a:t>В КВЕСТЕ - создаются  комфортные  условия  обучения,  при  которых  каждый  ребёнок чувствует свою успешность. </a:t>
            </a:r>
          </a:p>
        </p:txBody>
      </p:sp>
    </p:spTree>
  </p:cSld>
  <p:clrMapOvr>
    <a:masterClrMapping/>
  </p:clrMapOvr>
  <p:transition spd="med" advTm="5000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8675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tangle 1"/>
          <p:cNvSpPr>
            <a:spLocks noChangeArrowheads="1"/>
          </p:cNvSpPr>
          <p:nvPr/>
        </p:nvSpPr>
        <p:spPr bwMode="auto">
          <a:xfrm>
            <a:off x="214313" y="2652713"/>
            <a:ext cx="87868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ru-RU" sz="3600" b="1" dirty="0">
                <a:solidFill>
                  <a:srgbClr val="C00000"/>
                </a:solidFill>
              </a:rPr>
              <a:t>СПАСИБО  ЗА  ВНИМАНИЕ !!!!</a:t>
            </a:r>
          </a:p>
        </p:txBody>
      </p:sp>
    </p:spTree>
  </p:cSld>
  <p:clrMapOvr>
    <a:masterClrMapping/>
  </p:clrMapOvr>
  <p:transition spd="med" advTm="5000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Znanio.ru 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 advTm="5000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4339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1285875" y="214313"/>
            <a:ext cx="7572375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6525"/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Историческая  справка: </a:t>
            </a: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  <a:p>
            <a:pPr marL="136525"/>
            <a:endParaRPr lang="ru-RU" sz="2400" b="1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9125" y="1214438"/>
            <a:ext cx="4429125" cy="23082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1371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rgbClr val="FF0000"/>
                </a:solidFill>
                <a:latin typeface="+mn-lt"/>
                <a:cs typeface="+mn-cs"/>
              </a:rPr>
              <a:t>«</a:t>
            </a:r>
            <a:r>
              <a:rPr lang="ru-RU" sz="2400" b="1" u="sng" dirty="0" err="1">
                <a:solidFill>
                  <a:srgbClr val="FF0000"/>
                </a:solidFill>
                <a:latin typeface="+mn-lt"/>
                <a:cs typeface="+mn-cs"/>
              </a:rPr>
              <a:t>квест</a:t>
            </a:r>
            <a:r>
              <a:rPr lang="ru-RU" sz="2400" b="1" u="sng" dirty="0">
                <a:solidFill>
                  <a:srgbClr val="FF0000"/>
                </a:solidFill>
                <a:latin typeface="+mn-lt"/>
                <a:cs typeface="+mn-cs"/>
              </a:rPr>
              <a:t>» </a:t>
            </a:r>
            <a:r>
              <a:rPr lang="ru-RU" sz="2400" b="1" dirty="0">
                <a:solidFill>
                  <a:srgbClr val="FF0000"/>
                </a:solidFill>
                <a:latin typeface="+mn-lt"/>
                <a:cs typeface="+mn-cs"/>
              </a:rPr>
              <a:t>- </a:t>
            </a:r>
            <a:r>
              <a:rPr lang="ru-RU" sz="2400" dirty="0">
                <a:latin typeface="+mn-lt"/>
                <a:cs typeface="+mn-cs"/>
              </a:rPr>
              <a:t> (</a:t>
            </a: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квестор) – </a:t>
            </a:r>
          </a:p>
          <a:p>
            <a:pPr marL="1371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от латинского слова </a:t>
            </a:r>
          </a:p>
          <a:p>
            <a:pPr marL="1371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002060"/>
                </a:solidFill>
                <a:latin typeface="+mn-lt"/>
                <a:cs typeface="+mn-cs"/>
              </a:rPr>
              <a:t>q</a:t>
            </a:r>
            <a:r>
              <a:rPr lang="ru-RU" sz="2400" b="1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+mn-lt"/>
                <a:cs typeface="+mn-cs"/>
              </a:rPr>
              <a:t>u</a:t>
            </a:r>
            <a:r>
              <a:rPr lang="ru-RU" sz="2400" b="1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+mn-lt"/>
                <a:cs typeface="+mn-cs"/>
              </a:rPr>
              <a:t>a</a:t>
            </a:r>
            <a:r>
              <a:rPr lang="ru-RU" sz="2400" b="1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+mn-lt"/>
                <a:cs typeface="+mn-cs"/>
              </a:rPr>
              <a:t>e</a:t>
            </a:r>
            <a:r>
              <a:rPr lang="ru-RU" sz="2400" b="1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+mn-lt"/>
                <a:cs typeface="+mn-cs"/>
              </a:rPr>
              <a:t>r</a:t>
            </a:r>
            <a:r>
              <a:rPr lang="ru-RU" sz="2400" b="1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+mn-lt"/>
                <a:cs typeface="+mn-cs"/>
              </a:rPr>
              <a:t>o</a:t>
            </a: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 – ищу, разыскиваю, веду следствие.</a:t>
            </a:r>
          </a:p>
          <a:p>
            <a:pPr marL="1371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  <a:cs typeface="+mn-cs"/>
              </a:rPr>
              <a:t>С английского языка переводится как </a:t>
            </a:r>
            <a:r>
              <a:rPr lang="ru-RU" sz="2400" b="1" u="sng" dirty="0">
                <a:solidFill>
                  <a:srgbClr val="FF0000"/>
                </a:solidFill>
                <a:latin typeface="+mn-lt"/>
                <a:cs typeface="+mn-cs"/>
              </a:rPr>
              <a:t>«Поиск».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57250" y="4071938"/>
            <a:ext cx="7715250" cy="22463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28600" algn="just">
              <a:defRPr/>
            </a:pPr>
            <a:r>
              <a:rPr lang="ru-RU" sz="2800" b="1" u="sng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Термин -  КВЕСТ </a:t>
            </a:r>
            <a:r>
              <a:rPr lang="ru-RU" sz="2800">
                <a:solidFill>
                  <a:srgbClr val="111111"/>
                </a:solidFill>
                <a:latin typeface="Calibri" pitchFamily="34" charset="0"/>
                <a:cs typeface="Times New Roman" pitchFamily="18" charset="0"/>
              </a:rPr>
              <a:t>  </a:t>
            </a:r>
          </a:p>
          <a:p>
            <a:pPr indent="228600" algn="just">
              <a:defRPr/>
            </a:pPr>
            <a:r>
              <a:rPr lang="ru-RU" sz="280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предложен профессором Университета Сан - Диего (США), Доджем Берни в </a:t>
            </a:r>
            <a:r>
              <a:rPr lang="ru-RU" sz="2800" u="sng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1995</a:t>
            </a:r>
            <a:r>
              <a:rPr lang="ru-RU" sz="280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году как способ организации поисковой деятельности в учебном процессе.</a:t>
            </a:r>
            <a:endParaRPr lang="ru-RU" sz="2800">
              <a:solidFill>
                <a:srgbClr val="002060"/>
              </a:solidFill>
            </a:endParaRPr>
          </a:p>
        </p:txBody>
      </p:sp>
      <p:pic>
        <p:nvPicPr>
          <p:cNvPr id="14343" name="Picture 2" descr="https://www.monroe.k12.nj.us/cms/lib/NJ01000268/Centricity/Domain/747/bdod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785813"/>
            <a:ext cx="3143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5363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75" y="357188"/>
            <a:ext cx="7786688" cy="541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13716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командная игра. Идея игры проста – команда, перемещаясь по точкам, выполняют различные задания. Но изюминка такой организации игровой деятельности состоит в том, что, выполнив одно задание, дети получают подсказку или сюрприз-одобрение к выполнению следующего, что является эффективным средством повышения двигательной активности и мотивационной готовности к познанию и исследованию.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Квест-игры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одно из интересных средств, направленных на самовоспитание и саморазвитие ребёнка как личности творческой, физически здоровой, с активной познавательной позицией. Что и является основным требованием Дошкольного образования.</a:t>
            </a:r>
          </a:p>
          <a:p>
            <a:pPr marL="13716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+mn-lt"/>
              <a:cs typeface="+mn-cs"/>
            </a:endParaRPr>
          </a:p>
          <a:p>
            <a:pPr marL="1371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Образовательный  КВЕСТ</a:t>
            </a:r>
            <a:r>
              <a:rPr lang="ru-RU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дошкольной организации – реализуется как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которой участники должны решать определённые задачи, продвигаясь </a:t>
            </a:r>
          </a:p>
          <a:p>
            <a:pPr marL="1371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по определенному сюжету  </a:t>
            </a:r>
          </a:p>
          <a:p>
            <a:pPr marL="1371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 ДОСТИЖЕНИЯ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КОНКРЕТНОЙ  ЦЕЛИ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b="1" dirty="0">
              <a:latin typeface="+mn-lt"/>
              <a:cs typeface="+mn-cs"/>
            </a:endParaRPr>
          </a:p>
        </p:txBody>
      </p:sp>
      <p:pic>
        <p:nvPicPr>
          <p:cNvPr id="15365" name="Picture 3" descr="C:\Users\Марина.Марина-ПК\Desktop\фото к квесту\квест карта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 b="7829"/>
          <a:stretch>
            <a:fillRect/>
          </a:stretch>
        </p:blipFill>
        <p:spPr bwMode="auto">
          <a:xfrm>
            <a:off x="6588125" y="4641850"/>
            <a:ext cx="2249488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6387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2000250" y="714375"/>
            <a:ext cx="6643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ru-RU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реализовать проектную и игровую деятельность, познакомить с новой информацией, закрепить имеющиеся знания, отработать на практике умения детей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142875" y="142875"/>
            <a:ext cx="1785938" cy="1785938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357563" y="1857375"/>
            <a:ext cx="2000250" cy="121443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9" name="Стрелка вниз 8"/>
          <p:cNvSpPr/>
          <p:nvPr/>
        </p:nvSpPr>
        <p:spPr>
          <a:xfrm rot="3823998">
            <a:off x="2524919" y="2232819"/>
            <a:ext cx="571500" cy="1366838"/>
          </a:xfrm>
          <a:prstGeom prst="down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71750" y="4429125"/>
            <a:ext cx="3714750" cy="2286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(в процессе игры происходит повышение образовательной мотивации, развитие творческих способностей и индивидуальных положительных психологических качеств, формирование исследовательских навыков, самореализация детей)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4000500" y="3071813"/>
            <a:ext cx="571500" cy="1366837"/>
          </a:xfrm>
          <a:prstGeom prst="down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7188" y="3214688"/>
            <a:ext cx="2000250" cy="214312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(участники усваивают новые знания и закрепляют имеющиеся)</a:t>
            </a:r>
          </a:p>
        </p:txBody>
      </p:sp>
      <p:sp>
        <p:nvSpPr>
          <p:cNvPr id="14" name="Стрелка вниз 13"/>
          <p:cNvSpPr/>
          <p:nvPr/>
        </p:nvSpPr>
        <p:spPr>
          <a:xfrm rot="18446019">
            <a:off x="5574507" y="2388394"/>
            <a:ext cx="571500" cy="1366837"/>
          </a:xfrm>
          <a:prstGeom prst="down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429375" y="3286125"/>
            <a:ext cx="2286000" cy="214312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воспитательные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(формируются навыки взаимодействия со сверстниками, доброжелательность, взаимопомощь и другие)</a:t>
            </a:r>
          </a:p>
        </p:txBody>
      </p:sp>
    </p:spTree>
  </p:cSld>
  <p:clrMapOvr>
    <a:masterClrMapping/>
  </p:clrMapOvr>
  <p:transition spd="med" advTm="5000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7411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4375" y="500063"/>
            <a:ext cx="7715250" cy="52625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u="sng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ПРИНЦИПЫ ОРГАНИЗАЦИИ КВЕСТА:</a:t>
            </a:r>
            <a:endParaRPr lang="ru-RU" sz="2400" b="1" u="sng">
              <a:solidFill>
                <a:srgbClr val="C00000"/>
              </a:solidFill>
            </a:endParaRPr>
          </a:p>
          <a:p>
            <a:pPr eaLnBrk="0" hangingPunct="0">
              <a:defRPr/>
            </a:pPr>
            <a:r>
              <a:rPr lang="ru-RU" sz="2400" b="1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u="sng">
                <a:solidFill>
                  <a:srgbClr val="C00000"/>
                </a:solidFill>
                <a:latin typeface="Calibri" pitchFamily="34" charset="0"/>
              </a:rPr>
              <a:t>Продуманность организации игры: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ru-RU" sz="2400">
                <a:solidFill>
                  <a:srgbClr val="002060"/>
                </a:solidFill>
                <a:latin typeface="Calibri" pitchFamily="34" charset="0"/>
              </a:rPr>
              <a:t>Чёткая постановка цели, распределение ролей;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ru-RU" sz="2400">
                <a:solidFill>
                  <a:srgbClr val="002060"/>
                </a:solidFill>
                <a:latin typeface="Calibri" pitchFamily="34" charset="0"/>
              </a:rPr>
              <a:t>Учет  технических возможностей организации мероприятия , формы  и места проведения, их безопасность. Учет участников квеста.  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ru-RU" sz="2400">
                <a:solidFill>
                  <a:srgbClr val="002060"/>
                </a:solidFill>
                <a:latin typeface="Calibri" pitchFamily="34" charset="0"/>
              </a:rPr>
              <a:t>Связность, последовательность  и логичность заданий, их </a:t>
            </a:r>
            <a:r>
              <a:rPr lang="ru-RU" sz="240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соответствие возрасту, индивидуальным особенностям и потребностям детей</a:t>
            </a:r>
            <a:r>
              <a:rPr lang="ru-RU" sz="2400">
                <a:solidFill>
                  <a:srgbClr val="002060"/>
                </a:solidFill>
                <a:latin typeface="Calibri" pitchFamily="34" charset="0"/>
              </a:rPr>
              <a:t>;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ru-RU" sz="2400">
                <a:solidFill>
                  <a:srgbClr val="002060"/>
                </a:solidFill>
                <a:latin typeface="Calibri" pitchFamily="34" charset="0"/>
              </a:rPr>
              <a:t>Постоянная смена деятельности;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ru-RU" sz="2400">
                <a:solidFill>
                  <a:srgbClr val="002060"/>
                </a:solidFill>
                <a:latin typeface="Calibri" pitchFamily="34" charset="0"/>
              </a:rPr>
              <a:t>Эмоциональная окраска;</a:t>
            </a:r>
          </a:p>
          <a:p>
            <a:pPr eaLnBrk="0" hangingPunct="0">
              <a:defRPr/>
            </a:pPr>
            <a:r>
              <a:rPr lang="ru-RU" sz="2400" b="1" u="sng">
                <a:solidFill>
                  <a:srgbClr val="C00000"/>
                </a:solidFill>
                <a:latin typeface="Calibri" pitchFamily="34" charset="0"/>
              </a:rPr>
              <a:t>Уважение достоинств ребёнка: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ru-RU" sz="2400">
                <a:solidFill>
                  <a:srgbClr val="002060"/>
                </a:solidFill>
                <a:latin typeface="Calibri" pitchFamily="34" charset="0"/>
              </a:rPr>
              <a:t>Самовыражение, самостоятельность суждений детей; умение подводить итог</a:t>
            </a:r>
          </a:p>
        </p:txBody>
      </p:sp>
    </p:spTree>
  </p:cSld>
  <p:clrMapOvr>
    <a:masterClrMapping/>
  </p:clrMapOvr>
  <p:transition spd="med" advTm="5000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8435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214313" y="214313"/>
            <a:ext cx="2071687" cy="785812"/>
          </a:xfrm>
          <a:prstGeom prst="roundRect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37" name="Rectangle 1"/>
          <p:cNvSpPr>
            <a:spLocks noChangeArrowheads="1"/>
          </p:cNvSpPr>
          <p:nvPr/>
        </p:nvSpPr>
        <p:spPr bwMode="auto">
          <a:xfrm>
            <a:off x="0" y="428625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/>
            <a:r>
              <a:rPr lang="ru-RU" sz="1400" b="1">
                <a:latin typeface="Times New Roman" pitchFamily="18" charset="0"/>
                <a:cs typeface="Times New Roman" pitchFamily="18" charset="0"/>
              </a:rPr>
              <a:t>4 основных условия: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углом 9"/>
          <p:cNvSpPr/>
          <p:nvPr/>
        </p:nvSpPr>
        <p:spPr>
          <a:xfrm rot="5400000">
            <a:off x="2071688" y="714375"/>
            <a:ext cx="857250" cy="428625"/>
          </a:xfrm>
          <a:prstGeom prst="bentArrow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14438" y="1143000"/>
            <a:ext cx="2500312" cy="1643063"/>
          </a:xfrm>
          <a:prstGeom prst="roundRect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40" name="Rectangle 3"/>
          <p:cNvSpPr>
            <a:spLocks noChangeArrowheads="1"/>
          </p:cNvSpPr>
          <p:nvPr/>
        </p:nvSpPr>
        <p:spPr bwMode="auto">
          <a:xfrm>
            <a:off x="1357313" y="1214438"/>
            <a:ext cx="23574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ru-RU" sz="1600" b="1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1. Игры должны быть безопасными. Недопустимо ставить к выполнению задачи, которые связаны с риском для здоровья.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углом 13"/>
          <p:cNvSpPr/>
          <p:nvPr/>
        </p:nvSpPr>
        <p:spPr>
          <a:xfrm rot="5400000">
            <a:off x="5036344" y="3750469"/>
            <a:ext cx="857250" cy="500062"/>
          </a:xfrm>
          <a:prstGeom prst="bentArrow">
            <a:avLst>
              <a:gd name="adj1" fmla="val 25000"/>
              <a:gd name="adj2" fmla="val 29525"/>
              <a:gd name="adj3" fmla="val 25000"/>
              <a:gd name="adj4" fmla="val 43750"/>
            </a:avLst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43188" y="2928938"/>
            <a:ext cx="2571750" cy="1285875"/>
          </a:xfrm>
          <a:prstGeom prst="roundRect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43" name="Rectangle 4"/>
          <p:cNvSpPr>
            <a:spLocks noChangeArrowheads="1"/>
          </p:cNvSpPr>
          <p:nvPr/>
        </p:nvSpPr>
        <p:spPr bwMode="auto">
          <a:xfrm>
            <a:off x="2786063" y="3071813"/>
            <a:ext cx="235743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/>
            <a:r>
              <a:rPr lang="ru-RU" sz="1600" b="1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2. Вопросы и задания должны соответствовать возрасту</a:t>
            </a:r>
            <a:r>
              <a:rPr lang="ru-RU" sz="1400">
                <a:solidFill>
                  <a:srgbClr val="111111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17" name="Стрелка углом 16"/>
          <p:cNvSpPr/>
          <p:nvPr/>
        </p:nvSpPr>
        <p:spPr>
          <a:xfrm rot="5400000">
            <a:off x="3500438" y="2214563"/>
            <a:ext cx="1000125" cy="714375"/>
          </a:xfrm>
          <a:prstGeom prst="bentArrow">
            <a:avLst>
              <a:gd name="adj1" fmla="val 25000"/>
              <a:gd name="adj2" fmla="val 29525"/>
              <a:gd name="adj3" fmla="val 25000"/>
              <a:gd name="adj4" fmla="val 43750"/>
            </a:avLst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143375" y="4357688"/>
            <a:ext cx="2500313" cy="1357312"/>
          </a:xfrm>
          <a:prstGeom prst="roundRect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46" name="Rectangle 5"/>
          <p:cNvSpPr>
            <a:spLocks noChangeArrowheads="1"/>
          </p:cNvSpPr>
          <p:nvPr/>
        </p:nvSpPr>
        <p:spPr bwMode="auto">
          <a:xfrm>
            <a:off x="4286250" y="4429125"/>
            <a:ext cx="22145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/>
            <a:r>
              <a:rPr lang="ru-RU" sz="1400" b="1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3. Недопустимо унижать достоинство ребенка. К примеру, нельзя заставлять танцевать, если ребенок стеснителен.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углом 19"/>
          <p:cNvSpPr/>
          <p:nvPr/>
        </p:nvSpPr>
        <p:spPr>
          <a:xfrm rot="5400000">
            <a:off x="6536532" y="5179218"/>
            <a:ext cx="857250" cy="500063"/>
          </a:xfrm>
          <a:prstGeom prst="bentArrow">
            <a:avLst>
              <a:gd name="adj1" fmla="val 25000"/>
              <a:gd name="adj2" fmla="val 29525"/>
              <a:gd name="adj3" fmla="val 25000"/>
              <a:gd name="adj4" fmla="val 43750"/>
            </a:avLst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72188" y="5857875"/>
            <a:ext cx="2428875" cy="785813"/>
          </a:xfrm>
          <a:prstGeom prst="roundRect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49" name="Rectangle 6"/>
          <p:cNvSpPr>
            <a:spLocks noChangeArrowheads="1"/>
          </p:cNvSpPr>
          <p:nvPr/>
        </p:nvSpPr>
        <p:spPr bwMode="auto">
          <a:xfrm>
            <a:off x="6000750" y="5857875"/>
            <a:ext cx="250031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/>
            <a:r>
              <a:rPr lang="ru-RU" sz="1400" b="1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4. Споры и конфликты надо решать только мирным путем.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5000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9459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813" y="285750"/>
            <a:ext cx="7715250" cy="6032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rgbClr val="C00000"/>
                </a:solidFill>
                <a:latin typeface="+mn-lt"/>
                <a:cs typeface="+mn-cs"/>
              </a:rPr>
              <a:t>КВЕСТЫ  ДЕЛЯТСЯ: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7030A0"/>
                </a:solidFill>
                <a:latin typeface="+mn-lt"/>
                <a:cs typeface="+mn-cs"/>
              </a:rPr>
              <a:t>по числу участников: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1.Одиночные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2. Групповые.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0000"/>
                </a:solidFill>
                <a:latin typeface="+mn-lt"/>
                <a:cs typeface="+mn-cs"/>
              </a:rPr>
              <a:t>3.Коллективные.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7030A0"/>
                </a:solidFill>
                <a:latin typeface="+mn-lt"/>
                <a:cs typeface="+mn-cs"/>
              </a:rPr>
              <a:t>по продолжительности: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0000"/>
                </a:solidFill>
                <a:latin typeface="+mn-lt"/>
                <a:cs typeface="+mn-cs"/>
              </a:rPr>
              <a:t>1. Кратковременные.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2. Долговременные.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7030A0"/>
                </a:solidFill>
                <a:latin typeface="+mn-lt"/>
                <a:cs typeface="+mn-cs"/>
              </a:rPr>
              <a:t>по содержанию: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0000"/>
                </a:solidFill>
                <a:latin typeface="+mn-lt"/>
                <a:cs typeface="+mn-cs"/>
              </a:rPr>
              <a:t>1. Сюжетные.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2. Несюжетные.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19461" name="Рисунок 5" descr="http://xn-----7kcablefcdl4h1avobfe.xn--p1ai/wp-content/uploads/2017/10/image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1071563"/>
            <a:ext cx="207168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6" descr="http://www.clipartmasters.com/clip-arts/192/clock-half-hour-clip-art-19235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3214688"/>
            <a:ext cx="1033462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7" descr="https://img-fotki.yandex.ru/get/6308/200418627.8f/0_12290e_541f744e_or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5214938"/>
            <a:ext cx="1714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0483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71688" y="142875"/>
            <a:ext cx="4786312" cy="923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rgbClr val="C00000"/>
                </a:solidFill>
                <a:latin typeface="+mn-lt"/>
                <a:cs typeface="+mn-cs"/>
              </a:rPr>
              <a:t>По структуре сюжетов: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813" y="1143000"/>
            <a:ext cx="7858125" cy="52625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rgbClr val="7030A0"/>
                </a:solidFill>
                <a:latin typeface="+mn-lt"/>
                <a:cs typeface="+mn-cs"/>
              </a:rPr>
              <a:t>Линейный</a:t>
            </a:r>
            <a:r>
              <a:rPr lang="ru-RU" sz="2800" dirty="0">
                <a:solidFill>
                  <a:srgbClr val="C00000"/>
                </a:solidFill>
                <a:latin typeface="+mn-lt"/>
                <a:cs typeface="+mn-cs"/>
              </a:rPr>
              <a:t> </a:t>
            </a:r>
            <a:r>
              <a:rPr lang="ru-RU" sz="2800" dirty="0">
                <a:latin typeface="+mn-lt"/>
                <a:cs typeface="+mn-cs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основное содержание </a:t>
            </a:r>
            <a:r>
              <a:rPr lang="ru-RU" sz="2800" dirty="0" err="1">
                <a:solidFill>
                  <a:srgbClr val="002060"/>
                </a:solidFill>
                <a:latin typeface="+mn-lt"/>
                <a:cs typeface="+mn-cs"/>
              </a:rPr>
              <a:t>квеста</a:t>
            </a: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 построено </a:t>
            </a:r>
            <a:r>
              <a:rPr lang="ru-RU" sz="2800" b="1" dirty="0">
                <a:solidFill>
                  <a:srgbClr val="C00000"/>
                </a:solidFill>
                <a:latin typeface="+mn-lt"/>
                <a:cs typeface="+mn-cs"/>
              </a:rPr>
              <a:t>по цепочке</a:t>
            </a:r>
            <a:r>
              <a:rPr lang="ru-RU" sz="2800" dirty="0">
                <a:latin typeface="+mn-lt"/>
                <a:cs typeface="+mn-cs"/>
              </a:rPr>
              <a:t>. </a:t>
            </a: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Разгадаешь одно задание – получишь следующее, и так пока не дойдешь до финиша.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rgbClr val="7030A0"/>
                </a:solidFill>
                <a:latin typeface="+mn-lt"/>
                <a:cs typeface="+mn-cs"/>
              </a:rPr>
              <a:t>Штурмовой</a:t>
            </a:r>
            <a:r>
              <a:rPr lang="ru-RU" sz="2800" dirty="0">
                <a:solidFill>
                  <a:srgbClr val="7030A0"/>
                </a:solidFill>
                <a:latin typeface="+mn-lt"/>
                <a:cs typeface="+mn-cs"/>
              </a:rPr>
              <a:t> </a:t>
            </a:r>
            <a:r>
              <a:rPr lang="ru-RU" sz="2800" dirty="0">
                <a:latin typeface="+mn-lt"/>
                <a:cs typeface="+mn-cs"/>
              </a:rPr>
              <a:t>– </a:t>
            </a: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каждый игрок решает свою цепочку загадок, чтобы в конце собрать их воедино.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rgbClr val="7030A0"/>
                </a:solidFill>
                <a:latin typeface="+mn-lt"/>
                <a:cs typeface="+mn-cs"/>
              </a:rPr>
              <a:t>Кольцевой</a:t>
            </a:r>
            <a:r>
              <a:rPr lang="ru-RU" sz="2800" dirty="0">
                <a:solidFill>
                  <a:srgbClr val="C00000"/>
                </a:solidFill>
                <a:latin typeface="+mn-lt"/>
                <a:cs typeface="+mn-cs"/>
              </a:rPr>
              <a:t> </a:t>
            </a:r>
            <a:r>
              <a:rPr lang="ru-RU" sz="2800" dirty="0">
                <a:latin typeface="+mn-lt"/>
                <a:cs typeface="+mn-cs"/>
              </a:rPr>
              <a:t>– </a:t>
            </a: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отправляется по кольцевой траектории: выполняя определенные задания он вновь и вновь возвращается в пункт «А».</a:t>
            </a:r>
          </a:p>
        </p:txBody>
      </p:sp>
    </p:spTree>
  </p:cSld>
  <p:clrMapOvr>
    <a:masterClrMapping/>
  </p:clrMapOvr>
  <p:transition spd="med" advTm="5000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1507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/>
          <a:srcRect b="8571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28688" y="642938"/>
            <a:ext cx="7500937" cy="4708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00000"/>
                </a:solidFill>
                <a:latin typeface="+mn-lt"/>
                <a:cs typeface="+mn-cs"/>
              </a:rPr>
              <a:t>Форма  проведения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соревнования, путешествия (</a:t>
            </a:r>
            <a:r>
              <a:rPr lang="ru-RU" sz="2800" dirty="0" err="1">
                <a:solidFill>
                  <a:srgbClr val="002060"/>
                </a:solidFill>
                <a:latin typeface="+mn-lt"/>
                <a:cs typeface="+mn-cs"/>
              </a:rPr>
              <a:t>бродилки</a:t>
            </a: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),поиск , исследования, эксперименты, проекты…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u="sng" dirty="0">
              <a:solidFill>
                <a:srgbClr val="FF000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00000"/>
                </a:solidFill>
                <a:latin typeface="+mn-lt"/>
                <a:cs typeface="+mn-cs"/>
              </a:rPr>
              <a:t>Место  проведения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в замкнутом помещении - в группе, в зале, на территория детского сада (школы); </a:t>
            </a:r>
            <a:r>
              <a:rPr lang="ru-RU" sz="2800" dirty="0" err="1">
                <a:solidFill>
                  <a:srgbClr val="002060"/>
                </a:solidFill>
                <a:latin typeface="+mn-lt"/>
                <a:cs typeface="+mn-cs"/>
              </a:rPr>
              <a:t>квесты</a:t>
            </a: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 на природе , на участке в процессе  экскурсии;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n-lt"/>
                <a:cs typeface="+mn-cs"/>
              </a:rPr>
              <a:t>за пределами детского сада (школы)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00206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 advTm="5000"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941</Words>
  <Application>Microsoft Office PowerPoint</Application>
  <PresentationFormat>Экран (4:3)</PresentationFormat>
  <Paragraphs>120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Александр Дедюхин</cp:lastModifiedBy>
  <cp:revision>86</cp:revision>
  <dcterms:created xsi:type="dcterms:W3CDTF">2018-01-24T17:53:50Z</dcterms:created>
  <dcterms:modified xsi:type="dcterms:W3CDTF">2023-07-10T13:56:42Z</dcterms:modified>
</cp:coreProperties>
</file>