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m4a" ContentType="audio/mp4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96" r:id="rId1"/>
  </p:sldMasterIdLst>
  <p:notesMasterIdLst>
    <p:notesMasterId r:id="rId39"/>
  </p:notesMasterIdLst>
  <p:sldIdLst>
    <p:sldId id="398" r:id="rId2"/>
    <p:sldId id="486" r:id="rId3"/>
    <p:sldId id="489" r:id="rId4"/>
    <p:sldId id="498" r:id="rId5"/>
    <p:sldId id="499" r:id="rId6"/>
    <p:sldId id="500" r:id="rId7"/>
    <p:sldId id="501" r:id="rId8"/>
    <p:sldId id="502" r:id="rId9"/>
    <p:sldId id="503" r:id="rId10"/>
    <p:sldId id="491" r:id="rId11"/>
    <p:sldId id="504" r:id="rId12"/>
    <p:sldId id="492" r:id="rId13"/>
    <p:sldId id="493" r:id="rId14"/>
    <p:sldId id="494" r:id="rId15"/>
    <p:sldId id="505" r:id="rId16"/>
    <p:sldId id="506" r:id="rId17"/>
    <p:sldId id="507" r:id="rId18"/>
    <p:sldId id="509" r:id="rId19"/>
    <p:sldId id="508" r:id="rId20"/>
    <p:sldId id="510" r:id="rId21"/>
    <p:sldId id="511" r:id="rId22"/>
    <p:sldId id="512" r:id="rId23"/>
    <p:sldId id="513" r:id="rId24"/>
    <p:sldId id="514" r:id="rId25"/>
    <p:sldId id="515" r:id="rId26"/>
    <p:sldId id="516" r:id="rId27"/>
    <p:sldId id="517" r:id="rId28"/>
    <p:sldId id="518" r:id="rId29"/>
    <p:sldId id="519" r:id="rId30"/>
    <p:sldId id="520" r:id="rId31"/>
    <p:sldId id="521" r:id="rId32"/>
    <p:sldId id="522" r:id="rId33"/>
    <p:sldId id="523" r:id="rId34"/>
    <p:sldId id="524" r:id="rId35"/>
    <p:sldId id="525" r:id="rId36"/>
    <p:sldId id="528" r:id="rId37"/>
    <p:sldId id="273" r:id="rId38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4688" autoAdjust="0"/>
  </p:normalViewPr>
  <p:slideViewPr>
    <p:cSldViewPr>
      <p:cViewPr varScale="1">
        <p:scale>
          <a:sx n="54" d="100"/>
          <a:sy n="54" d="100"/>
        </p:scale>
        <p:origin x="-18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D333-B023-48C6-9740-88552C88E4F4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D4525-DDA0-4F62-B6DE-F4C3E2A8DB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4678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42870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717041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671586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72280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55187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65586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53241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56934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92062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33633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0138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17841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0916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867645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57846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928311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691662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55666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64212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0137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75225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13902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89467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480332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16528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3767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8219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94543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613363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5923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01298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D4525-DDA0-4F62-B6DE-F4C3E2A8DB1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85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tiff"/><Relationship Id="rId4" Type="http://schemas.openxmlformats.org/officeDocument/2006/relationships/image" Target="../media/image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23.xml"/><Relationship Id="rId7" Type="http://schemas.microsoft.com/office/2007/relationships/media" Target="../media/media29.m4a"/><Relationship Id="rId2" Type="http://schemas.openxmlformats.org/officeDocument/2006/relationships/slideLayout" Target="../slideLayouts/slideLayout4.xml"/><Relationship Id="rId1" Type="http://schemas.openxmlformats.org/officeDocument/2006/relationships/video" Target="NULL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ipi.ru/navigator-podgotovki/navigator-oge" TargetMode="External"/><Relationship Id="rId4" Type="http://schemas.openxmlformats.org/officeDocument/2006/relationships/hyperlink" Target="https://fipi.ru/oge/otkrytyy-bank-zadaniy-oge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/>
          </p:cNvSpPr>
          <p:nvPr>
            <p:ph type="title"/>
          </p:nvPr>
        </p:nvSpPr>
        <p:spPr>
          <a:xfrm>
            <a:off x="675085" y="1883570"/>
            <a:ext cx="7886700" cy="2121494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подготовки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ОГЭ 2022- 2023 учебном году по географии</a:t>
            </a:r>
            <a:b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(для обучающихся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класса)</a:t>
            </a:r>
            <a:endParaRPr lang="ru-RU" altLang="ru-RU" sz="3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Объект 4"/>
          <p:cNvSpPr>
            <a:spLocks noGrp="1"/>
          </p:cNvSpPr>
          <p:nvPr>
            <p:ph idx="1"/>
          </p:nvPr>
        </p:nvSpPr>
        <p:spPr>
          <a:xfrm flipV="1">
            <a:off x="5472113" y="5350669"/>
            <a:ext cx="3400425" cy="4571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altLang="ru-RU" sz="1050" dirty="0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31840" y="5229200"/>
            <a:ext cx="5740698" cy="1368152"/>
          </a:xfrm>
        </p:spPr>
        <p:txBody>
          <a:bodyPr/>
          <a:lstStyle/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Учитель географии </a:t>
            </a:r>
            <a:r>
              <a:rPr lang="ru-RU" sz="1800" dirty="0" err="1" smtClean="0">
                <a:solidFill>
                  <a:schemeClr val="tx1"/>
                </a:solidFill>
              </a:rPr>
              <a:t>Зеленогайского</a:t>
            </a:r>
            <a:r>
              <a:rPr lang="ru-RU" sz="1800" dirty="0" smtClean="0">
                <a:solidFill>
                  <a:schemeClr val="tx1"/>
                </a:solidFill>
              </a:rPr>
              <a:t> филиала МБОУ </a:t>
            </a:r>
            <a:r>
              <a:rPr lang="ru-RU" sz="1800" dirty="0" err="1" smtClean="0">
                <a:solidFill>
                  <a:schemeClr val="tx1"/>
                </a:solidFill>
              </a:rPr>
              <a:t>Заворонежской</a:t>
            </a:r>
            <a:r>
              <a:rPr lang="ru-RU" sz="1800" dirty="0" smtClean="0">
                <a:solidFill>
                  <a:schemeClr val="tx1"/>
                </a:solidFill>
              </a:rPr>
              <a:t> СОШ Захарова Татьяна Михайловна</a:t>
            </a:r>
            <a:endParaRPr lang="ru-RU" sz="1800" dirty="0">
              <a:solidFill>
                <a:schemeClr val="tx1"/>
              </a:solidFill>
            </a:endParaRPr>
          </a:p>
          <a:p>
            <a:pPr algn="l">
              <a:defRPr/>
            </a:pPr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11650557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7758"/>
    </mc:Choice>
    <mc:Fallback>
      <p:transition spd="slow" advTm="17758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84355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Бланки ответов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pic>
        <p:nvPicPr>
          <p:cNvPr id="8" name="Объект 4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412" y="1844824"/>
            <a:ext cx="3200175" cy="4752528"/>
          </a:xfrm>
          <a:prstGeom prst="rect">
            <a:avLst/>
          </a:prstGeom>
        </p:spPr>
      </p:pic>
      <p:pic>
        <p:nvPicPr>
          <p:cNvPr id="9" name="Picture 2" descr="C:\Users\8A8A~1\AppData\Local\Temp\Rar$DI03.075\14. Дополнительный бланк ответов №2.t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66986" y="1844824"/>
            <a:ext cx="3401028" cy="4752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179570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2791"/>
    </mc:Choice>
    <mc:Fallback>
      <p:transition spd="slow" advTm="2279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/>
          </p:cNvSpPr>
          <p:nvPr>
            <p:ph type="title"/>
          </p:nvPr>
        </p:nvSpPr>
        <p:spPr>
          <a:xfrm>
            <a:off x="675085" y="476672"/>
            <a:ext cx="7886700" cy="864096"/>
          </a:xfrm>
        </p:spPr>
        <p:txBody>
          <a:bodyPr>
            <a:normAutofit/>
          </a:bodyPr>
          <a:lstStyle/>
          <a:p>
            <a:pPr algn="ctr"/>
            <a:r>
              <a:rPr lang="ru-RU" altLang="ru-RU" sz="3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по выполнению работы</a:t>
            </a:r>
            <a:endParaRPr lang="ru-RU" altLang="ru-RU" sz="3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Объект 4"/>
          <p:cNvSpPr>
            <a:spLocks noGrp="1"/>
          </p:cNvSpPr>
          <p:nvPr>
            <p:ph idx="1"/>
          </p:nvPr>
        </p:nvSpPr>
        <p:spPr>
          <a:xfrm>
            <a:off x="5472113" y="4521994"/>
            <a:ext cx="3400425" cy="8286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altLang="ru-RU" sz="1050" dirty="0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65547" y="1590054"/>
            <a:ext cx="8306991" cy="5007298"/>
          </a:xfrm>
        </p:spPr>
        <p:txBody>
          <a:bodyPr/>
          <a:lstStyle/>
          <a:p>
            <a:pPr lvl="0" algn="just">
              <a:defRPr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бланки заполняются яркими черными чернилами. Допускается использование гелиевой или капиллярной ручки</a:t>
            </a:r>
          </a:p>
          <a:p>
            <a:pPr lvl="0" algn="just">
              <a:defRPr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выполнении заданий можно пользоваться черновиком</a:t>
            </a:r>
          </a:p>
          <a:p>
            <a:pPr lvl="0" algn="just">
              <a:defRPr/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Записи в черновике, а также в тексте контрольных измерительных материалов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учитываются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оценивании работы</a:t>
            </a:r>
          </a:p>
          <a:p>
            <a:pPr lvl="0" algn="just">
              <a:defRPr/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2103209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7569"/>
    </mc:Choice>
    <mc:Fallback>
      <p:transition spd="slow" advTm="27569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/>
          </p:cNvSpPr>
          <p:nvPr>
            <p:ph type="title"/>
          </p:nvPr>
        </p:nvSpPr>
        <p:spPr>
          <a:xfrm>
            <a:off x="675085" y="476672"/>
            <a:ext cx="78867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Подходы к отбору содержания, разработке структуры КИМ ОГЭ</a:t>
            </a:r>
            <a:endParaRPr lang="ru-RU" altLang="ru-RU" sz="3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Объект 4"/>
          <p:cNvSpPr>
            <a:spLocks noGrp="1"/>
          </p:cNvSpPr>
          <p:nvPr>
            <p:ph idx="1"/>
          </p:nvPr>
        </p:nvSpPr>
        <p:spPr>
          <a:xfrm>
            <a:off x="5472113" y="4521994"/>
            <a:ext cx="3400425" cy="8286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altLang="ru-RU" sz="1050" dirty="0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65547" y="2132856"/>
            <a:ext cx="8578453" cy="4464496"/>
          </a:xfrm>
        </p:spPr>
        <p:txBody>
          <a:bodyPr/>
          <a:lstStyle/>
          <a:p>
            <a:pPr lvl="0"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практического применения географических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(разделы обязательного минимума содержания):</a:t>
            </a:r>
          </a:p>
          <a:p>
            <a:pPr lvl="0" algn="just">
              <a:defRPr/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8775" lvl="0" indent="-358775" algn="just">
              <a:buAutoNum type="arabicPeriod"/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географической информации</a:t>
            </a:r>
          </a:p>
          <a:p>
            <a:pPr lvl="0" algn="just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Природа Земли и человек</a:t>
            </a:r>
          </a:p>
          <a:p>
            <a:pPr lvl="0" algn="just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Материки, океаны, народы и страны </a:t>
            </a:r>
          </a:p>
          <a:p>
            <a:pPr lvl="0" algn="just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Природопользование и геоэкология</a:t>
            </a:r>
          </a:p>
          <a:p>
            <a:pPr lvl="0" algn="just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География России (наибольшее количество заданий)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4549483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9488"/>
    </mc:Choice>
    <mc:Fallback>
      <p:transition spd="slow" advTm="49488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/>
          </p:cNvSpPr>
          <p:nvPr>
            <p:ph type="title"/>
          </p:nvPr>
        </p:nvSpPr>
        <p:spPr>
          <a:xfrm>
            <a:off x="675085" y="476672"/>
            <a:ext cx="78867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Подходы к отбору содержания, разработке структуры КИМ ОГЭ</a:t>
            </a:r>
            <a:endParaRPr lang="ru-RU" altLang="ru-RU" sz="3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Объект 4"/>
          <p:cNvSpPr>
            <a:spLocks noGrp="1"/>
          </p:cNvSpPr>
          <p:nvPr>
            <p:ph idx="1"/>
          </p:nvPr>
        </p:nvSpPr>
        <p:spPr>
          <a:xfrm>
            <a:off x="5472113" y="4521994"/>
            <a:ext cx="3400425" cy="8286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altLang="ru-RU" sz="1050" dirty="0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65547" y="2132856"/>
            <a:ext cx="8578453" cy="4464496"/>
          </a:xfrm>
        </p:spPr>
        <p:txBody>
          <a:bodyPr/>
          <a:lstStyle/>
          <a:p>
            <a:pPr lvl="0"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извлекать и анализировать данные из различных источников географической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информации:</a:t>
            </a:r>
          </a:p>
          <a:p>
            <a:pPr lvl="0" algn="just">
              <a:defRPr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buFontTx/>
              <a:buChar char="-"/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карты атласов </a:t>
            </a:r>
          </a:p>
          <a:p>
            <a:pPr lvl="0" algn="just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457200" lvl="0" indent="-457200" algn="just">
              <a:buFontTx/>
              <a:buChar char="-"/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статистические источники (таблицы, графики, диаграммы) представленные в заданиях</a:t>
            </a:r>
          </a:p>
          <a:p>
            <a:pPr lvl="0" algn="just">
              <a:defRPr/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buFontTx/>
              <a:buChar char="-"/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тексты</a:t>
            </a:r>
            <a:endPara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23022001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32616"/>
    </mc:Choice>
    <mc:Fallback>
      <p:transition spd="slow" advTm="32616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/>
          </p:cNvSpPr>
          <p:nvPr>
            <p:ph type="title"/>
          </p:nvPr>
        </p:nvSpPr>
        <p:spPr>
          <a:xfrm>
            <a:off x="675085" y="476672"/>
            <a:ext cx="78867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Подходы к отбору содержания, разработке структуры КИМ ОГЭ</a:t>
            </a:r>
            <a:endParaRPr lang="ru-RU" altLang="ru-RU" sz="3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Объект 4"/>
          <p:cNvSpPr>
            <a:spLocks noGrp="1"/>
          </p:cNvSpPr>
          <p:nvPr>
            <p:ph idx="1"/>
          </p:nvPr>
        </p:nvSpPr>
        <p:spPr>
          <a:xfrm>
            <a:off x="5472113" y="4521994"/>
            <a:ext cx="3400425" cy="8286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altLang="ru-RU" sz="1050" dirty="0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65547" y="1928813"/>
            <a:ext cx="8578453" cy="4668539"/>
          </a:xfrm>
        </p:spPr>
        <p:txBody>
          <a:bodyPr/>
          <a:lstStyle/>
          <a:p>
            <a:pPr lvl="0" algn="just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экзамене контролируются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сформированность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умений:</a:t>
            </a:r>
          </a:p>
          <a:p>
            <a:pPr marL="457200" lvl="0" indent="-457200" algn="just">
              <a:buFontTx/>
              <a:buChar char="-"/>
              <a:defRPr/>
            </a:pPr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источник, необходимый для решения конкретной задачи</a:t>
            </a:r>
          </a:p>
          <a:p>
            <a:pPr marL="457200" lvl="0" indent="-457200" algn="just">
              <a:buFontTx/>
              <a:buChar char="-"/>
              <a:defRPr/>
            </a:pPr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найти и извлечь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 из источника</a:t>
            </a:r>
          </a:p>
          <a:p>
            <a:pPr marL="457200" lvl="0" indent="-457200" algn="just">
              <a:buFontTx/>
              <a:buChar char="-"/>
              <a:defRPr/>
            </a:pPr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представлять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различных формах (графики, таблицы) географическую информацию</a:t>
            </a:r>
          </a:p>
          <a:p>
            <a:pPr marL="457200" lvl="0" indent="-457200" algn="just">
              <a:buFontTx/>
              <a:buChar char="-"/>
              <a:defRPr/>
            </a:pPr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различные источники географической  информации (картографические, статистические, текстовые) для решения учебных и практико-ориентированных задач </a:t>
            </a:r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26097843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0496"/>
    </mc:Choice>
    <mc:Fallback>
      <p:transition spd="slow" advTm="40496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«Источники географической информации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(9-12)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5799" y="1484784"/>
            <a:ext cx="4648199" cy="5290603"/>
          </a:xfrm>
        </p:spPr>
        <p:txBody>
          <a:bodyPr>
            <a:noAutofit/>
          </a:bodyPr>
          <a:lstStyle/>
          <a:p>
            <a:pPr marL="8890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Эталоном определения расстояний является линейный масштаб. Измерять расстояния рекомендуется между центрами объектов </a:t>
            </a:r>
          </a:p>
          <a:p>
            <a:pPr marL="109728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ближе проведены горизонтали, тем склон более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крутой</a:t>
            </a:r>
          </a:p>
          <a:p>
            <a:pPr marL="109728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Бергштрихи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всегда направлены в сторону понижения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склона</a:t>
            </a:r>
          </a:p>
          <a:p>
            <a:pPr marL="109728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крупнее масштаб, тем местность на плане или карте изображена более подробно</a:t>
            </a:r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1793354"/>
            <a:ext cx="4038600" cy="3147813"/>
          </a:xfrm>
          <a:prstGeom prst="rect">
            <a:avLst/>
          </a:prstGeom>
        </p:spPr>
      </p:pic>
      <p:cxnSp>
        <p:nvCxnSpPr>
          <p:cNvPr id="12" name="Прямая со стрелкой 11"/>
          <p:cNvCxnSpPr/>
          <p:nvPr/>
        </p:nvCxnSpPr>
        <p:spPr>
          <a:xfrm flipH="1">
            <a:off x="1403648" y="2276872"/>
            <a:ext cx="3092150" cy="244827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904937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7649"/>
    </mc:Choice>
    <mc:Fallback>
      <p:transition spd="slow" advTm="47649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«Источники географической информации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(9-12)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5800" y="1793354"/>
            <a:ext cx="4468688" cy="4982033"/>
          </a:xfrm>
        </p:spPr>
        <p:txBody>
          <a:bodyPr>
            <a:normAutofit/>
          </a:bodyPr>
          <a:lstStyle/>
          <a:p>
            <a:pPr marL="8890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890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определения профиля который соответствует карте:</a:t>
            </a:r>
          </a:p>
          <a:p>
            <a:pPr marL="88900" indent="0" algn="just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определяется высота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точек А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на карте, а далее их соответствие  основам профиля</a:t>
            </a:r>
          </a:p>
          <a:p>
            <a:pPr algn="just">
              <a:buFontTx/>
              <a:buChar char="-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сравнивается на карте и основе профиля понижение или повышение рельефа</a:t>
            </a:r>
            <a:endParaRPr lang="ru-RU" dirty="0"/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3" y="2181225"/>
            <a:ext cx="4316288" cy="24955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541548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7456"/>
    </mc:Choice>
    <mc:Fallback>
      <p:transition spd="slow" advTm="27456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«Источники географической информации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(9-12)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5800" y="1793354"/>
            <a:ext cx="4468688" cy="4982033"/>
          </a:xfrm>
        </p:spPr>
        <p:txBody>
          <a:bodyPr>
            <a:normAutofit fontScale="92500" lnSpcReduction="10000"/>
          </a:bodyPr>
          <a:lstStyle/>
          <a:p>
            <a:pPr marL="8890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верного ответа при определении участка который подходит для:</a:t>
            </a:r>
          </a:p>
          <a:p>
            <a:pPr marL="8890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к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атания на санках (лыжах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8890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склон</a:t>
            </a:r>
          </a:p>
          <a:p>
            <a:pPr marL="8890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отсутствие препятствий (нет кустарников, ям) </a:t>
            </a:r>
          </a:p>
          <a:p>
            <a:pPr marL="8890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футбольное поле</a:t>
            </a:r>
          </a:p>
          <a:p>
            <a:pPr marL="8890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ровная поверхность (рельеф)</a:t>
            </a:r>
          </a:p>
          <a:p>
            <a:pPr marL="8890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отсутствие препятствий (кустарники, ямы)</a:t>
            </a:r>
          </a:p>
          <a:p>
            <a:pPr marL="8890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фруктовый сад</a:t>
            </a:r>
          </a:p>
          <a:p>
            <a:pPr marL="8890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южная экспозиция склона</a:t>
            </a:r>
          </a:p>
          <a:p>
            <a:pPr marL="8890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рядом дорога</a:t>
            </a:r>
          </a:p>
          <a:p>
            <a:pPr marL="88900" indent="0">
              <a:buNone/>
            </a:pPr>
            <a:endParaRPr lang="ru-RU" dirty="0"/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" name="Объект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1793354"/>
            <a:ext cx="4038600" cy="31478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350566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6688"/>
    </mc:Choice>
    <mc:Fallback>
      <p:transition spd="slow" advTm="46688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5"/>
            <a:ext cx="8229600" cy="1933611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«Природа Земли и человек» (16-17)</a:t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-рекомендуется схематично распределить все четыре города по координатам</a:t>
            </a:r>
            <a:b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-внимательно вычитывать текст высказываний учащихся</a:t>
            </a:r>
            <a:endParaRPr lang="ru-RU" sz="28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95800" y="3861048"/>
            <a:ext cx="4468813" cy="2996951"/>
          </a:xfrm>
          <a:prstGeom prst="rect">
            <a:avLst/>
          </a:prstGeom>
        </p:spPr>
      </p:pic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03" y="2708920"/>
            <a:ext cx="4388297" cy="41490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926888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9016"/>
    </mc:Choice>
    <mc:Fallback>
      <p:transition spd="slow" advTm="29016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«Материки океаны, народы и страны» (18)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32560" y="1484784"/>
            <a:ext cx="4411440" cy="5277965"/>
          </a:xfrm>
        </p:spPr>
        <p:txBody>
          <a:bodyPr>
            <a:normAutofit fontScale="92500" lnSpcReduction="20000"/>
          </a:bodyPr>
          <a:lstStyle/>
          <a:p>
            <a:pPr marL="88900" indent="0">
              <a:buNone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Климатограмма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890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если амплитуда на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климатограмме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движется вверх               тогда северное полушарие, а если вниз –   южное</a:t>
            </a:r>
          </a:p>
          <a:p>
            <a:pPr marL="8890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климатограмме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северное полушарие, точки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D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 подходят</a:t>
            </a:r>
          </a:p>
          <a:p>
            <a:pPr marL="88900" indent="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климатограмме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январе температура минусовая, следовательно не подходит и точка А</a:t>
            </a:r>
          </a:p>
          <a:p>
            <a:pPr marL="8890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также по климатической карте атласа для 7 класса определяем, что точка А в тропическом климате</a:t>
            </a:r>
          </a:p>
          <a:p>
            <a:pPr marL="8890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точка В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547" y="1875966"/>
            <a:ext cx="4135933" cy="47915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450470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60528"/>
    </mc:Choice>
    <mc:Fallback>
      <p:transition spd="slow" advTm="60528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/>
          </p:cNvSpPr>
          <p:nvPr>
            <p:ph type="title"/>
          </p:nvPr>
        </p:nvSpPr>
        <p:spPr>
          <a:xfrm>
            <a:off x="675085" y="620688"/>
            <a:ext cx="7886700" cy="1262881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контрольных измерительных материалов (КИМ) ОГЭ</a:t>
            </a:r>
            <a:endParaRPr lang="ru-RU" altLang="ru-RU" sz="3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Объект 4"/>
          <p:cNvSpPr>
            <a:spLocks noGrp="1"/>
          </p:cNvSpPr>
          <p:nvPr>
            <p:ph idx="1"/>
          </p:nvPr>
        </p:nvSpPr>
        <p:spPr>
          <a:xfrm>
            <a:off x="5472113" y="4521994"/>
            <a:ext cx="3400425" cy="8286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altLang="ru-RU" sz="1050" dirty="0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75085" y="2492896"/>
            <a:ext cx="8197453" cy="3579310"/>
          </a:xfrm>
        </p:spPr>
        <p:txBody>
          <a:bodyPr/>
          <a:lstStyle/>
          <a:p>
            <a:pPr algn="just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ОГЭ представляет собой форму государственной итоговой аттестации, которая проводится в целях определения соответствия результатов освоения обучающимися основных образовательных программ основного общего образования требованиям федерального государственного стандарта</a:t>
            </a:r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33930431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6856"/>
    </mc:Choice>
    <mc:Fallback>
      <p:transition spd="slow" advTm="26856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«Природопользование и геоэкология» (14)</a:t>
            </a:r>
            <a:endParaRPr lang="ru-RU" sz="2800" dirty="0"/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1793354"/>
            <a:ext cx="5688632" cy="252028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83768" y="3573016"/>
            <a:ext cx="6552727" cy="3202371"/>
          </a:xfrm>
          <a:prstGeom prst="rect">
            <a:avLst/>
          </a:prstGeom>
        </p:spPr>
      </p:pic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648200" y="2249425"/>
            <a:ext cx="4038600" cy="441993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505542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2180"/>
    </mc:Choice>
    <mc:Fallback>
      <p:transition spd="slow" advTm="5218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896" y="2276872"/>
            <a:ext cx="8012904" cy="1224134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«Природопользование и геоэкология» (14)</a:t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множественного выбора.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Формулировка: в каких </a:t>
            </a:r>
            <a:r>
              <a:rPr lang="ru-RU" sz="2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двух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перечисленных регионов….значит в ответе два элемента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озможные </a:t>
            </a:r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</a:t>
            </a: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задания:</a:t>
            </a:r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3501005"/>
            <a:ext cx="4038600" cy="3274381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648200" y="3501005"/>
            <a:ext cx="4038600" cy="31683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548" y="3501008"/>
            <a:ext cx="8121252" cy="31683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660291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64209"/>
    </mc:Choice>
    <mc:Fallback>
      <p:transition spd="slow" advTm="64209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896" y="476672"/>
            <a:ext cx="8012904" cy="2232248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«Природопользование и геоэкология» (15)</a:t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Рациональное и нерациональное природопользование</a:t>
            </a:r>
            <a:b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варианты:</a:t>
            </a:r>
            <a:b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3501005"/>
            <a:ext cx="4038600" cy="3274381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648200" y="3501005"/>
            <a:ext cx="4038600" cy="31683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2276871"/>
            <a:ext cx="8784976" cy="43924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293608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85833"/>
    </mc:Choice>
    <mc:Fallback>
      <p:transition spd="slow" advTm="85833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896" y="476672"/>
            <a:ext cx="8012904" cy="2232248"/>
          </a:xfrm>
        </p:spPr>
        <p:txBody>
          <a:bodyPr>
            <a:normAutofit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«География России» (2)</a:t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1916833"/>
            <a:ext cx="4038600" cy="4858554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648200" y="1772816"/>
            <a:ext cx="4038600" cy="4896545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посвящено российским границам.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Пограничные государства рекомендуется выучить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6697" y="2276872"/>
            <a:ext cx="4431503" cy="8973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200" y="3573016"/>
            <a:ext cx="4572000" cy="30037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130100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4265"/>
    </mc:Choice>
    <mc:Fallback>
      <p:transition spd="slow" advTm="44265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896" y="476672"/>
            <a:ext cx="8012904" cy="2232248"/>
          </a:xfrm>
        </p:spPr>
        <p:txBody>
          <a:bodyPr>
            <a:normAutofit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«География России» (3)</a:t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1916833"/>
            <a:ext cx="4038600" cy="4858554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648200" y="1772816"/>
            <a:ext cx="4038600" cy="4896545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сопоставляются две карты атласа «Политико-административная» и «Почвы России»</a:t>
            </a:r>
          </a:p>
          <a:p>
            <a:pPr marL="10972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определяются типы почв для каждого региона</a:t>
            </a:r>
          </a:p>
          <a:p>
            <a:pPr marL="10972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 данном задании плодородие изменяется с севера на юг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6697" y="2564904"/>
            <a:ext cx="4431503" cy="14784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878409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36600"/>
    </mc:Choice>
    <mc:Fallback>
      <p:transition spd="slow" advTm="366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896" y="476672"/>
            <a:ext cx="8012904" cy="2232248"/>
          </a:xfrm>
        </p:spPr>
        <p:txBody>
          <a:bodyPr>
            <a:normAutofit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«География России» (4 заповедники)</a:t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1916833"/>
            <a:ext cx="4038600" cy="4858554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648200" y="2132856"/>
            <a:ext cx="4038600" cy="4536505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Необходим атлас, где есть карта «Особо охраняемые природные территории» с заповедниками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5" y="2492895"/>
            <a:ext cx="4540695" cy="35078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453707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8824"/>
    </mc:Choice>
    <mc:Fallback>
      <p:transition spd="slow" advTm="18824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896" y="476672"/>
            <a:ext cx="8012904" cy="2232248"/>
          </a:xfrm>
        </p:spPr>
        <p:txBody>
          <a:bodyPr>
            <a:normAutofit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«География России» (21)</a:t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1916833"/>
            <a:ext cx="4038600" cy="4858554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5400428" y="2071688"/>
            <a:ext cx="3286372" cy="4597674"/>
          </a:xfrm>
        </p:spPr>
        <p:txBody>
          <a:bodyPr>
            <a:normAutofit/>
          </a:bodyPr>
          <a:lstStyle/>
          <a:p>
            <a:pPr marL="10953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выделяем в тексте понятие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воспроизводство населения</a:t>
            </a:r>
          </a:p>
          <a:p>
            <a:pPr marL="10972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вспоминаем его определение</a:t>
            </a:r>
          </a:p>
          <a:p>
            <a:pPr marL="10972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внимательно вычитываем каждое высказывание</a:t>
            </a:r>
          </a:p>
          <a:p>
            <a:pPr>
              <a:buFontTx/>
              <a:buChar char="-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6696" y="2071687"/>
            <a:ext cx="5075384" cy="39290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329504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9064"/>
    </mc:Choice>
    <mc:Fallback>
      <p:transition spd="slow" advTm="29064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896" y="764704"/>
            <a:ext cx="8012904" cy="1944216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«География России» (21)</a:t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варианты этого задания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1916833"/>
            <a:ext cx="4038600" cy="4858554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5400428" y="2071688"/>
            <a:ext cx="3286372" cy="4597674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2420888"/>
            <a:ext cx="8784976" cy="42484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276989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76000"/>
    </mc:Choice>
    <mc:Fallback>
      <p:transition spd="slow" advTm="76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896" y="1412776"/>
            <a:ext cx="8012904" cy="288032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«География России» (22-23)</a:t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1916833"/>
            <a:ext cx="4038600" cy="4858554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5400428" y="1412774"/>
            <a:ext cx="3286372" cy="5256588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определяем что показано на горизонтальной и вертикальной оси</a:t>
            </a:r>
          </a:p>
          <a:p>
            <a:pPr marL="8890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понятия приехавших (иммиграция) и уехавших (эмиграция)</a:t>
            </a:r>
          </a:p>
          <a:p>
            <a:pPr marL="8890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миграционный прирост – разница между прибывшими и убывшими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1" y="1412775"/>
            <a:ext cx="5148908" cy="5362611"/>
          </a:xfrm>
          <a:prstGeom prst="rect">
            <a:avLst/>
          </a:prstGeom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536016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34448"/>
    </mc:Choice>
    <mc:Fallback>
      <p:transition spd="slow" advTm="344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896" y="1412776"/>
            <a:ext cx="8012904" cy="288032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«География России» (24 размещение населения)</a:t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1916833"/>
            <a:ext cx="4038600" cy="4858554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5400428" y="1412774"/>
            <a:ext cx="3286372" cy="5256588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«Плотность населения России»</a:t>
            </a:r>
          </a:p>
          <a:p>
            <a:pPr marL="109728" indent="0">
              <a:buNone/>
            </a:pP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Закономерности</a:t>
            </a:r>
          </a:p>
          <a:p>
            <a:pPr marL="10972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плотность населения России уменьшается с северо-запада на юго-восток</a:t>
            </a:r>
          </a:p>
          <a:p>
            <a:pPr marL="10972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чем больше площадь региона, тем ниже плотность населения</a:t>
            </a:r>
          </a:p>
          <a:p>
            <a:pPr marL="10972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 регионах Главной полосы расселения плотность выше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3" y="1628801"/>
            <a:ext cx="5220915" cy="23042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3" y="3933057"/>
            <a:ext cx="5220915" cy="28423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794549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8032"/>
    </mc:Choice>
    <mc:Fallback>
      <p:transition spd="slow" advTm="48032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/>
          </p:cNvSpPr>
          <p:nvPr>
            <p:ph type="title"/>
          </p:nvPr>
        </p:nvSpPr>
        <p:spPr>
          <a:xfrm>
            <a:off x="675085" y="476672"/>
            <a:ext cx="7886700" cy="16561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структуры и содержания КИМ ОГЭ</a:t>
            </a:r>
            <a:b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зменения </a:t>
            </a:r>
            <a:r>
              <a:rPr lang="ru-RU" sz="32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структуре содержания ОГЭ </a:t>
            </a:r>
            <a:r>
              <a:rPr lang="ru-RU" sz="32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в сравнении с 2022 г.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  <a:endParaRPr lang="ru-RU" altLang="ru-RU" sz="3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Объект 4"/>
          <p:cNvSpPr>
            <a:spLocks noGrp="1"/>
          </p:cNvSpPr>
          <p:nvPr>
            <p:ph idx="1"/>
          </p:nvPr>
        </p:nvSpPr>
        <p:spPr>
          <a:xfrm>
            <a:off x="5472113" y="4521994"/>
            <a:ext cx="3400425" cy="8286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altLang="ru-RU" sz="1050" dirty="0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65547" y="2132856"/>
            <a:ext cx="8578453" cy="4464496"/>
          </a:xfrm>
        </p:spPr>
        <p:txBody>
          <a:bodyPr/>
          <a:lstStyle/>
          <a:p>
            <a:pPr algn="ctr">
              <a:defRPr/>
            </a:pP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состоит из </a:t>
            </a:r>
            <a:r>
              <a:rPr lang="ru-RU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заданий</a:t>
            </a: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содержит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заданий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записью краткого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ответа: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 с ответом в виде одной цифры; </a:t>
            </a:r>
          </a:p>
          <a:p>
            <a:pPr marL="109728" indent="0" algn="just">
              <a:buNone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5 заданий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ответом в виде слова или словосочетания;</a:t>
            </a:r>
          </a:p>
          <a:p>
            <a:pPr marL="109728" indent="0" algn="just">
              <a:buNone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14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 с ответом в виде числа или последовательности цифр; </a:t>
            </a:r>
          </a:p>
          <a:p>
            <a:pPr marL="109728" indent="0" algn="just">
              <a:buNone/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задания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развёрнутым ответом, в двух из них требуется записать обоснованный ответ на вопрос 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 28, 29).</a:t>
            </a:r>
          </a:p>
          <a:p>
            <a:pPr algn="just">
              <a:defRPr/>
            </a:pPr>
            <a:endPara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26125570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9376"/>
    </mc:Choice>
    <mc:Fallback>
      <p:transition spd="slow" advTm="49376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896" y="1412776"/>
            <a:ext cx="8012904" cy="288032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«География России» (25 города-миллионеры)</a:t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1916833"/>
            <a:ext cx="4038600" cy="4858554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5400428" y="1700808"/>
            <a:ext cx="3286372" cy="4968554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 подобном задании обычно имеется один из городов-миллионеров</a:t>
            </a:r>
          </a:p>
          <a:p>
            <a:pPr marL="10972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города-миллионеры надо выучить</a:t>
            </a:r>
          </a:p>
          <a:p>
            <a:pPr marL="10972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численность других городов определяется по карте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1" y="1700808"/>
            <a:ext cx="5148907" cy="14401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1" y="3140968"/>
            <a:ext cx="5148907" cy="35283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377915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6440"/>
    </mc:Choice>
    <mc:Fallback>
      <p:transition spd="slow" advTm="2644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896" y="1412776"/>
            <a:ext cx="8012904" cy="288032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«География России» (26)</a:t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1916833"/>
            <a:ext cx="4038600" cy="4858554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5400428" y="1700808"/>
            <a:ext cx="3286372" cy="4968554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тематической карте уточняется наличие той или иной отрасли </a:t>
            </a:r>
          </a:p>
          <a:p>
            <a:pPr marL="109728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Рекомендуется представлять факторы размещения производства: наличие сырья, топлива, электроэнергии, воды, трудовых ресурсов, транспортных путей и т.д.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1" y="1700809"/>
            <a:ext cx="5148908" cy="20882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1" y="3789041"/>
            <a:ext cx="5148907" cy="29863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443866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37873"/>
    </mc:Choice>
    <mc:Fallback>
      <p:transition spd="slow" advTm="37873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896" y="1412776"/>
            <a:ext cx="8012904" cy="288032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«География России» (26)</a:t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заданий</a:t>
            </a:r>
            <a:b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1916833"/>
            <a:ext cx="4038600" cy="4858554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5400428" y="1700808"/>
            <a:ext cx="3286372" cy="4968554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1988839"/>
            <a:ext cx="8784976" cy="478654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244408" y="5661248"/>
            <a:ext cx="720080" cy="62753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20899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70696"/>
    </mc:Choice>
    <mc:Fallback>
      <p:transition spd="slow" advTm="70696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896" y="764705"/>
            <a:ext cx="8012904" cy="1419622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«География России» (28)</a:t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altLang="ru-RU" sz="27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типы воздушных </a:t>
            </a:r>
            <a:r>
              <a:rPr lang="ru-RU" alt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 формируют климат природной зоны, о которой идет речь в тексте</a:t>
            </a:r>
            <a:r>
              <a:rPr lang="ru-RU" alt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br>
              <a:rPr lang="ru-RU" alt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читать текст!</a:t>
            </a:r>
            <a:r>
              <a:rPr lang="ru-RU" alt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solidFill>
                <a:schemeClr val="tx1"/>
              </a:solidFill>
            </a:endParaRPr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1916833"/>
            <a:ext cx="4038600" cy="4858554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7308304" y="1916833"/>
            <a:ext cx="1835696" cy="4752529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арктические и умеренные воздушные массы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2420888"/>
            <a:ext cx="7200800" cy="42484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52071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5048"/>
    </mc:Choice>
    <mc:Fallback>
      <p:transition spd="slow" advTm="45048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896" y="764705"/>
            <a:ext cx="8012904" cy="1419622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«География России» (29)</a:t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предыдущего текста</a:t>
            </a:r>
            <a:b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solidFill>
                <a:schemeClr val="tx1"/>
              </a:solidFill>
            </a:endParaRPr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1916833"/>
            <a:ext cx="4038600" cy="4858554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7236296" y="2204864"/>
            <a:ext cx="1907704" cy="4464498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44408" y="5661248"/>
            <a:ext cx="720080" cy="62753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Объект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548" y="2276872"/>
            <a:ext cx="8229600" cy="4305532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3491880" y="2492896"/>
            <a:ext cx="22322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573660" y="2780928"/>
            <a:ext cx="16301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73896" y="4581128"/>
            <a:ext cx="281798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3517650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2761"/>
    </mc:Choice>
    <mc:Fallback>
      <p:transition spd="slow" advTm="42761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896" y="764705"/>
            <a:ext cx="8012904" cy="1419622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по содержательным блокам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«География России» (30)</a:t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solidFill>
                <a:schemeClr val="tx1"/>
              </a:solidFill>
            </a:endParaRPr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1916833"/>
            <a:ext cx="4038600" cy="4858554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5759623" y="2204864"/>
            <a:ext cx="3384377" cy="4464498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тексте выделяются ключевые фразы</a:t>
            </a:r>
          </a:p>
          <a:p>
            <a:pPr marL="109728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картам атласа и ключевым фразам определяется регион или страна</a:t>
            </a:r>
          </a:p>
          <a:p>
            <a:pPr marL="109728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5007" y="2780928"/>
            <a:ext cx="5365105" cy="2059285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2411760" y="3573016"/>
            <a:ext cx="14401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716016" y="3573016"/>
            <a:ext cx="57606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3" idx="1"/>
          </p:cNvCxnSpPr>
          <p:nvPr/>
        </p:nvCxnSpPr>
        <p:spPr>
          <a:xfrm flipV="1">
            <a:off x="215007" y="3789040"/>
            <a:ext cx="1980729" cy="2153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23528" y="4149080"/>
            <a:ext cx="129614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23528" y="4437112"/>
            <a:ext cx="25922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23528" y="4725144"/>
            <a:ext cx="72008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607975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6739"/>
    </mc:Choice>
    <mc:Fallback>
      <p:transition spd="slow" advTm="46739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Рекомендуемый материал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Открытый банк заданий ОГЭ на сайте ФИПИ </a:t>
            </a:r>
            <a:r>
              <a:rPr lang="en-US" dirty="0">
                <a:solidFill>
                  <a:schemeClr val="accent1"/>
                </a:solidFill>
                <a:hlinkClick r:id="rId4"/>
              </a:rPr>
              <a:t>https://</a:t>
            </a:r>
            <a:r>
              <a:rPr lang="en-US" dirty="0" smtClean="0">
                <a:solidFill>
                  <a:schemeClr val="accent1"/>
                </a:solidFill>
                <a:hlinkClick r:id="rId4"/>
              </a:rPr>
              <a:t>fipi.ru/oge/otkrytyy-bank-zadaniy-oge</a:t>
            </a:r>
            <a:r>
              <a:rPr lang="ru-RU" dirty="0" smtClean="0">
                <a:solidFill>
                  <a:schemeClr val="accent1"/>
                </a:solidFill>
              </a:rPr>
              <a:t> </a:t>
            </a:r>
          </a:p>
          <a:p>
            <a:endParaRPr lang="ru-RU" dirty="0">
              <a:solidFill>
                <a:srgbClr val="002060"/>
              </a:solidFill>
            </a:endParaRPr>
          </a:p>
          <a:p>
            <a:r>
              <a:rPr lang="ru-RU" dirty="0" smtClean="0"/>
              <a:t>Навигатор самостоятельной подготовки к ОГЭ на сайте ФИПИ </a:t>
            </a:r>
            <a:r>
              <a:rPr lang="en-US" dirty="0">
                <a:solidFill>
                  <a:srgbClr val="0070C0"/>
                </a:solidFill>
                <a:hlinkClick r:id="rId5"/>
              </a:rPr>
              <a:t>https://</a:t>
            </a:r>
            <a:r>
              <a:rPr lang="en-US" dirty="0" smtClean="0">
                <a:solidFill>
                  <a:srgbClr val="0070C0"/>
                </a:solidFill>
                <a:hlinkClick r:id="rId5"/>
              </a:rPr>
              <a:t>fipi.ru/navigator-podgotovki/navigator-oge#gg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</a:p>
          <a:p>
            <a:endParaRPr lang="ru-RU" dirty="0">
              <a:solidFill>
                <a:srgbClr val="002060"/>
              </a:solidFill>
            </a:endParaRPr>
          </a:p>
          <a:p>
            <a:r>
              <a:rPr lang="ru-RU" dirty="0" smtClean="0"/>
              <a:t>Образовательный портал. Решу ОГЭ по географии </a:t>
            </a:r>
            <a:r>
              <a:rPr lang="en-US" dirty="0" smtClean="0">
                <a:solidFill>
                  <a:srgbClr val="FFC000"/>
                </a:solidFill>
              </a:rPr>
              <a:t>https://geo-oge.sdamgia.ru/</a:t>
            </a:r>
            <a:endParaRPr lang="ru-RU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21879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31705"/>
    </mc:Choice>
    <mc:Fallback>
      <p:transition spd="slow" advTm="31705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459025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r>
              <a:rPr lang="en-US" sz="4900" b="1" dirty="0"/>
              <a:t/>
            </a:r>
            <a:br>
              <a:rPr lang="en-US" sz="4900" b="1" dirty="0"/>
            </a:br>
            <a:r>
              <a:rPr lang="en-US" sz="4400" b="1" dirty="0" smtClean="0"/>
              <a:t/>
            </a:r>
            <a:br>
              <a:rPr lang="en-US" sz="4400" b="1" dirty="0" smtClean="0"/>
            </a:br>
            <a:r>
              <a:rPr lang="en-US" sz="4400" b="1" dirty="0"/>
              <a:t/>
            </a:r>
            <a:br>
              <a:rPr lang="en-US" sz="4400" b="1" dirty="0"/>
            </a:b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528816"/>
            <a:ext cx="8229600" cy="45719"/>
          </a:xfrm>
        </p:spPr>
        <p:txBody>
          <a:bodyPr>
            <a:noAutofit/>
          </a:bodyPr>
          <a:lstStyle/>
          <a:p>
            <a:pPr marL="109728" indent="0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8928"/>
    </mc:Choice>
    <mc:Fallback>
      <p:transition spd="slow" advTm="8928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548" y="1143000"/>
            <a:ext cx="8121252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ОГЭ по географии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565547" cy="68580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5548" y="3501008"/>
            <a:ext cx="8121252" cy="3073528"/>
          </a:xfrm>
        </p:spPr>
        <p:txBody>
          <a:bodyPr/>
          <a:lstStyle/>
          <a:p>
            <a:pPr marL="109728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выполнение экзаменационной работы отводится 2 часа 30 минут (150 минут)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79194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9968"/>
    </mc:Choice>
    <mc:Fallback>
      <p:transition spd="slow" advTm="9968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548" y="1143000"/>
            <a:ext cx="8121252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материалы и оборудование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565547" cy="68580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420888"/>
            <a:ext cx="8003232" cy="4153648"/>
          </a:xfrm>
        </p:spPr>
        <p:txBody>
          <a:bodyPr/>
          <a:lstStyle/>
          <a:p>
            <a:pPr marL="109728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экзамене разрешается пользоваться:</a:t>
            </a:r>
          </a:p>
          <a:p>
            <a:pPr marL="109728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линейкой</a:t>
            </a:r>
          </a:p>
          <a:p>
            <a:pPr marL="109728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непрограммируемым калькулятором</a:t>
            </a:r>
          </a:p>
          <a:p>
            <a:pPr marL="109728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географическими атласами для 7 – 9 классов (любого издательства)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40659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8361"/>
    </mc:Choice>
    <mc:Fallback>
      <p:transition spd="slow" advTm="1836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548" y="764704"/>
            <a:ext cx="8121252" cy="86409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оценивания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565547" cy="68580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060848"/>
            <a:ext cx="8280920" cy="4513688"/>
          </a:xfrm>
        </p:spPr>
        <p:txBody>
          <a:bodyPr>
            <a:normAutofit lnSpcReduction="10000"/>
          </a:bodyPr>
          <a:lstStyle/>
          <a:p>
            <a:pPr marL="109728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 максимальный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первичный балл – 31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Верное выполнение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каждого задания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кратким ответом –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балл</a:t>
            </a:r>
          </a:p>
          <a:p>
            <a:pPr marL="109728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выполнении задания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зависимости от полноты и правильности ответа выставляется от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баллов</a:t>
            </a:r>
          </a:p>
          <a:p>
            <a:pPr marL="109728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оцениваются 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балл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03362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33712"/>
    </mc:Choice>
    <mc:Fallback>
      <p:transition spd="slow" advTm="33712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/>
          </p:cNvSpPr>
          <p:nvPr>
            <p:ph type="title"/>
          </p:nvPr>
        </p:nvSpPr>
        <p:spPr>
          <a:xfrm>
            <a:off x="675085" y="476672"/>
            <a:ext cx="78867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по выполнению работы и заполнению бланков</a:t>
            </a:r>
            <a:endParaRPr lang="ru-RU" altLang="ru-RU" sz="3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Объект 4"/>
          <p:cNvSpPr>
            <a:spLocks noGrp="1"/>
          </p:cNvSpPr>
          <p:nvPr>
            <p:ph idx="1"/>
          </p:nvPr>
        </p:nvSpPr>
        <p:spPr>
          <a:xfrm>
            <a:off x="5472113" y="4521994"/>
            <a:ext cx="3400425" cy="8286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altLang="ru-RU" sz="1050" dirty="0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65547" y="1806078"/>
            <a:ext cx="8306991" cy="4791274"/>
          </a:xfrm>
        </p:spPr>
        <p:txBody>
          <a:bodyPr/>
          <a:lstStyle/>
          <a:p>
            <a:pPr lvl="0" algn="just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Ответы на задания 1, 4, 5, 6, 11, 16-18 записываются в виде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одной цифры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соответствует номеру правильного ответа. Эту цифру запишите в поле ответа в тексте работы, а затем перенесите в бланк ответов № 1</a:t>
            </a:r>
          </a:p>
          <a:p>
            <a:pPr lvl="0" algn="just">
              <a:defRPr/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к заданиям 2, 3, 7-10, 13-15, 19-27, 30 записываются в виде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числа, слова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(словосочетание) или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последовательности цифр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Ответ запишите в поле ответа в тексте работы, а затем перенесите в бланк ответов № 1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26232645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62753"/>
    </mc:Choice>
    <mc:Fallback>
      <p:transition spd="slow" advTm="62753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/>
          </p:cNvSpPr>
          <p:nvPr>
            <p:ph type="title"/>
          </p:nvPr>
        </p:nvSpPr>
        <p:spPr>
          <a:xfrm>
            <a:off x="675085" y="476672"/>
            <a:ext cx="78867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по выполнению работы и заполнению бланков</a:t>
            </a:r>
            <a:endParaRPr lang="ru-RU" altLang="ru-RU" sz="3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Объект 4"/>
          <p:cNvSpPr>
            <a:spLocks noGrp="1"/>
          </p:cNvSpPr>
          <p:nvPr>
            <p:ph idx="1"/>
          </p:nvPr>
        </p:nvSpPr>
        <p:spPr>
          <a:xfrm>
            <a:off x="5472113" y="4521994"/>
            <a:ext cx="3400425" cy="8286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altLang="ru-RU" sz="1050" dirty="0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65547" y="1340768"/>
            <a:ext cx="8306991" cy="5256584"/>
          </a:xfrm>
        </p:spPr>
        <p:txBody>
          <a:bodyPr/>
          <a:lstStyle/>
          <a:p>
            <a:pPr lvl="0" algn="just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пишите в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отдельной клеточке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приведенными в бланке образцами</a:t>
            </a:r>
          </a:p>
          <a:p>
            <a:pPr lvl="0" algn="just">
              <a:defRPr/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переносе ответа в виде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последовательности цифр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бланк  (задания 3, 8, 14-15, 19-21,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24-26) следует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указать только эту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запятых, пробелов и прочих символов</a:t>
            </a:r>
          </a:p>
          <a:p>
            <a:pPr lvl="0" algn="just">
              <a:defRPr/>
            </a:pP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 на задание имеет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единицу измерения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 при переносе ответа на бланк следует записать только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полученное число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Единицы измерения в ответе указывать не надо</a:t>
            </a:r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30101640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0144"/>
    </mc:Choice>
    <mc:Fallback>
      <p:transition spd="slow" advTm="50144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/>
          </p:cNvSpPr>
          <p:nvPr>
            <p:ph type="title"/>
          </p:nvPr>
        </p:nvSpPr>
        <p:spPr>
          <a:xfrm>
            <a:off x="675085" y="476672"/>
            <a:ext cx="78867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по выполнению работы и заполнению бланков</a:t>
            </a:r>
            <a:endParaRPr lang="ru-RU" altLang="ru-RU" sz="3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Объект 4"/>
          <p:cNvSpPr>
            <a:spLocks noGrp="1"/>
          </p:cNvSpPr>
          <p:nvPr>
            <p:ph idx="1"/>
          </p:nvPr>
        </p:nvSpPr>
        <p:spPr>
          <a:xfrm>
            <a:off x="5472113" y="4521994"/>
            <a:ext cx="3400425" cy="8286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altLang="ru-RU" sz="1050" dirty="0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65547" y="1590054"/>
            <a:ext cx="8306991" cy="5007298"/>
          </a:xfrm>
        </p:spPr>
        <p:txBody>
          <a:bodyPr/>
          <a:lstStyle/>
          <a:p>
            <a:pPr lvl="0" algn="just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задании 23 ответом может быть десятичная дробь. Ответ переносится в бланк ответов № 1 в таком виде:</a:t>
            </a:r>
          </a:p>
          <a:p>
            <a:pPr lvl="0" algn="just">
              <a:defRPr/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 3 задания (12, 28 и 29), на которые следует дать развернутый ответ. Ответы на эти задания записываются на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бланке ответов № 2</a:t>
            </a:r>
          </a:p>
          <a:p>
            <a:pPr lvl="0" algn="just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сначала номер задания, а затем ответ на него</a:t>
            </a:r>
          </a:p>
          <a:p>
            <a:pPr lvl="0" algn="just">
              <a:defRPr/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50"/>
            <a:ext cx="565547" cy="51435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624" y="2636912"/>
            <a:ext cx="4251151" cy="9825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280141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5169"/>
    </mc:Choice>
    <mc:Fallback>
      <p:transition spd="slow" advTm="45169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4536</TotalTime>
  <Words>1387</Words>
  <Application>Microsoft Office PowerPoint</Application>
  <PresentationFormat>Экран (4:3)</PresentationFormat>
  <Paragraphs>196</Paragraphs>
  <Slides>37</Slides>
  <Notes>32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Городская</vt:lpstr>
      <vt:lpstr>Особенности подготовки к  ОГЭ 2022- 2023 учебном году по географии (для обучающихся 9 класса)</vt:lpstr>
      <vt:lpstr>Назначение контрольных измерительных материалов (КИМ) ОГЭ</vt:lpstr>
      <vt:lpstr>Характеристика структуры и содержания КИМ ОГЭ изменения в структуре содержания ОГЭ 2023 в сравнении с 2022 г. отсутствуют</vt:lpstr>
      <vt:lpstr>Продолжительность ОГЭ по географии</vt:lpstr>
      <vt:lpstr>Дополнительные материалы и оборудование</vt:lpstr>
      <vt:lpstr>Система оценивания</vt:lpstr>
      <vt:lpstr>Инструкция по выполнению работы и заполнению бланков</vt:lpstr>
      <vt:lpstr>Инструкция по выполнению работы и заполнению бланков</vt:lpstr>
      <vt:lpstr>Инструкция по выполнению работы и заполнению бланков</vt:lpstr>
      <vt:lpstr>Бланки ответов</vt:lpstr>
      <vt:lpstr>Инструкция по выполнению работы</vt:lpstr>
      <vt:lpstr>Подходы к отбору содержания, разработке структуры КИМ ОГЭ</vt:lpstr>
      <vt:lpstr>Подходы к отбору содержания, разработке структуры КИМ ОГЭ</vt:lpstr>
      <vt:lpstr>Подходы к отбору содержания, разработке структуры КИМ ОГЭ</vt:lpstr>
      <vt:lpstr>Примеры заданий по содержательным блокам «Источники географической информации» (9-12)</vt:lpstr>
      <vt:lpstr>Примеры заданий по содержательным блокам «Источники географической информации» (9-12)</vt:lpstr>
      <vt:lpstr>Примеры заданий по содержательным блокам «Источники географической информации» (9-12)</vt:lpstr>
      <vt:lpstr>Примеры заданий по содержательным блокам «Природа Земли и человек» (16-17)  -рекомендуется схематично распределить все четыре города по координатам  -внимательно вычитывать текст высказываний учащихся</vt:lpstr>
      <vt:lpstr>Примеры заданий по содержательным блокам «Материки океаны, народы и страны» (18)</vt:lpstr>
      <vt:lpstr>Примеры заданий по содержательным блокам «Природопользование и геоэкология» (14)</vt:lpstr>
      <vt:lpstr>Примеры заданий по содержательным блокам «Природопользование и геоэкология» (14)  Задание множественного выбора. Формулировка: в каких двух из перечисленных регионов….значит в ответе два элемента  Возможные варианты задания:    </vt:lpstr>
      <vt:lpstr>Примеры заданий по содержательным блокам «Природопользование и геоэкология» (15) Рациональное и нерациональное природопользование Возможные варианты: </vt:lpstr>
      <vt:lpstr>Примеры заданий по содержательным блокам «География России» (2)  </vt:lpstr>
      <vt:lpstr>Примеры заданий по содержательным блокам «География России» (3)  </vt:lpstr>
      <vt:lpstr>Примеры заданий по содержательным блокам «География России» (4 заповедники)  </vt:lpstr>
      <vt:lpstr>Примеры заданий по содержательным блокам «География России» (21)  </vt:lpstr>
      <vt:lpstr>Примеры заданий по содержательным блокам «География России» (21)  Возможные варианты этого задания  </vt:lpstr>
      <vt:lpstr>Примеры заданий по содержательным блокам «География России» (22-23)   </vt:lpstr>
      <vt:lpstr>Примеры заданий по содержательным блокам «География России» (24 размещение населения)   </vt:lpstr>
      <vt:lpstr>Примеры заданий по содержательным блокам «География России» (25 города-миллионеры)   </vt:lpstr>
      <vt:lpstr>Примеры заданий по содержательным блокам «География России» (26)   </vt:lpstr>
      <vt:lpstr>Примеры заданий по содержательным блокам «География России» (26) Варианты заданий  </vt:lpstr>
      <vt:lpstr>Примеры заданий по содержательным блокам «География России» (28)  Какие типы воздушных масс формируют климат природной зоны, о которой идет речь в тексте?  Внимательно читать текст! </vt:lpstr>
      <vt:lpstr>Примеры заданий по содержательным блокам «География России» (29)  на основе предыдущего текста </vt:lpstr>
      <vt:lpstr>Примеры заданий по содержательным блокам «География России» (30)  </vt:lpstr>
      <vt:lpstr>Рекомендуемый материал</vt:lpstr>
      <vt:lpstr>  Спасибо за внимание!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«Анализ результатов КДР по географии как ресурс повышения качества подготовки к итоговой аттестации»</dc:title>
  <dc:creator>ольга</dc:creator>
  <cp:lastModifiedBy>Пользователь Windows</cp:lastModifiedBy>
  <cp:revision>570</cp:revision>
  <cp:lastPrinted>2020-12-16T11:32:10Z</cp:lastPrinted>
  <dcterms:created xsi:type="dcterms:W3CDTF">2018-03-22T13:40:09Z</dcterms:created>
  <dcterms:modified xsi:type="dcterms:W3CDTF">2023-07-10T16:41:05Z</dcterms:modified>
</cp:coreProperties>
</file>