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пн 10.07.23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 rtlCol="0">
            <a:normAutofit/>
          </a:bodyPr>
          <a:lstStyle/>
          <a:p>
            <a:r>
              <a:rPr lang="ru" sz="7200" dirty="0"/>
              <a:t>Построение развертки куба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9753" y="4672739"/>
            <a:ext cx="6269347" cy="1021498"/>
          </a:xfrm>
        </p:spPr>
        <p:txBody>
          <a:bodyPr rtlCol="0">
            <a:normAutofit/>
          </a:bodyPr>
          <a:lstStyle/>
          <a:p>
            <a:pPr rtl="0"/>
            <a:r>
              <a:rPr lang="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класс</a:t>
            </a:r>
            <a:r>
              <a:rPr lang="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Технология</a:t>
            </a:r>
            <a:endParaRPr lang="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D9D82D-2D94-4F21-B83B-CE8C1F5C2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89" y="1704474"/>
            <a:ext cx="35909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29C83DE6-DAEF-41A0-96FB-B8CFAC854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C2BC0E4-9336-4186-9DE8-20E8D8DBD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</p:spPr>
        <p:txBody>
          <a:bodyPr>
            <a:normAutofit/>
          </a:bodyPr>
          <a:lstStyle/>
          <a:p>
            <a:r>
              <a:rPr lang="ru-RU" sz="3500" dirty="0"/>
              <a:t>Построение чертежа. Шаг 1. Компоновка.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262B4D-0B0B-48F3-8CB7-D0DC1816F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262" y="2005877"/>
            <a:ext cx="3519979" cy="4440961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8F1FEAF-0F45-437C-98A1-FAB05539E60B}"/>
              </a:ext>
            </a:extLst>
          </p:cNvPr>
          <p:cNvCxnSpPr>
            <a:cxnSpLocks/>
          </p:cNvCxnSpPr>
          <p:nvPr/>
        </p:nvCxnSpPr>
        <p:spPr>
          <a:xfrm>
            <a:off x="5478379" y="2077453"/>
            <a:ext cx="80210" cy="42248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5C2470E-F0B6-4B69-BEAC-E6271E943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637" y="2034362"/>
            <a:ext cx="97544" cy="424318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4C777C-0DB1-41E9-91C6-AFE21AE3F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787" y="2034362"/>
            <a:ext cx="97544" cy="4243184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E1AF92BE-CB92-421D-8C10-4CAD6156D930}"/>
              </a:ext>
            </a:extLst>
          </p:cNvPr>
          <p:cNvCxnSpPr/>
          <p:nvPr/>
        </p:nvCxnSpPr>
        <p:spPr>
          <a:xfrm>
            <a:off x="5571251" y="6023811"/>
            <a:ext cx="38215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08FE89-1A8F-4F10-A653-8D308538A8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557" y="5754659"/>
            <a:ext cx="542591" cy="15851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85FA809-37F0-4CF1-8D3D-7747573E7D68}"/>
              </a:ext>
            </a:extLst>
          </p:cNvPr>
          <p:cNvSpPr/>
          <p:nvPr/>
        </p:nvSpPr>
        <p:spPr>
          <a:xfrm>
            <a:off x="5992977" y="5646611"/>
            <a:ext cx="161294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см 5 мм</a:t>
            </a:r>
            <a:endParaRPr lang="ru-RU" sz="2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B9274D6-22B9-4FE9-81B0-C10CCF3480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3666" y="5286332"/>
            <a:ext cx="1835055" cy="707197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:a16="http://schemas.microsoft.com/office/drawing/2014/main" id="{BD385F57-4FE3-4587-A9B6-93DD1A06A0B1}"/>
              </a:ext>
            </a:extLst>
          </p:cNvPr>
          <p:cNvSpPr/>
          <p:nvPr/>
        </p:nvSpPr>
        <p:spPr>
          <a:xfrm>
            <a:off x="4986014" y="2023823"/>
            <a:ext cx="97545" cy="107259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95DAC57-235F-4628-BD08-4679A3BA2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1044" y="6139717"/>
            <a:ext cx="195089" cy="2011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168FDF2-8AE8-4A30-8490-FB0F43894F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0910" y="6136862"/>
            <a:ext cx="195089" cy="20118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EFE12D3-5537-4E18-97BA-6D78CB4EBE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567" y="1993474"/>
            <a:ext cx="195089" cy="201185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34B412A-D48D-47C2-B7A9-DB533FBDA39A}"/>
              </a:ext>
            </a:extLst>
          </p:cNvPr>
          <p:cNvSpPr/>
          <p:nvPr/>
        </p:nvSpPr>
        <p:spPr>
          <a:xfrm>
            <a:off x="8125326" y="2340847"/>
            <a:ext cx="292768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Расстояние 2,5 см отмеряем </a:t>
            </a:r>
          </a:p>
          <a:p>
            <a:pPr algn="ctr"/>
            <a:r>
              <a:rPr lang="ru-RU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сверху, и снизу, </a:t>
            </a:r>
          </a:p>
          <a:p>
            <a:pPr algn="ctr"/>
            <a:r>
              <a:rPr lang="ru-RU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потом соединяем!!!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8CD5F754-B563-410A-9CFB-3AD5A47A31C2}"/>
              </a:ext>
            </a:extLst>
          </p:cNvPr>
          <p:cNvSpPr/>
          <p:nvPr/>
        </p:nvSpPr>
        <p:spPr>
          <a:xfrm>
            <a:off x="4967326" y="2034362"/>
            <a:ext cx="97545" cy="107259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591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BC619-64CF-4C7F-8C4B-F8BE5396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2. Разметка граней.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A1F73F-1120-4D7C-8A10-BE623EDD5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DFA38B-1714-4F38-916A-27C14C7B3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382693" y="1475624"/>
            <a:ext cx="4427018" cy="5504848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39C5333-C698-46FC-95EA-E61186CF235F}"/>
              </a:ext>
            </a:extLst>
          </p:cNvPr>
          <p:cNvCxnSpPr/>
          <p:nvPr/>
        </p:nvCxnSpPr>
        <p:spPr>
          <a:xfrm>
            <a:off x="2951747" y="3954379"/>
            <a:ext cx="543025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F36977-8119-47F4-BB51-A1A2719A8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523" y="3412798"/>
            <a:ext cx="5438103" cy="12193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3247B94-1B91-41C7-81D5-C6B5054382EB}"/>
              </a:ext>
            </a:extLst>
          </p:cNvPr>
          <p:cNvCxnSpPr/>
          <p:nvPr/>
        </p:nvCxnSpPr>
        <p:spPr>
          <a:xfrm>
            <a:off x="2918373" y="4503819"/>
            <a:ext cx="543025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8121B2B-A204-4FA1-BFBD-137BDA0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710" y="3324399"/>
            <a:ext cx="195089" cy="20118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B9C89C3-4729-4605-A6DC-F816B8014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268" y="3296000"/>
            <a:ext cx="195089" cy="20118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D94DB05-2A6E-4ED6-B71E-9F5C6DAA7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979" y="4403227"/>
            <a:ext cx="195089" cy="20118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14DA185-4F99-4953-86BC-8CF561010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2521" y="4363780"/>
            <a:ext cx="195089" cy="20118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09C17D-05C2-4086-96D5-82E114A943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979" y="4403227"/>
            <a:ext cx="195089" cy="2011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A246B9-8825-4BF4-A6CA-EFB53D8BE6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066" y="4383175"/>
            <a:ext cx="195089" cy="20118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69B4FD1-5008-4C1D-8A94-135685685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296000"/>
            <a:ext cx="195089" cy="20118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63A1712-D72B-4EF6-B4BE-4F547DFE7C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979" y="3295999"/>
            <a:ext cx="195089" cy="201185"/>
          </a:xfrm>
          <a:prstGeom prst="rect">
            <a:avLst/>
          </a:prstGeom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35432D6-D6AD-4C3A-AA93-CB959F27B6FA}"/>
              </a:ext>
            </a:extLst>
          </p:cNvPr>
          <p:cNvCxnSpPr>
            <a:cxnSpLocks/>
          </p:cNvCxnSpPr>
          <p:nvPr/>
        </p:nvCxnSpPr>
        <p:spPr>
          <a:xfrm>
            <a:off x="4017254" y="3464439"/>
            <a:ext cx="0" cy="9387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F3735844-08E2-4A5C-9CE9-CCE599E7E5EE}"/>
              </a:ext>
            </a:extLst>
          </p:cNvPr>
          <p:cNvCxnSpPr>
            <a:cxnSpLocks/>
          </p:cNvCxnSpPr>
          <p:nvPr/>
        </p:nvCxnSpPr>
        <p:spPr>
          <a:xfrm>
            <a:off x="5059812" y="3464439"/>
            <a:ext cx="0" cy="9387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2ABF3E79-AE78-45B1-90FA-A1BE5C28A6CE}"/>
              </a:ext>
            </a:extLst>
          </p:cNvPr>
          <p:cNvCxnSpPr>
            <a:cxnSpLocks/>
          </p:cNvCxnSpPr>
          <p:nvPr/>
        </p:nvCxnSpPr>
        <p:spPr>
          <a:xfrm>
            <a:off x="6200272" y="3464439"/>
            <a:ext cx="0" cy="9387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D3C91C7-F715-407B-9AFA-6E888E4840CF}"/>
              </a:ext>
            </a:extLst>
          </p:cNvPr>
          <p:cNvCxnSpPr>
            <a:cxnSpLocks/>
          </p:cNvCxnSpPr>
          <p:nvPr/>
        </p:nvCxnSpPr>
        <p:spPr>
          <a:xfrm>
            <a:off x="7405523" y="3464439"/>
            <a:ext cx="0" cy="9387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470760FD-EC2A-4AC9-AC76-70C3715781E9}"/>
              </a:ext>
            </a:extLst>
          </p:cNvPr>
          <p:cNvCxnSpPr/>
          <p:nvPr/>
        </p:nvCxnSpPr>
        <p:spPr>
          <a:xfrm>
            <a:off x="2951747" y="4604412"/>
            <a:ext cx="1065507" cy="0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00DCBA7-5820-492A-8CEC-07F651064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0121" y="4545248"/>
            <a:ext cx="1225402" cy="1585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75D4895-A4A1-4364-BF08-34815BFF04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628" y="4545248"/>
            <a:ext cx="1225402" cy="158510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66CD673-CA51-407E-9175-040C1B600F89}"/>
              </a:ext>
            </a:extLst>
          </p:cNvPr>
          <p:cNvSpPr/>
          <p:nvPr/>
        </p:nvSpPr>
        <p:spPr>
          <a:xfrm>
            <a:off x="3153662" y="4535577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C492D26-E2C4-4F30-8AF3-FA1A9F43964D}"/>
              </a:ext>
            </a:extLst>
          </p:cNvPr>
          <p:cNvSpPr/>
          <p:nvPr/>
        </p:nvSpPr>
        <p:spPr>
          <a:xfrm>
            <a:off x="4244737" y="4568297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6ADA8CB-A6C1-4FDA-9E8D-BE56DDB18CC2}"/>
              </a:ext>
            </a:extLst>
          </p:cNvPr>
          <p:cNvSpPr/>
          <p:nvPr/>
        </p:nvSpPr>
        <p:spPr>
          <a:xfrm>
            <a:off x="5397373" y="4587691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3B38B20-EEDE-40B5-B898-E71D8537B17C}"/>
              </a:ext>
            </a:extLst>
          </p:cNvPr>
          <p:cNvSpPr/>
          <p:nvPr/>
        </p:nvSpPr>
        <p:spPr>
          <a:xfrm>
            <a:off x="6578581" y="4584343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6BD06BB7-6978-4B5B-B38C-11755F699251}"/>
              </a:ext>
            </a:extLst>
          </p:cNvPr>
          <p:cNvSpPr/>
          <p:nvPr/>
        </p:nvSpPr>
        <p:spPr>
          <a:xfrm>
            <a:off x="5399976" y="4584343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</p:spTree>
    <p:extLst>
      <p:ext uri="{BB962C8B-B14F-4D97-AF65-F5344CB8AC3E}">
        <p14:creationId xmlns:p14="http://schemas.microsoft.com/office/powerpoint/2010/main" val="207556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A4385-42BA-4D68-B923-EE4DFF73B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2. Разметка граней. Вылеты.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49D44A-ED2A-47D8-81BC-F669754A0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258D4F-6593-408F-81D1-5F36F9649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710" y="1148303"/>
            <a:ext cx="6562725" cy="51339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52472D-1422-4306-A3EA-739E79187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654" y="1144292"/>
            <a:ext cx="195089" cy="2011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40FC74-E6F2-4B77-9272-A0F5B4F90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454" y="6086368"/>
            <a:ext cx="195089" cy="2011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F8CC8E-FDEB-45E1-AF5A-F2BC017C7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910" y="1148303"/>
            <a:ext cx="195089" cy="20118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EBDD6A-66D5-4320-AC67-62E8EF531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455653" y="6086368"/>
            <a:ext cx="195089" cy="20118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50DAA5-0451-4AC0-8C8C-B14B01664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3508" y="1194003"/>
            <a:ext cx="1225402" cy="1585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D66173D-833C-4636-BE00-295FC5E26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3128" y="1194003"/>
            <a:ext cx="1225402" cy="1585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C51CEC8-4C67-4401-B214-17306D5817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381" y="6062781"/>
            <a:ext cx="1225402" cy="20118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AB80DF1-8A4A-407E-8A93-737810FE03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0897" y="6092805"/>
            <a:ext cx="1225402" cy="1585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5D88CA1-72B9-42A0-B4AB-C008509C2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0288" y="1258400"/>
            <a:ext cx="859611" cy="57307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AD47EA2-06AB-4C86-953E-E865160A441C}"/>
              </a:ext>
            </a:extLst>
          </p:cNvPr>
          <p:cNvSpPr/>
          <p:nvPr/>
        </p:nvSpPr>
        <p:spPr>
          <a:xfrm>
            <a:off x="4152415" y="1234738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CCFF849-BD0D-4183-B06D-2F62915B273B}"/>
              </a:ext>
            </a:extLst>
          </p:cNvPr>
          <p:cNvSpPr/>
          <p:nvPr/>
        </p:nvSpPr>
        <p:spPr>
          <a:xfrm>
            <a:off x="5653928" y="5786850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86F0CA6-1DD2-4A1F-9A38-0B8B4D67F4D6}"/>
              </a:ext>
            </a:extLst>
          </p:cNvPr>
          <p:cNvSpPr/>
          <p:nvPr/>
        </p:nvSpPr>
        <p:spPr>
          <a:xfrm>
            <a:off x="4189317" y="5746081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</p:spTree>
    <p:extLst>
      <p:ext uri="{BB962C8B-B14F-4D97-AF65-F5344CB8AC3E}">
        <p14:creationId xmlns:p14="http://schemas.microsoft.com/office/powerpoint/2010/main" val="469659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15D71541-3967-483C-811F-AF48B65EE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6A25BE-9A4A-40A6-B9A7-69CB2AC2D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400050"/>
            <a:ext cx="7715250" cy="6057900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7CBD08C-C08F-4488-BAC5-F23566144D43}"/>
              </a:ext>
            </a:extLst>
          </p:cNvPr>
          <p:cNvCxnSpPr>
            <a:cxnSpLocks/>
          </p:cNvCxnSpPr>
          <p:nvPr/>
        </p:nvCxnSpPr>
        <p:spPr>
          <a:xfrm>
            <a:off x="3810000" y="577516"/>
            <a:ext cx="96252" cy="5869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AC58A78-D544-4478-B0DE-336E975E062F}"/>
              </a:ext>
            </a:extLst>
          </p:cNvPr>
          <p:cNvCxnSpPr/>
          <p:nvPr/>
        </p:nvCxnSpPr>
        <p:spPr>
          <a:xfrm>
            <a:off x="5325979" y="577516"/>
            <a:ext cx="0" cy="5783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449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BF466A-5761-4CF5-880C-E74BBE8C2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322" y="-46037"/>
            <a:ext cx="8747356" cy="6858000"/>
          </a:xfrm>
          <a:prstGeom prst="rect">
            <a:avLst/>
          </a:prstGeom>
        </p:spPr>
      </p:pic>
      <p:sp>
        <p:nvSpPr>
          <p:cNvPr id="3" name="Дата 2">
            <a:extLst>
              <a:ext uri="{FF2B5EF4-FFF2-40B4-BE49-F238E27FC236}">
                <a16:creationId xmlns:a16="http://schemas.microsoft.com/office/drawing/2014/main" id="{4364BD32-8D58-401B-9A9F-066DDAA37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C0838E75-7F66-4135-8F08-9B219A46C7FA}"/>
              </a:ext>
            </a:extLst>
          </p:cNvPr>
          <p:cNvCxnSpPr>
            <a:cxnSpLocks/>
          </p:cNvCxnSpPr>
          <p:nvPr/>
        </p:nvCxnSpPr>
        <p:spPr>
          <a:xfrm flipV="1">
            <a:off x="5213684" y="529389"/>
            <a:ext cx="0" cy="16282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DCFD31C-356F-4317-93EE-895C626367D9}"/>
              </a:ext>
            </a:extLst>
          </p:cNvPr>
          <p:cNvCxnSpPr>
            <a:cxnSpLocks/>
          </p:cNvCxnSpPr>
          <p:nvPr/>
        </p:nvCxnSpPr>
        <p:spPr>
          <a:xfrm>
            <a:off x="3465095" y="617621"/>
            <a:ext cx="17485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EDAB769-16F0-494E-A8CC-502B07667807}"/>
              </a:ext>
            </a:extLst>
          </p:cNvPr>
          <p:cNvCxnSpPr>
            <a:cxnSpLocks/>
          </p:cNvCxnSpPr>
          <p:nvPr/>
        </p:nvCxnSpPr>
        <p:spPr>
          <a:xfrm>
            <a:off x="3569368" y="5638800"/>
            <a:ext cx="17485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5D7404A-7B59-435C-98C2-892552CD8DE0}"/>
              </a:ext>
            </a:extLst>
          </p:cNvPr>
          <p:cNvSpPr/>
          <p:nvPr/>
        </p:nvSpPr>
        <p:spPr>
          <a:xfrm>
            <a:off x="5317957" y="4868779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C2C0453-DB72-4D27-B252-3F2045D517FD}"/>
              </a:ext>
            </a:extLst>
          </p:cNvPr>
          <p:cNvSpPr/>
          <p:nvPr/>
        </p:nvSpPr>
        <p:spPr>
          <a:xfrm>
            <a:off x="5213684" y="1187587"/>
            <a:ext cx="69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09F00AB-5478-42C6-8604-8DA8F9980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117" y="529389"/>
            <a:ext cx="195089" cy="2011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99254B-D585-482B-81CD-F44A0705D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500" y="529389"/>
            <a:ext cx="195089" cy="20118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57ED22E-0376-4CFB-B112-CB91B73C5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823" y="5530092"/>
            <a:ext cx="195089" cy="20118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A080FC7-6B40-4E56-AF09-1F66C4332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117" y="5538207"/>
            <a:ext cx="195089" cy="20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72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00656A-5A17-4AF1-A09F-C35C98C16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3. Добавляем припуски на склейку! Ширина 1 см.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D62447A-69A6-47AF-B79D-8C082ED03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66D17F-A7EC-44D0-B42F-06178B5F2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211" y="2047283"/>
            <a:ext cx="4865030" cy="39505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75EFAA-BB3B-4F6E-AC5D-99F1FFCCFEB6}"/>
              </a:ext>
            </a:extLst>
          </p:cNvPr>
          <p:cNvSpPr/>
          <p:nvPr/>
        </p:nvSpPr>
        <p:spPr>
          <a:xfrm>
            <a:off x="2991853" y="3184358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CB2163-7873-4E20-BDBA-73334B8486B9}"/>
              </a:ext>
            </a:extLst>
          </p:cNvPr>
          <p:cNvSpPr/>
          <p:nvPr/>
        </p:nvSpPr>
        <p:spPr>
          <a:xfrm>
            <a:off x="2991853" y="4506874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9877D96-6C2E-428D-B45E-A5BE70ED46E0}"/>
              </a:ext>
            </a:extLst>
          </p:cNvPr>
          <p:cNvSpPr/>
          <p:nvPr/>
        </p:nvSpPr>
        <p:spPr>
          <a:xfrm rot="16200000">
            <a:off x="6982325" y="3793959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F142563-E25D-445F-917A-D412BE8D70FC}"/>
              </a:ext>
            </a:extLst>
          </p:cNvPr>
          <p:cNvSpPr/>
          <p:nvPr/>
        </p:nvSpPr>
        <p:spPr>
          <a:xfrm>
            <a:off x="6328610" y="4506874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C5418F8-ED55-4EA3-83F3-0397A814FAF8}"/>
              </a:ext>
            </a:extLst>
          </p:cNvPr>
          <p:cNvSpPr/>
          <p:nvPr/>
        </p:nvSpPr>
        <p:spPr>
          <a:xfrm>
            <a:off x="6328611" y="3192858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B36CFE8-4632-4F72-8909-569F0A28A6CB}"/>
              </a:ext>
            </a:extLst>
          </p:cNvPr>
          <p:cNvSpPr/>
          <p:nvPr/>
        </p:nvSpPr>
        <p:spPr>
          <a:xfrm>
            <a:off x="5286941" y="3192858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B5D7BB4-7925-4926-BF7F-650847221388}"/>
              </a:ext>
            </a:extLst>
          </p:cNvPr>
          <p:cNvSpPr/>
          <p:nvPr/>
        </p:nvSpPr>
        <p:spPr>
          <a:xfrm>
            <a:off x="5229726" y="4506874"/>
            <a:ext cx="729915" cy="168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C77138A-46D4-4C49-B075-4A7768E79ACD}"/>
              </a:ext>
            </a:extLst>
          </p:cNvPr>
          <p:cNvCxnSpPr/>
          <p:nvPr/>
        </p:nvCxnSpPr>
        <p:spPr>
          <a:xfrm flipV="1">
            <a:off x="6126480" y="3192858"/>
            <a:ext cx="81815" cy="1684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56B3518-BDD4-4C43-99AC-2CA588831290}"/>
              </a:ext>
            </a:extLst>
          </p:cNvPr>
          <p:cNvCxnSpPr>
            <a:cxnSpLocks/>
          </p:cNvCxnSpPr>
          <p:nvPr/>
        </p:nvCxnSpPr>
        <p:spPr>
          <a:xfrm flipH="1" flipV="1">
            <a:off x="6065521" y="3191900"/>
            <a:ext cx="70585" cy="160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549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42D84A-323A-4CAC-BF15-C8B60B303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4. Вырезаем развертку.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2D71653-35AB-4A70-A7CC-45AD080CB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C4D179-3D47-4493-AA7E-3FCDE7EAC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882" y="1943990"/>
            <a:ext cx="4399192" cy="427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14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0DE3E-6CBB-4929-BB4C-01FD88043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5. Сгибаем все линии сгиба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D38E87-F1D2-4CE3-97D8-CF893202F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B71AB4-4F50-4904-8406-8B917CBF4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447837" y="1306465"/>
            <a:ext cx="4277403" cy="568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88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1A3C0-5521-4CF0-976F-85B9FBF0E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 6. Склеиваем куб.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3371AB-1469-4F77-8CAC-862B4C40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EF743-225D-4BC7-9004-870C15D6C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290" y="2041798"/>
            <a:ext cx="5436868" cy="410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30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83F99-E168-467D-9F77-22E9BF3B1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Ваш куб готов!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2F4AA8-F804-4F11-A86D-77F3707B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5EC42F-97C7-4552-803B-AEB8216B0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135" y="2103438"/>
            <a:ext cx="5148265" cy="405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07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D12F3E0-69AB-4EEA-8C17-F0F6F5797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 занимается инженер?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998014AB-7919-4010-B484-EC9EA68AE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97280" y="2209820"/>
            <a:ext cx="4639736" cy="2910821"/>
          </a:xfrm>
        </p:spPr>
        <p:txBody>
          <a:bodyPr>
            <a:normAutofit/>
          </a:bodyPr>
          <a:lstStyle/>
          <a:p>
            <a:r>
              <a:rPr lang="ru-RU" sz="2800" dirty="0"/>
              <a:t>Сегодня мы попробуем себя в роли инженеров. Будем заниматься тем, чем на работе в своей профессии занимается инженер. А именно: строить чертежи.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B3C9ADA-E449-43BE-97AF-E791805EF2D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03775" y="2057400"/>
            <a:ext cx="5251905" cy="3647156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5CF48074-28FB-468D-B36E-44661C179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пн 10.07.23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074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E5E16-4AA7-4532-AE8B-4D968FC00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чертеж? Виды линий.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B7184E-2B82-44EE-B54B-7719AE8D7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9916" y="2057400"/>
            <a:ext cx="5007100" cy="3811695"/>
          </a:xfrm>
        </p:spPr>
        <p:txBody>
          <a:bodyPr>
            <a:normAutofit/>
          </a:bodyPr>
          <a:lstStyle/>
          <a:p>
            <a:r>
              <a:rPr lang="ru-RU" dirty="0"/>
              <a:t>     Для изготовления любого изделия надо знать его устройство, форму и размеры деталей, материал, из которого они сделаны, способы соединения деталей между собой. Все эти сведения можно узнать из чертежа, эскиза или технического рисунка. </a:t>
            </a:r>
          </a:p>
          <a:p>
            <a:r>
              <a:rPr lang="ru-RU" dirty="0"/>
              <a:t>     </a:t>
            </a:r>
            <a:r>
              <a:rPr lang="ru-RU" sz="2400" b="1" dirty="0"/>
              <a:t>Чертёж – это условное изображение изделия, выполненное по определённым правилам с помощью чертёжных инструментов.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1A9E722-5CE5-410B-8356-7D39BB312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b="1" dirty="0"/>
              <a:t>Виды  линий на чертеже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776E4D-32D3-4B6A-8FB9-FD6B359604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0485" y="2793683"/>
            <a:ext cx="5534526" cy="3075412"/>
          </a:xfrm>
        </p:spPr>
        <p:txBody>
          <a:bodyPr>
            <a:normAutofit/>
          </a:bodyPr>
          <a:lstStyle/>
          <a:p>
            <a:r>
              <a:rPr lang="ru-RU" sz="2400" b="1" dirty="0"/>
              <a:t>________      1. Линия разреза, края.</a:t>
            </a:r>
          </a:p>
          <a:p>
            <a:r>
              <a:rPr lang="ru-RU" sz="2400" b="1" dirty="0"/>
              <a:t> _ _ _ _ _ _     2. Невидимый контур.</a:t>
            </a:r>
          </a:p>
          <a:p>
            <a:r>
              <a:rPr lang="ru-RU" sz="2400" b="1" dirty="0"/>
              <a:t>////////////////      3. Размерная линия.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60C6C22-9E50-4006-AE11-17498CFFD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7CF7452-61A3-4CDC-ACAB-74E5B4A7EF57}" type="datetime1">
              <a:rPr lang="ru-RU" smtClean="0"/>
              <a:t>пн 10.07.23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341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0A852-BB8A-4230-A024-8A8366924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знаем о кубе?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6971DE-295E-43CB-A8B4-F51DE7ED82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Вопросы: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518BFF-2CF3-4374-A2F7-C6DF4A8336E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1. Какая геометрическая фигура лежит в основе куба?</a:t>
            </a:r>
          </a:p>
          <a:p>
            <a:r>
              <a:rPr lang="ru-RU" sz="2800" dirty="0"/>
              <a:t>2. Признаки геометрической фигуры…</a:t>
            </a:r>
          </a:p>
          <a:p>
            <a:r>
              <a:rPr lang="ru-RU" sz="2800" dirty="0"/>
              <a:t>3. Сколько граней у куба?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5E6F28F-D116-4610-8B79-B865E47D477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986337" y="2075410"/>
            <a:ext cx="3419308" cy="3793685"/>
          </a:xfrm>
          <a:prstGeom prst="rect">
            <a:avLst/>
          </a:prstGeom>
        </p:spPr>
      </p:pic>
      <p:sp>
        <p:nvSpPr>
          <p:cNvPr id="7" name="Дата 6">
            <a:extLst>
              <a:ext uri="{FF2B5EF4-FFF2-40B4-BE49-F238E27FC236}">
                <a16:creationId xmlns:a16="http://schemas.microsoft.com/office/drawing/2014/main" id="{11603A48-7AFF-42E6-B526-A491ECB91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7CF7452-61A3-4CDC-ACAB-74E5B4A7EF57}" type="datetime1">
              <a:rPr lang="ru-RU" smtClean="0"/>
              <a:t>пн 10.07.23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753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D8DE4-C769-46CC-913D-44960FAE1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Виды развёрток куба (их всего 11)</a:t>
            </a:r>
            <a:br>
              <a:rPr lang="ru-RU" dirty="0"/>
            </a:br>
            <a:r>
              <a:rPr lang="ru-RU" dirty="0"/>
              <a:t>Развертка – один из видов чертежа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6B7386E8-B027-4CCC-BE36-208246A716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8905" y="2126044"/>
            <a:ext cx="9000852" cy="3937872"/>
          </a:xfrm>
          <a:prstGeom prst="rect">
            <a:avLst/>
          </a:prstGeom>
        </p:spPr>
      </p:pic>
      <p:sp>
        <p:nvSpPr>
          <p:cNvPr id="7" name="Дата 6">
            <a:extLst>
              <a:ext uri="{FF2B5EF4-FFF2-40B4-BE49-F238E27FC236}">
                <a16:creationId xmlns:a16="http://schemas.microsoft.com/office/drawing/2014/main" id="{09562796-8622-4EC9-AA52-D70BBA5F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7CF7452-61A3-4CDC-ACAB-74E5B4A7EF57}" type="datetime1">
              <a:rPr lang="ru-RU" smtClean="0"/>
              <a:t>пн 10.07.23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21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51049-2684-420D-BCDB-8E2F82ED2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28323"/>
          </a:xfrm>
        </p:spPr>
        <p:txBody>
          <a:bodyPr/>
          <a:lstStyle/>
          <a:p>
            <a:pPr algn="ctr"/>
            <a:r>
              <a:rPr lang="ru-RU" dirty="0"/>
              <a:t>Развертка куба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A52E9-7743-4D54-90DA-7A94E487A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2B9B9BC-1311-4E2A-92C7-513E020F9B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8881" y="2483451"/>
            <a:ext cx="7286017" cy="31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91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A504C9-C08C-40F1-94A5-89F8C911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Чертеж развертки куба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09F3A20-8EE5-4DE6-9436-8546C9CE16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3999151" y="1577706"/>
            <a:ext cx="3648265" cy="4973054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51D75280-74F6-4FAA-A4DB-8B2B8EFC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пн 10.07.23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FD4D5-8FE9-4470-BD67-534906A0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512" y="-312336"/>
            <a:ext cx="10058400" cy="1450757"/>
          </a:xfrm>
        </p:spPr>
        <p:txBody>
          <a:bodyPr/>
          <a:lstStyle/>
          <a:p>
            <a:r>
              <a:rPr lang="ru-RU" dirty="0"/>
              <a:t>Общий вид чертежа на листе А4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7128BB7-B9F8-40A6-968B-C33FB0D5CF5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16200000">
            <a:off x="1640802" y="1463861"/>
            <a:ext cx="3949943" cy="4860523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5BD25617-01F4-40B5-8C39-C19DEF4CC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5114582" cy="3748194"/>
          </a:xfrm>
        </p:spPr>
        <p:txBody>
          <a:bodyPr>
            <a:normAutofit/>
          </a:bodyPr>
          <a:lstStyle/>
          <a:p>
            <a:r>
              <a:rPr lang="ru-RU" sz="3200" dirty="0"/>
              <a:t>В основе куба лежит квадрат размером 5*5 см!!!</a:t>
            </a:r>
          </a:p>
          <a:p>
            <a:r>
              <a:rPr lang="ru-RU" sz="3200" dirty="0"/>
              <a:t>Длина чертежа? 5*4=20 см</a:t>
            </a:r>
          </a:p>
          <a:p>
            <a:r>
              <a:rPr lang="ru-RU" sz="3200" dirty="0"/>
              <a:t>Ширина чертежа? 5 см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D7155A-7A58-42A4-BFF6-F245B0C43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пн 10.07.23</a:t>
            </a:fld>
            <a:endParaRPr lang="en-US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68721D-D494-4470-9202-BE1EE55A19B1}"/>
              </a:ext>
            </a:extLst>
          </p:cNvPr>
          <p:cNvSpPr/>
          <p:nvPr/>
        </p:nvSpPr>
        <p:spPr>
          <a:xfrm>
            <a:off x="3211346" y="4539462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 см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F764BAB-E148-46CB-AB5B-C3A57EC09A70}"/>
              </a:ext>
            </a:extLst>
          </p:cNvPr>
          <p:cNvCxnSpPr/>
          <p:nvPr/>
        </p:nvCxnSpPr>
        <p:spPr>
          <a:xfrm>
            <a:off x="1129364" y="4660232"/>
            <a:ext cx="4437247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5512630-16B3-4D5E-8DCB-6B5108DF0B38}"/>
              </a:ext>
            </a:extLst>
          </p:cNvPr>
          <p:cNvCxnSpPr/>
          <p:nvPr/>
        </p:nvCxnSpPr>
        <p:spPr>
          <a:xfrm>
            <a:off x="5957803" y="3240505"/>
            <a:ext cx="0" cy="1177833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DE679A6-C7C7-4674-84B1-3D08878A505E}"/>
              </a:ext>
            </a:extLst>
          </p:cNvPr>
          <p:cNvSpPr/>
          <p:nvPr/>
        </p:nvSpPr>
        <p:spPr>
          <a:xfrm rot="5400000">
            <a:off x="5227170" y="3552422"/>
            <a:ext cx="95250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см</a:t>
            </a:r>
            <a:endParaRPr lang="ru-RU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9405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D7C6C-59AE-44A2-BF75-8B8C70F2D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/>
              <a:t>Построение чертежа. Шаг 1. Компоновка.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4DC9A4-1494-4492-8604-A6B5EB90B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9279E9-B6DA-4AB3-A7CE-B748E56BEA69}" type="datetime1">
              <a:rPr lang="ru-RU" smtClean="0"/>
              <a:t>пн 10.07.23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00A902-292F-4777-A152-1A09679D7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434085" y="2509912"/>
            <a:ext cx="4443663" cy="33393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7F72DF-27E5-42FE-B40B-1A96AB9C4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463" y="1957781"/>
            <a:ext cx="3529649" cy="4443663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370BE55-F25B-4C2B-95EF-458DF54711C5}"/>
              </a:ext>
            </a:extLst>
          </p:cNvPr>
          <p:cNvCxnSpPr/>
          <p:nvPr/>
        </p:nvCxnSpPr>
        <p:spPr>
          <a:xfrm>
            <a:off x="4102921" y="2181726"/>
            <a:ext cx="144379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F8A081E-41E3-4150-B742-563C0BBE1D8A}"/>
              </a:ext>
            </a:extLst>
          </p:cNvPr>
          <p:cNvSpPr/>
          <p:nvPr/>
        </p:nvSpPr>
        <p:spPr>
          <a:xfrm>
            <a:off x="3929732" y="2497773"/>
            <a:ext cx="1790169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 см 5 мм</a:t>
            </a:r>
            <a:endParaRPr lang="ru-RU" sz="2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9A93888-0AC6-4969-8B64-EEE83DEBA0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121" y="5982520"/>
            <a:ext cx="1603387" cy="1585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BD354A0-68EA-4FB2-8381-4386386AC5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5840" y="5331929"/>
            <a:ext cx="2017951" cy="70719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7734572-1E82-4192-88C1-1A6B18A459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0208" y="1994915"/>
            <a:ext cx="3584304" cy="4406528"/>
          </a:xfrm>
          <a:prstGeom prst="rect">
            <a:avLst/>
          </a:prstGeom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012D4DE0-352B-4E39-81FC-0A968D34FA72}"/>
              </a:ext>
            </a:extLst>
          </p:cNvPr>
          <p:cNvCxnSpPr>
            <a:stCxn id="15" idx="0"/>
          </p:cNvCxnSpPr>
          <p:nvPr/>
        </p:nvCxnSpPr>
        <p:spPr>
          <a:xfrm>
            <a:off x="9522360" y="1994915"/>
            <a:ext cx="118945" cy="422942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988961"/>
      </p:ext>
    </p:extLst>
  </p:cSld>
  <p:clrMapOvr>
    <a:masterClrMapping/>
  </p:clrMapOvr>
</p:sld>
</file>

<file path=ppt/theme/theme1.xml><?xml version="1.0" encoding="utf-8"?>
<a:theme xmlns:a="http://schemas.openxmlformats.org/drawingml/2006/main" name="1_Ретроспектива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E9416FAF-F856-40AC-9675-C9B0760B1290}" vid="{1EEFFE07-2D5A-4CA5-A479-4D088CDD8AD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{1E12F63F-93BC-40EC-8D69-8CC08284E1E3}tf56160789_win32</Template>
  <TotalTime>136</TotalTime>
  <Words>336</Words>
  <Application>Microsoft Office PowerPoint</Application>
  <PresentationFormat>Широкоэкранный</PresentationFormat>
  <Paragraphs>67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Bookman Old Style</vt:lpstr>
      <vt:lpstr>Calibri</vt:lpstr>
      <vt:lpstr>Franklin Gothic Book</vt:lpstr>
      <vt:lpstr>1_РетроспективаVTI</vt:lpstr>
      <vt:lpstr>Построение развертки куба</vt:lpstr>
      <vt:lpstr>Чем занимается инженер?</vt:lpstr>
      <vt:lpstr>Что такое чертеж? Виды линий.</vt:lpstr>
      <vt:lpstr>Что мы знаем о кубе?</vt:lpstr>
      <vt:lpstr>Виды развёрток куба (их всего 11) Развертка – один из видов чертежа</vt:lpstr>
      <vt:lpstr>Развертка куба</vt:lpstr>
      <vt:lpstr>Чертеж развертки куба</vt:lpstr>
      <vt:lpstr>Общий вид чертежа на листе А4</vt:lpstr>
      <vt:lpstr>Построение чертежа. Шаг 1. Компоновка.</vt:lpstr>
      <vt:lpstr>Построение чертежа. Шаг 1. Компоновка.</vt:lpstr>
      <vt:lpstr>Шаг 2. Разметка граней.</vt:lpstr>
      <vt:lpstr>Шаг 2. Разметка граней. Вылеты.</vt:lpstr>
      <vt:lpstr>Презентация PowerPoint</vt:lpstr>
      <vt:lpstr>Презентация PowerPoint</vt:lpstr>
      <vt:lpstr>Шаг 3. Добавляем припуски на склейку! Ширина 1 см.</vt:lpstr>
      <vt:lpstr>Шаг 4. Вырезаем развертку.</vt:lpstr>
      <vt:lpstr>Шаг 5. Сгибаем все линии сгиба</vt:lpstr>
      <vt:lpstr>Шаг 6. Склеиваем куб.</vt:lpstr>
      <vt:lpstr>Ваш куб готов!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развертки куба</dc:title>
  <dc:creator>Оксана Павловна Лисицына</dc:creator>
  <cp:lastModifiedBy>Оксана Павловна Лисицына</cp:lastModifiedBy>
  <cp:revision>2</cp:revision>
  <dcterms:created xsi:type="dcterms:W3CDTF">2023-04-27T01:41:52Z</dcterms:created>
  <dcterms:modified xsi:type="dcterms:W3CDTF">2023-07-10T08:00:06Z</dcterms:modified>
</cp:coreProperties>
</file>