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768" r:id="rId1"/>
  </p:sldMasterIdLst>
  <p:sldIdLst>
    <p:sldId id="256" r:id="rId2"/>
    <p:sldId id="262" r:id="rId3"/>
    <p:sldId id="257" r:id="rId4"/>
    <p:sldId id="258" r:id="rId5"/>
    <p:sldId id="259" r:id="rId6"/>
    <p:sldId id="260" r:id="rId7"/>
    <p:sldId id="261" r:id="rId8"/>
    <p:sldId id="263" r:id="rId9"/>
    <p:sldId id="264" r:id="rId10"/>
    <p:sldId id="265" r:id="rId1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010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102" y="42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1" y="0"/>
            <a:ext cx="12192000" cy="6858000"/>
          </a:xfrm>
          <a:prstGeom prst="rect">
            <a:avLst/>
          </a:prstGeom>
          <a:blipFill dpi="0" rotWithShape="1">
            <a:blip r:embed="rId2">
              <a:alphaModFix amt="40000"/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tile tx="-133350" ty="330200" sx="85000" sy="85000" flip="xy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307870" y="1267730"/>
            <a:ext cx="9576262" cy="4307950"/>
          </a:xfrm>
          <a:prstGeom prst="rect">
            <a:avLst/>
          </a:prstGeom>
          <a:solidFill>
            <a:schemeClr val="bg1"/>
          </a:solidFill>
          <a:ln w="6350" cap="flat" cmpd="sng" algn="ctr">
            <a:noFill/>
            <a:prstDash val="solid"/>
          </a:ln>
          <a:effectLst>
            <a:outerShdw blurRad="50800" algn="ctr" rotWithShape="0">
              <a:prstClr val="black">
                <a:alpha val="66000"/>
              </a:prstClr>
            </a:outerShdw>
            <a:softEdge rad="0"/>
          </a:effectLst>
        </p:spPr>
      </p:sp>
      <p:sp>
        <p:nvSpPr>
          <p:cNvPr id="11" name="Rectangle 10"/>
          <p:cNvSpPr/>
          <p:nvPr/>
        </p:nvSpPr>
        <p:spPr>
          <a:xfrm>
            <a:off x="1447801" y="1411615"/>
            <a:ext cx="9296400" cy="4034770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</p:sp>
      <p:sp>
        <p:nvSpPr>
          <p:cNvPr id="15" name="Rectangle 14"/>
          <p:cNvSpPr/>
          <p:nvPr/>
        </p:nvSpPr>
        <p:spPr>
          <a:xfrm>
            <a:off x="5135880" y="1267730"/>
            <a:ext cx="1920240" cy="73152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4" name="Group 3"/>
          <p:cNvGrpSpPr/>
          <p:nvPr/>
        </p:nvGrpSpPr>
        <p:grpSpPr>
          <a:xfrm>
            <a:off x="5250180" y="1267730"/>
            <a:ext cx="1691640" cy="645295"/>
            <a:chOff x="5318306" y="1386268"/>
            <a:chExt cx="1567331" cy="645295"/>
          </a:xfrm>
        </p:grpSpPr>
        <p:cxnSp>
          <p:nvCxnSpPr>
            <p:cNvPr id="17" name="Straight Connector 16"/>
            <p:cNvCxnSpPr/>
            <p:nvPr/>
          </p:nvCxnSpPr>
          <p:spPr>
            <a:xfrm>
              <a:off x="5318306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>
                  <a:lumMod val="85000"/>
                  <a:lumOff val="15000"/>
                </a:scheme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6885637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>
                  <a:lumMod val="85000"/>
                  <a:lumOff val="15000"/>
                </a:scheme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>
              <a:off x="5318306" y="2031563"/>
              <a:ext cx="1567331" cy="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>
                  <a:lumMod val="85000"/>
                  <a:lumOff val="15000"/>
                </a:scheme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61708" y="2091263"/>
            <a:ext cx="9068586" cy="2590800"/>
          </a:xfrm>
        </p:spPr>
        <p:txBody>
          <a:bodyPr tIns="45720" bIns="45720" anchor="ctr">
            <a:noAutofit/>
          </a:bodyPr>
          <a:lstStyle>
            <a:lvl1pPr algn="ctr">
              <a:lnSpc>
                <a:spcPct val="83000"/>
              </a:lnSpc>
              <a:defRPr lang="en-US" sz="7200" b="0" kern="1200" cap="all" spc="-10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62100" y="4682062"/>
            <a:ext cx="9070848" cy="457201"/>
          </a:xfrm>
        </p:spPr>
        <p:txBody>
          <a:bodyPr>
            <a:normAutofit/>
          </a:bodyPr>
          <a:lstStyle>
            <a:lvl1pPr marL="0" indent="0" algn="ctr">
              <a:spcBef>
                <a:spcPts val="0"/>
              </a:spcBef>
              <a:buNone/>
              <a:defRPr sz="1600" spc="80" baseline="0">
                <a:solidFill>
                  <a:schemeClr val="tx2">
                    <a:lumMod val="75000"/>
                  </a:schemeClr>
                </a:solidFill>
              </a:defRPr>
            </a:lvl1pPr>
            <a:lvl2pPr marL="457200" indent="0" algn="ctr">
              <a:buNone/>
              <a:defRPr sz="1600"/>
            </a:lvl2pPr>
            <a:lvl3pPr marL="914400" indent="0" algn="ctr">
              <a:buNone/>
              <a:defRPr sz="16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20" name="Date Placeholder 19"/>
          <p:cNvSpPr>
            <a:spLocks noGrp="1"/>
          </p:cNvSpPr>
          <p:nvPr>
            <p:ph type="dt" sz="half" idx="10"/>
          </p:nvPr>
        </p:nvSpPr>
        <p:spPr>
          <a:xfrm>
            <a:off x="5318760" y="1341255"/>
            <a:ext cx="1554480" cy="527213"/>
          </a:xfrm>
        </p:spPr>
        <p:txBody>
          <a:bodyPr/>
          <a:lstStyle>
            <a:lvl1pPr algn="ctr">
              <a:defRPr sz="1300" spc="0" baseline="0">
                <a:solidFill>
                  <a:srgbClr val="FFFFFF"/>
                </a:solidFill>
                <a:latin typeface="+mn-lt"/>
              </a:defRPr>
            </a:lvl1pPr>
          </a:lstStyle>
          <a:p>
            <a:fld id="{A76EB9D5-7E1A-4433-8B21-2237CC26FA2C}" type="datetimeFigureOut">
              <a:rPr lang="en-US" dirty="0"/>
              <a:t>7/10/2023</a:t>
            </a:fld>
            <a:endParaRPr lang="en-US" dirty="0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1"/>
          </p:nvPr>
        </p:nvSpPr>
        <p:spPr>
          <a:xfrm>
            <a:off x="1453896" y="5212080"/>
            <a:ext cx="5905500" cy="228600"/>
          </a:xfrm>
        </p:spPr>
        <p:txBody>
          <a:bodyPr/>
          <a:lstStyle>
            <a:lvl1pPr algn="l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12"/>
          </p:nvPr>
        </p:nvSpPr>
        <p:spPr>
          <a:xfrm>
            <a:off x="8606919" y="5212080"/>
            <a:ext cx="2111881" cy="22860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598A19-B9D6-4696-A74D-9FEF900C8B6A}" type="datetimeFigureOut">
              <a:rPr lang="en-US" dirty="0"/>
              <a:t>7/10/2023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1600" y="762000"/>
            <a:ext cx="2362200" cy="5257800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762000"/>
            <a:ext cx="8077200" cy="525780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205100-39B0-4914-BBD6-34F267582565}" type="datetimeFigureOut">
              <a:rPr lang="en-US" dirty="0"/>
              <a:t>7/10/2023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9EF837-FEDB-44F2-8FB5-4F56FC548A33}" type="datetimeFigureOut">
              <a:rPr lang="en-US" dirty="0"/>
              <a:t>7/10/2023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11784" y="0"/>
            <a:ext cx="12192000" cy="6858000"/>
          </a:xfrm>
          <a:prstGeom prst="rect">
            <a:avLst/>
          </a:prstGeom>
          <a:blipFill dpi="0" rotWithShape="1">
            <a:blip r:embed="rId2">
              <a:alphaModFix amt="40000"/>
              <a:duotone>
                <a:schemeClr val="accent2">
                  <a:shade val="45000"/>
                  <a:satMod val="135000"/>
                </a:schemeClr>
                <a:prstClr val="white"/>
              </a:duotone>
            </a:blip>
            <a:srcRect/>
            <a:tile tx="-133350" ty="330200" sx="85000" sy="85000" flip="xy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3" name="Rectangle 22"/>
          <p:cNvSpPr/>
          <p:nvPr/>
        </p:nvSpPr>
        <p:spPr>
          <a:xfrm>
            <a:off x="1307870" y="1267730"/>
            <a:ext cx="9576262" cy="4307950"/>
          </a:xfrm>
          <a:prstGeom prst="rect">
            <a:avLst/>
          </a:prstGeom>
          <a:solidFill>
            <a:schemeClr val="bg1"/>
          </a:solidFill>
          <a:ln w="6350" cap="flat" cmpd="sng" algn="ctr">
            <a:noFill/>
            <a:prstDash val="solid"/>
          </a:ln>
          <a:effectLst>
            <a:outerShdw blurRad="50800" algn="ctr" rotWithShape="0">
              <a:prstClr val="black">
                <a:alpha val="66000"/>
              </a:prstClr>
            </a:outerShdw>
            <a:softEdge rad="0"/>
          </a:effectLst>
        </p:spPr>
      </p:sp>
      <p:sp>
        <p:nvSpPr>
          <p:cNvPr id="24" name="Rectangle 23"/>
          <p:cNvSpPr/>
          <p:nvPr/>
        </p:nvSpPr>
        <p:spPr>
          <a:xfrm>
            <a:off x="1447801" y="1411615"/>
            <a:ext cx="9296400" cy="4034770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</p:sp>
      <p:sp>
        <p:nvSpPr>
          <p:cNvPr id="30" name="Rectangle 29"/>
          <p:cNvSpPr/>
          <p:nvPr/>
        </p:nvSpPr>
        <p:spPr>
          <a:xfrm>
            <a:off x="5135880" y="1267730"/>
            <a:ext cx="1920240" cy="73152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31" name="Group 30"/>
          <p:cNvGrpSpPr/>
          <p:nvPr/>
        </p:nvGrpSpPr>
        <p:grpSpPr>
          <a:xfrm>
            <a:off x="5250180" y="1267730"/>
            <a:ext cx="1691640" cy="645295"/>
            <a:chOff x="5318306" y="1386268"/>
            <a:chExt cx="1567331" cy="645295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5318306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accent2">
                  <a:lumMod val="50000"/>
                </a:scheme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/>
            <p:nvPr/>
          </p:nvCxnSpPr>
          <p:spPr>
            <a:xfrm>
              <a:off x="6885637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accent2">
                  <a:lumMod val="50000"/>
                </a:scheme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/>
            <p:nvPr/>
          </p:nvCxnSpPr>
          <p:spPr>
            <a:xfrm>
              <a:off x="5318306" y="2031563"/>
              <a:ext cx="1567331" cy="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accent2">
                  <a:lumMod val="50000"/>
                </a:scheme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63623" y="2094309"/>
            <a:ext cx="9070848" cy="2587752"/>
          </a:xfrm>
        </p:spPr>
        <p:txBody>
          <a:bodyPr anchor="ctr">
            <a:noAutofit/>
          </a:bodyPr>
          <a:lstStyle>
            <a:lvl1pPr algn="ctr">
              <a:lnSpc>
                <a:spcPct val="83000"/>
              </a:lnSpc>
              <a:defRPr lang="en-US" sz="7200" kern="1200" cap="all" spc="-10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63624" y="4682062"/>
            <a:ext cx="9070848" cy="457200"/>
          </a:xfrm>
        </p:spPr>
        <p:txBody>
          <a:bodyPr anchor="t">
            <a:normAutofit/>
          </a:bodyPr>
          <a:lstStyle>
            <a:lvl1pPr marL="0" indent="0" algn="ctr">
              <a:buNone/>
              <a:tabLst>
                <a:tab pos="2633663" algn="l"/>
              </a:tabLst>
              <a:defRPr sz="1600">
                <a:solidFill>
                  <a:schemeClr val="tx2"/>
                </a:solidFill>
                <a:effectLst/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321808" y="1344502"/>
            <a:ext cx="1554480" cy="530352"/>
          </a:xfrm>
        </p:spPr>
        <p:txBody>
          <a:bodyPr/>
          <a:lstStyle>
            <a:lvl1pPr algn="ctr">
              <a:defRPr lang="en-US" sz="1300" kern="1200" spc="0" baseline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</a:lstStyle>
          <a:p>
            <a:fld id="{4EC2AB55-62C0-407E-B706-C907B44B0BFC}" type="datetimeFigureOut">
              <a:rPr lang="en-US" dirty="0"/>
              <a:t>7/10/2023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453896" y="5212080"/>
            <a:ext cx="5907024" cy="228600"/>
          </a:xfrm>
        </p:spPr>
        <p:txBody>
          <a:bodyPr/>
          <a:lstStyle>
            <a:lvl1pPr algn="l">
              <a:defRPr/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04504" y="5212080"/>
            <a:ext cx="2112264" cy="228600"/>
          </a:xfrm>
        </p:spPr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66800" y="2103120"/>
            <a:ext cx="4754880" cy="374904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70320" y="2103120"/>
            <a:ext cx="4754880" cy="374904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FBB33F-FEF5-4E73-A5F9-307689FE77C6}" type="datetimeFigureOut">
              <a:rPr lang="en-US" dirty="0"/>
              <a:t>7/10/2023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9848" y="2074334"/>
            <a:ext cx="4754880" cy="640080"/>
          </a:xfrm>
        </p:spPr>
        <p:txBody>
          <a:bodyPr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sz="1800" b="0">
                <a:solidFill>
                  <a:schemeClr val="tx2"/>
                </a:solidFill>
                <a:latin typeface="+mn-lt"/>
              </a:defRPr>
            </a:lvl1pPr>
            <a:lvl2pPr marL="457200" indent="0">
              <a:buNone/>
              <a:defRPr sz="18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69848" y="2755898"/>
            <a:ext cx="4754880" cy="32004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73368" y="2074334"/>
            <a:ext cx="4754880" cy="640080"/>
          </a:xfrm>
        </p:spPr>
        <p:txBody>
          <a:bodyPr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sz="1800" b="0">
                <a:solidFill>
                  <a:schemeClr val="tx2"/>
                </a:solidFill>
              </a:defRPr>
            </a:lvl1pPr>
            <a:lvl2pPr marL="457200" indent="0">
              <a:buNone/>
              <a:defRPr sz="18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73368" y="2756581"/>
            <a:ext cx="4754880" cy="32004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4B5FA4-F0B8-4D71-BC92-932E3A1502F8}" type="datetimeFigureOut">
              <a:rPr lang="en-US" dirty="0"/>
              <a:t>7/10/2023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D89F80-C2CE-4D6A-80E4-D3515AD92BC6}" type="datetimeFigureOut">
              <a:rPr lang="en-US" dirty="0"/>
              <a:t>7/10/2023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E4220E-EF40-477E-B84C-637FC7CE78DB}" type="datetimeFigureOut">
              <a:rPr lang="en-US" dirty="0"/>
              <a:t>7/10/2023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/>
        </p:nvSpPr>
        <p:spPr>
          <a:xfrm>
            <a:off x="9020386" y="237744"/>
            <a:ext cx="2926080" cy="6382512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296400" y="607392"/>
            <a:ext cx="2430780" cy="1645920"/>
          </a:xfrm>
        </p:spPr>
        <p:txBody>
          <a:bodyPr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800" b="0" kern="1200" cap="none" spc="0" baseline="0" dirty="0">
                <a:solidFill>
                  <a:schemeClr val="tx1"/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609600"/>
            <a:ext cx="7772400" cy="5334000"/>
          </a:xfrm>
        </p:spPr>
        <p:txBody>
          <a:bodyPr/>
          <a:lstStyle>
            <a:lvl1pPr>
              <a:defRPr sz="19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296400" y="2286000"/>
            <a:ext cx="2430780" cy="3505200"/>
          </a:xfrm>
        </p:spPr>
        <p:txBody>
          <a:bodyPr>
            <a:normAutofit/>
          </a:bodyPr>
          <a:lstStyle>
            <a:lvl1pPr marL="0" indent="0">
              <a:lnSpc>
                <a:spcPct val="110000"/>
              </a:lnSpc>
              <a:spcBef>
                <a:spcPts val="800"/>
              </a:spcBef>
              <a:buNone/>
              <a:defRPr sz="1400">
                <a:solidFill>
                  <a:schemeClr val="tx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0B8D63-E026-4E54-B301-C824E1BD14F3}" type="datetimeFigureOut">
              <a:rPr lang="en-US" dirty="0"/>
              <a:t>7/10/2023</a:t>
            </a:fld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r">
              <a:defRPr/>
            </a:lvl1pPr>
          </a:lstStyle>
          <a:p>
            <a:endParaRPr lang="en-US" dirty="0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>
          <a:xfrm>
            <a:off x="10396728" y="6227064"/>
            <a:ext cx="1463040" cy="256032"/>
          </a:xfrm>
        </p:spPr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>
            <a:off x="9157546" y="374904"/>
            <a:ext cx="2651760" cy="6108192"/>
          </a:xfrm>
          <a:prstGeom prst="rect">
            <a:avLst/>
          </a:prstGeom>
          <a:noFill/>
          <a:ln w="6350" cap="sq">
            <a:solidFill>
              <a:schemeClr val="tx1">
                <a:lumMod val="75000"/>
                <a:lumOff val="25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9020386" y="237744"/>
            <a:ext cx="2926080" cy="6382512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296400" y="603504"/>
            <a:ext cx="2432304" cy="1645920"/>
          </a:xfrm>
        </p:spPr>
        <p:txBody>
          <a:bodyPr anchor="b">
            <a:noAutofit/>
          </a:bodyPr>
          <a:lstStyle>
            <a:lvl1pPr algn="l">
              <a:defRPr sz="28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28599" y="237744"/>
            <a:ext cx="8531352" cy="6382512"/>
          </a:xfr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296400" y="2286000"/>
            <a:ext cx="2432304" cy="3502152"/>
          </a:xfrm>
        </p:spPr>
        <p:txBody>
          <a:bodyPr>
            <a:normAutofit/>
          </a:bodyPr>
          <a:lstStyle>
            <a:lvl1pPr marL="0" indent="0" algn="l">
              <a:lnSpc>
                <a:spcPct val="110000"/>
              </a:lnSpc>
              <a:spcBef>
                <a:spcPts val="800"/>
              </a:spcBef>
              <a:buNone/>
              <a:defRPr sz="1400">
                <a:solidFill>
                  <a:schemeClr val="tx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  <a:effectLst>
                  <a:outerShdw blurRad="19050" dist="635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fld id="{6C423185-9573-406A-8068-0AB4F2335019}" type="datetimeFigureOut">
              <a:rPr lang="en-US" dirty="0"/>
              <a:t>7/10/2023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marL="0" algn="r" defTabSz="914400" rtl="0" eaLnBrk="1" latinLnBrk="0" hangingPunct="1">
              <a:defRPr lang="en-US" sz="1000" kern="1200" dirty="0">
                <a:solidFill>
                  <a:srgbClr val="FFFFFF"/>
                </a:solidFill>
                <a:effectLst>
                  <a:outerShdw blurRad="19050" dist="635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396728" y="6227064"/>
            <a:ext cx="1463040" cy="256032"/>
          </a:xfrm>
        </p:spPr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9157546" y="374904"/>
            <a:ext cx="2651760" cy="6108192"/>
          </a:xfrm>
          <a:prstGeom prst="rect">
            <a:avLst/>
          </a:prstGeom>
          <a:noFill/>
          <a:ln w="6350" cap="sq">
            <a:solidFill>
              <a:schemeClr val="tx1">
                <a:lumMod val="75000"/>
                <a:lumOff val="25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4696" y="237744"/>
            <a:ext cx="11722608" cy="6382512"/>
          </a:xfrm>
          <a:prstGeom prst="rect">
            <a:avLst/>
          </a:prstGeom>
          <a:solidFill>
            <a:schemeClr val="bg2"/>
          </a:solidFill>
          <a:ln w="6350" cap="flat" cmpd="sng" algn="ctr">
            <a:noFill/>
            <a:prstDash val="solid"/>
          </a:ln>
          <a:effectLst>
            <a:softEdge rad="0"/>
          </a:effectLst>
        </p:spPr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66800" y="642594"/>
            <a:ext cx="10058400" cy="1371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800" y="2103120"/>
            <a:ext cx="10058400" cy="39319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89464" y="6214535"/>
            <a:ext cx="2743200" cy="2560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6C5516DA-9D86-4E1E-A623-C11F9F74EB59}" type="datetimeFigureOut">
              <a:rPr lang="en-US" dirty="0"/>
              <a:t>7/10/2023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89960" y="6214535"/>
            <a:ext cx="5212080" cy="2560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1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48535" y="6214535"/>
            <a:ext cx="1463040" cy="2560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371856" y="374904"/>
            <a:ext cx="11448288" cy="6108192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en-US" sz="4800" kern="1200" cap="none" spc="0" baseline="0" dirty="0"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n-ea"/>
          <a:cs typeface="+mn-cs"/>
        </a:defRPr>
      </a:lvl1pPr>
    </p:titleStyle>
    <p:bodyStyle>
      <a:lvl1pPr marL="182880" indent="-182880" algn="l" defTabSz="914400" rtl="0" eaLnBrk="1" latinLnBrk="0" hangingPunct="1">
        <a:lnSpc>
          <a:spcPct val="100000"/>
        </a:lnSpc>
        <a:spcBef>
          <a:spcPts val="900"/>
        </a:spcBef>
        <a:spcAft>
          <a:spcPts val="0"/>
        </a:spcAft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3E783DC-BC8E-43F0-B4B9-CE891CD08B0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/>
              <a:t>Открытка ко дню матери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7FD13708-B354-4E13-B5B4-37607C4119F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/>
              <a:t>Технология 2 класс</a:t>
            </a:r>
          </a:p>
        </p:txBody>
      </p:sp>
    </p:spTree>
    <p:extLst>
      <p:ext uri="{BB962C8B-B14F-4D97-AF65-F5344CB8AC3E}">
        <p14:creationId xmlns:p14="http://schemas.microsoft.com/office/powerpoint/2010/main" val="4970673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0BB018F-4E3D-40B7-B492-0221CFC42C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84421" y="220362"/>
            <a:ext cx="10058400" cy="1371600"/>
          </a:xfrm>
        </p:spPr>
        <p:txBody>
          <a:bodyPr/>
          <a:lstStyle/>
          <a:p>
            <a:pPr algn="ctr"/>
            <a:r>
              <a:rPr lang="ru-RU" dirty="0"/>
              <a:t>2 варианта банта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FE0686D0-15EC-4B5C-B728-6F4A7B93E90A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2047587" y="1591959"/>
            <a:ext cx="3565922" cy="4754563"/>
          </a:xfrm>
          <a:prstGeom prst="rect">
            <a:avLst/>
          </a:prstGeom>
        </p:spPr>
      </p:pic>
      <p:pic>
        <p:nvPicPr>
          <p:cNvPr id="6" name="Объект 5">
            <a:extLst>
              <a:ext uri="{FF2B5EF4-FFF2-40B4-BE49-F238E27FC236}">
                <a16:creationId xmlns:a16="http://schemas.microsoft.com/office/drawing/2014/main" id="{3D2B3508-899A-4D06-8546-1E75F84602E8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 rot="16200000">
            <a:off x="5790247" y="2186281"/>
            <a:ext cx="4754562" cy="35659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58999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52B2A8B-8645-46EE-B73B-329BFF58A3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6799" y="448159"/>
            <a:ext cx="9428205" cy="749601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/>
              <a:t>План работы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6AC39B8-AE9A-49DF-80AE-FAB7973366D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66800" y="1197760"/>
            <a:ext cx="10058400" cy="4837280"/>
          </a:xfrm>
        </p:spPr>
        <p:txBody>
          <a:bodyPr/>
          <a:lstStyle/>
          <a:p>
            <a:pPr marL="342900" indent="-342900">
              <a:buAutoNum type="arabicPeriod"/>
            </a:pPr>
            <a:r>
              <a:rPr lang="ru-RU" sz="3000" dirty="0"/>
              <a:t>Подготовка основания открытки</a:t>
            </a:r>
          </a:p>
          <a:p>
            <a:pPr marL="342900" indent="-342900">
              <a:buAutoNum type="arabicPeriod"/>
            </a:pPr>
            <a:r>
              <a:rPr lang="ru-RU" sz="3000" dirty="0"/>
              <a:t>Вырезание шаблона</a:t>
            </a:r>
          </a:p>
          <a:p>
            <a:pPr marL="342900" indent="-342900">
              <a:buAutoNum type="arabicPeriod"/>
            </a:pPr>
            <a:r>
              <a:rPr lang="ru-RU" sz="3000" dirty="0"/>
              <a:t>Планирование композиции открытки</a:t>
            </a:r>
          </a:p>
          <a:p>
            <a:pPr marL="342900" indent="-342900">
              <a:buAutoNum type="arabicPeriod"/>
            </a:pPr>
            <a:r>
              <a:rPr lang="ru-RU" sz="3000" dirty="0"/>
              <a:t>Изготовление 3 </a:t>
            </a:r>
            <a:r>
              <a:rPr lang="en-US" sz="3000" dirty="0"/>
              <a:t>D </a:t>
            </a:r>
            <a:r>
              <a:rPr lang="ru-RU" sz="3000" dirty="0"/>
              <a:t>сердечек</a:t>
            </a:r>
          </a:p>
          <a:p>
            <a:pPr marL="342900" indent="-342900">
              <a:buAutoNum type="arabicPeriod"/>
            </a:pPr>
            <a:r>
              <a:rPr lang="ru-RU" sz="3000" dirty="0"/>
              <a:t>Вырезание маленьких сердечек</a:t>
            </a:r>
          </a:p>
          <a:p>
            <a:pPr marL="342900" indent="-342900">
              <a:buAutoNum type="arabicPeriod"/>
            </a:pPr>
            <a:r>
              <a:rPr lang="ru-RU" sz="3000" dirty="0"/>
              <a:t>Сборка всех элементов открытки</a:t>
            </a:r>
          </a:p>
          <a:p>
            <a:pPr marL="342900" indent="-342900">
              <a:buAutoNum type="arabicPeriod"/>
            </a:pPr>
            <a:r>
              <a:rPr lang="ru-RU" sz="3000" dirty="0"/>
              <a:t>Крепление банта</a:t>
            </a:r>
          </a:p>
          <a:p>
            <a:pPr marL="342900" indent="-342900">
              <a:buAutoNum type="arabicPeriod"/>
            </a:pPr>
            <a:r>
              <a:rPr lang="ru-RU" sz="3000" dirty="0"/>
              <a:t>Дополнительное декорирование (по желанию)</a:t>
            </a:r>
          </a:p>
          <a:p>
            <a:pPr marL="342900" indent="-342900">
              <a:buAutoNum type="arabicPeriod"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5949546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2FCAC36-5D2A-45A2-97DB-559A7E923A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/>
              <a:t>Выберите лист цветного картона (А4) </a:t>
            </a:r>
            <a:br>
              <a:rPr lang="ru-RU" dirty="0"/>
            </a:br>
            <a:r>
              <a:rPr lang="ru-RU" dirty="0"/>
              <a:t>и сложите пополам</a:t>
            </a:r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FE3FFE3B-BD59-4980-A588-12E8C2BDC57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620489" y="2103438"/>
            <a:ext cx="2951022" cy="39322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144669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B247027-3F08-44C9-B91D-A0EEA1C47E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Вырезаем шаблон</a:t>
            </a:r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50902D55-9853-49B2-B6EE-78BC87ACEC5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544553" y="2014194"/>
            <a:ext cx="2951022" cy="3932237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C250BDBD-9110-41F7-A574-B7EA5588C77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40842" y="2014194"/>
            <a:ext cx="2951023" cy="39322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731440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A31947E-E9C9-4222-B9B6-2277DB159B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6800" y="440724"/>
            <a:ext cx="10058400" cy="137160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/>
              <a:t>Планируем композицию открытки! Используем простой карандаш!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C905AF9F-FB0D-4BC2-9CD7-829BDAC76F4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766119" y="1886465"/>
            <a:ext cx="6647935" cy="453081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200" b="1" u="sng" dirty="0"/>
              <a:t>Вопросы планирования:</a:t>
            </a:r>
          </a:p>
          <a:p>
            <a:pPr marL="342900" indent="-342900">
              <a:buAutoNum type="arabicPeriod"/>
            </a:pPr>
            <a:r>
              <a:rPr lang="ru-RU" sz="2400" b="1" dirty="0"/>
              <a:t>Где пройдут плавные линии?</a:t>
            </a:r>
          </a:p>
          <a:p>
            <a:pPr marL="342900" indent="-342900">
              <a:buAutoNum type="arabicPeriod"/>
            </a:pPr>
            <a:r>
              <a:rPr lang="ru-RU" sz="2400" b="1" dirty="0"/>
              <a:t>Где будут размещены 3 </a:t>
            </a:r>
            <a:r>
              <a:rPr lang="en-US" sz="2400" b="1" dirty="0"/>
              <a:t>D </a:t>
            </a:r>
            <a:r>
              <a:rPr lang="ru-RU" sz="2400" b="1" dirty="0"/>
              <a:t>сердечки?</a:t>
            </a:r>
          </a:p>
          <a:p>
            <a:pPr marL="342900" indent="-342900">
              <a:buAutoNum type="arabicPeriod"/>
            </a:pPr>
            <a:r>
              <a:rPr lang="ru-RU" sz="2400" b="1" dirty="0"/>
              <a:t>Сколько 3 </a:t>
            </a:r>
            <a:r>
              <a:rPr lang="en-US" sz="2400" b="1" dirty="0"/>
              <a:t>D </a:t>
            </a:r>
            <a:r>
              <a:rPr lang="ru-RU" sz="2400" b="1" dirty="0"/>
              <a:t>сердечек понадобится?</a:t>
            </a:r>
          </a:p>
          <a:p>
            <a:pPr marL="342900" indent="-342900">
              <a:buAutoNum type="arabicPeriod"/>
            </a:pPr>
            <a:r>
              <a:rPr lang="ru-RU" sz="2400" b="1" dirty="0"/>
              <a:t>Каких цветов будут 3 </a:t>
            </a:r>
            <a:r>
              <a:rPr lang="en-US" sz="2400" b="1" dirty="0"/>
              <a:t>D </a:t>
            </a:r>
            <a:r>
              <a:rPr lang="ru-RU" sz="2400" b="1" dirty="0"/>
              <a:t>сердечки?</a:t>
            </a:r>
          </a:p>
          <a:p>
            <a:pPr marL="342900" indent="-342900">
              <a:buAutoNum type="arabicPeriod"/>
            </a:pPr>
            <a:r>
              <a:rPr lang="ru-RU" sz="2400" b="1" dirty="0"/>
              <a:t>Сколько потребуется маленьких сердечек? Каких цветов?</a:t>
            </a:r>
          </a:p>
          <a:p>
            <a:pPr marL="342900" indent="-342900">
              <a:buAutoNum type="arabicPeriod"/>
            </a:pPr>
            <a:r>
              <a:rPr lang="ru-RU" sz="2400" b="1" dirty="0"/>
              <a:t>Насколько сочетается цвет ткани банта с цветами сердечек?</a:t>
            </a:r>
          </a:p>
        </p:txBody>
      </p:sp>
      <p:pic>
        <p:nvPicPr>
          <p:cNvPr id="6" name="Объект 5">
            <a:extLst>
              <a:ext uri="{FF2B5EF4-FFF2-40B4-BE49-F238E27FC236}">
                <a16:creationId xmlns:a16="http://schemas.microsoft.com/office/drawing/2014/main" id="{6D47C588-A5FC-48A2-93BC-06907742A5F9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 rot="16200000">
            <a:off x="7856412" y="2515960"/>
            <a:ext cx="3809524" cy="2857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812962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3D5D4D1-BE13-432F-A6A6-24A5A29C8B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6800" y="642594"/>
            <a:ext cx="10058400" cy="1219157"/>
          </a:xfrm>
        </p:spPr>
        <p:txBody>
          <a:bodyPr/>
          <a:lstStyle/>
          <a:p>
            <a:pPr algn="ctr"/>
            <a:r>
              <a:rPr lang="ru-RU" dirty="0"/>
              <a:t>Изготовление 3 </a:t>
            </a:r>
            <a:r>
              <a:rPr lang="en-US" dirty="0"/>
              <a:t>D </a:t>
            </a:r>
            <a:r>
              <a:rPr lang="ru-RU" dirty="0"/>
              <a:t>сердечек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0E00921-A9C1-4C0C-AE90-C6F7F87C008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2133599" y="1971315"/>
            <a:ext cx="8287265" cy="3749040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4500" b="1" dirty="0"/>
              <a:t>Проанализируйте образец, сколько заготовок потребуется для одного </a:t>
            </a:r>
            <a:r>
              <a:rPr lang="en-US" sz="4500" b="1" dirty="0"/>
              <a:t>3 D </a:t>
            </a:r>
            <a:r>
              <a:rPr lang="ru-RU" sz="4500" b="1" dirty="0"/>
              <a:t>сердечка?</a:t>
            </a:r>
          </a:p>
        </p:txBody>
      </p:sp>
    </p:spTree>
    <p:extLst>
      <p:ext uri="{BB962C8B-B14F-4D97-AF65-F5344CB8AC3E}">
        <p14:creationId xmlns:p14="http://schemas.microsoft.com/office/powerpoint/2010/main" val="344083911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FD37ED4-8332-4133-9174-A5288B9D08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6800" y="164800"/>
            <a:ext cx="10058400" cy="1371600"/>
          </a:xfrm>
        </p:spPr>
        <p:txBody>
          <a:bodyPr/>
          <a:lstStyle/>
          <a:p>
            <a:pPr algn="ctr"/>
            <a:r>
              <a:rPr lang="ru-RU" dirty="0"/>
              <a:t>Изготовление 3 </a:t>
            </a:r>
            <a:r>
              <a:rPr lang="en-US" dirty="0"/>
              <a:t>D </a:t>
            </a:r>
            <a:r>
              <a:rPr lang="ru-RU" dirty="0"/>
              <a:t>сердечек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C510E94D-59E3-428F-A378-D4898B0C516D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455980" y="3286897"/>
            <a:ext cx="3372138" cy="1736652"/>
          </a:xfrm>
          <a:prstGeom prst="rect">
            <a:avLst/>
          </a:prstGeom>
        </p:spPr>
      </p:pic>
      <p:sp>
        <p:nvSpPr>
          <p:cNvPr id="4" name="Объект 3">
            <a:extLst>
              <a:ext uri="{FF2B5EF4-FFF2-40B4-BE49-F238E27FC236}">
                <a16:creationId xmlns:a16="http://schemas.microsoft.com/office/drawing/2014/main" id="{7099AE62-1155-4851-9482-4245FA8BA44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3527526" y="1771135"/>
            <a:ext cx="4674063" cy="4072786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600" dirty="0"/>
              <a:t>Согните каждое сердечко и хорошо прогладьте линию сгиба!</a:t>
            </a:r>
          </a:p>
          <a:p>
            <a:pPr marL="0" indent="0" algn="ctr">
              <a:buNone/>
            </a:pPr>
            <a:endParaRPr lang="ru-RU" sz="2800" dirty="0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7911E426-2179-4A15-91F6-6C1E37C1C3D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64917" y="3286897"/>
            <a:ext cx="3599281" cy="1736653"/>
          </a:xfrm>
          <a:prstGeom prst="rect">
            <a:avLst/>
          </a:prstGeom>
        </p:spPr>
      </p:pic>
      <p:sp>
        <p:nvSpPr>
          <p:cNvPr id="8" name="Объект 3">
            <a:extLst>
              <a:ext uri="{FF2B5EF4-FFF2-40B4-BE49-F238E27FC236}">
                <a16:creationId xmlns:a16="http://schemas.microsoft.com/office/drawing/2014/main" id="{A1CE8F15-E672-41FE-9A34-533D0E43461E}"/>
              </a:ext>
            </a:extLst>
          </p:cNvPr>
          <p:cNvSpPr txBox="1">
            <a:spLocks/>
          </p:cNvSpPr>
          <p:nvPr/>
        </p:nvSpPr>
        <p:spPr>
          <a:xfrm>
            <a:off x="7760954" y="1771135"/>
            <a:ext cx="4674063" cy="407278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2880" indent="-182880" algn="l" defTabSz="914400" rtl="0" eaLnBrk="1" latinLnBrk="0" hangingPunct="1"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Garamond" pitchFamily="18" charset="0"/>
              <a:buNone/>
            </a:pPr>
            <a:r>
              <a:rPr lang="ru-RU" sz="2800" dirty="0"/>
              <a:t>Склейте </a:t>
            </a:r>
          </a:p>
          <a:p>
            <a:pPr marL="0" indent="0" algn="ctr">
              <a:buFont typeface="Garamond" pitchFamily="18" charset="0"/>
              <a:buNone/>
            </a:pPr>
            <a:r>
              <a:rPr lang="ru-RU" sz="2800" dirty="0"/>
              <a:t>половинки сердечек !</a:t>
            </a:r>
          </a:p>
          <a:p>
            <a:pPr marL="0" indent="0" algn="ctr">
              <a:buFont typeface="Garamond" pitchFamily="18" charset="0"/>
              <a:buNone/>
            </a:pPr>
            <a:endParaRPr lang="ru-RU" sz="2800" dirty="0"/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6B2A09E0-D928-4D75-A82A-F2BE9821128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26496" y="2913441"/>
            <a:ext cx="3809524" cy="3304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223735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F131B28-576D-4AFB-810C-3D8946F2ED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48946" y="623829"/>
            <a:ext cx="8983362" cy="918562"/>
          </a:xfrm>
        </p:spPr>
        <p:txBody>
          <a:bodyPr/>
          <a:lstStyle/>
          <a:p>
            <a:pPr algn="ctr"/>
            <a:r>
              <a:rPr lang="ru-RU" dirty="0"/>
              <a:t>Сборка открытки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1A9ED80B-CCD7-4936-B186-728D3B311865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1066801" y="2194520"/>
            <a:ext cx="4773826" cy="3580370"/>
          </a:xfrm>
          <a:prstGeom prst="rect">
            <a:avLst/>
          </a:prstGeom>
        </p:spPr>
      </p:pic>
      <p:pic>
        <p:nvPicPr>
          <p:cNvPr id="6" name="Объект 5">
            <a:extLst>
              <a:ext uri="{FF2B5EF4-FFF2-40B4-BE49-F238E27FC236}">
                <a16:creationId xmlns:a16="http://schemas.microsoft.com/office/drawing/2014/main" id="{85B0169F-BDA7-4537-8AA9-31599854AC20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7381102" y="1556045"/>
            <a:ext cx="3414583" cy="45527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943168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918E549-5647-4FF3-ABC1-0F639645DB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1384" y="378984"/>
            <a:ext cx="10058400" cy="1371600"/>
          </a:xfrm>
        </p:spPr>
        <p:txBody>
          <a:bodyPr/>
          <a:lstStyle/>
          <a:p>
            <a:pPr algn="ctr"/>
            <a:r>
              <a:rPr lang="ru-RU" dirty="0"/>
              <a:t>Сборка открытки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EBF21B3C-5E06-4542-AE94-552FF4D96FD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75040" y="1504091"/>
            <a:ext cx="3601480" cy="48019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7078689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авон">
  <a:themeElements>
    <a:clrScheme name="Savon">
      <a:dk1>
        <a:sysClr val="windowText" lastClr="000000"/>
      </a:dk1>
      <a:lt1>
        <a:sysClr val="window" lastClr="FFFFFF"/>
      </a:lt1>
      <a:dk2>
        <a:srgbClr val="736059"/>
      </a:dk2>
      <a:lt2>
        <a:srgbClr val="E7E0C7"/>
      </a:lt2>
      <a:accent1>
        <a:srgbClr val="92B0C8"/>
      </a:accent1>
      <a:accent2>
        <a:srgbClr val="E37C3D"/>
      </a:accent2>
      <a:accent3>
        <a:srgbClr val="A5AB81"/>
      </a:accent3>
      <a:accent4>
        <a:srgbClr val="E9B635"/>
      </a:accent4>
      <a:accent5>
        <a:srgbClr val="7BA79D"/>
      </a:accent5>
      <a:accent6>
        <a:srgbClr val="968C8C"/>
      </a:accent6>
      <a:hlink>
        <a:srgbClr val="F7A115"/>
      </a:hlink>
      <a:folHlink>
        <a:srgbClr val="969696"/>
      </a:folHlink>
    </a:clrScheme>
    <a:fontScheme name="Savon">
      <a:majorFont>
        <a:latin typeface="Garamond" panose="02020404030301010803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Savon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105000"/>
                <a:lumMod val="105000"/>
              </a:schemeClr>
            </a:gs>
            <a:gs pos="100000">
              <a:schemeClr val="phClr">
                <a:tint val="65000"/>
                <a:satMod val="100000"/>
                <a:lumMod val="100000"/>
              </a:schemeClr>
            </a:gs>
            <a:gs pos="100000">
              <a:schemeClr val="phClr">
                <a:tint val="70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0000"/>
                <a:lumMod val="100000"/>
              </a:schemeClr>
            </a:gs>
            <a:gs pos="50000">
              <a:schemeClr val="phClr">
                <a:shade val="99000"/>
                <a:satMod val="105000"/>
                <a:lumMod val="100000"/>
              </a:schemeClr>
            </a:gs>
            <a:gs pos="100000">
              <a:schemeClr val="phClr">
                <a:shade val="98000"/>
                <a:satMod val="105000"/>
                <a:lumMod val="100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12700" dir="5400000" algn="ctr" rotWithShape="0">
              <a:srgbClr val="000000">
                <a:alpha val="63000"/>
              </a:srgbClr>
            </a:outerShdw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4200000"/>
            </a:lightRig>
          </a:scene3d>
          <a:sp3d prstMaterial="flat">
            <a:bevelT w="50800" h="63500" prst="rible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hade val="100000"/>
                <a:satMod val="300000"/>
              </a:schemeClr>
            </a:gs>
            <a:gs pos="100000">
              <a:schemeClr val="phClr">
                <a:tint val="100000"/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2000"/>
                <a:satMod val="115000"/>
              </a:schemeClr>
            </a:duotone>
          </a:blip>
          <a:tile tx="0" ty="0" sx="60000" sy="6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avon" id="{1306E473-ED32-493B-A2D0-240A757EDD34}" vid="{3F20CFC1-E34F-405B-AA49-5BE0E194F1B3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Савон</Template>
  <TotalTime>133</TotalTime>
  <Words>142</Words>
  <Application>Microsoft Office PowerPoint</Application>
  <PresentationFormat>Широкоэкранный</PresentationFormat>
  <Paragraphs>30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2" baseType="lpstr">
      <vt:lpstr>Garamond</vt:lpstr>
      <vt:lpstr>Савон</vt:lpstr>
      <vt:lpstr>Открытка ко дню матери</vt:lpstr>
      <vt:lpstr>План работы</vt:lpstr>
      <vt:lpstr>Выберите лист цветного картона (А4)  и сложите пополам</vt:lpstr>
      <vt:lpstr>Вырезаем шаблон</vt:lpstr>
      <vt:lpstr>Планируем композицию открытки! Используем простой карандаш!</vt:lpstr>
      <vt:lpstr>Изготовление 3 D сердечек</vt:lpstr>
      <vt:lpstr>Изготовление 3 D сердечек</vt:lpstr>
      <vt:lpstr>Сборка открытки</vt:lpstr>
      <vt:lpstr>Сборка открытки</vt:lpstr>
      <vt:lpstr>2 варианта банта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Открытка ко дню матери</dc:title>
  <dc:creator>Оксана Павловна Лисицына</dc:creator>
  <cp:lastModifiedBy>Оксана Павловна Лисицына</cp:lastModifiedBy>
  <cp:revision>2</cp:revision>
  <dcterms:created xsi:type="dcterms:W3CDTF">2022-11-24T01:47:31Z</dcterms:created>
  <dcterms:modified xsi:type="dcterms:W3CDTF">2023-07-10T08:12:46Z</dcterms:modified>
</cp:coreProperties>
</file>