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4" r:id="rId8"/>
    <p:sldId id="263" r:id="rId9"/>
    <p:sldId id="266" r:id="rId10"/>
    <p:sldId id="258" r:id="rId11"/>
  </p:sldIdLst>
  <p:sldSz cx="12192000" cy="6858000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>
        <p:scale>
          <a:sx n="66" d="100"/>
          <a:sy n="66" d="100"/>
        </p:scale>
        <p:origin x="-816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gs" Target="tags/tag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-2.82375E38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0-25T09:58:38.42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-2147483648-2147483648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NaN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0-25T09:58:38.43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10318 2963 16383 0 0,'0'9'0'0'0,"0"12"0"0"0,0 10 0 0 0,0 10 0 0 0,0 6 0 0 0,0 4 0 0 0,0 2 0 0 0,-9-8 0 0 0,-3-3 0 0 0,1 0 0 0 0,2 2 0 0 0,3 2 0 0 0,2 3 0 0 0,1 0 0 0 0,3 2 0 0 0,8-8 0 0 0,4-3 0 0 0,0 1 0 0 0,6-7 0 0 0,1 0 0 0 0,5-6 0 0 0,-1 1 0 0 0,-5 5 0 0 0,-5 4 0 0 0,4-3 0 0 0,-1 1 0 0 0,6 2 0 0 0,-2 5 0 0 0,-3 3 0 0 0,-14-6 0 0 0,-7-1 0 0 0,-3 1 0 0 0,-9-5 0 0 0,-2-1 0 0 0,2 3 0 0 0,-5-5 0 0 0,1 2 0 0 0,-4-6 0 0 0,1 1 0 0 0,-4-4 0 0 0,3 2 0 0 0,-4-3 0 0 0,3 3 0 0 0,-3-3 0 0 0,4 3 0 0 0,-4-3 0 0 0,-5-5 0 0 0,3 2 0 0 0,-3-2 0 0 0,5 5 0 0 0,-2-3 0 0 0,5 5 0 0 0,-3-2 0 0 0,-5-6 0 0 0,2 4 0 0 0,-1-3 0 0 0,5 5 0 0 0,6 7 0 0 0,-1-2 0 0 0,2 3 0 0 0,-4-4 0 0 0,3 2 0 0 0,-5-4 0 0 0,3 2 0 0 0,-4-3 0 0 0,3 2 0 0 0,5 6 0 0 0,-3-3 0 0 0,3 2 0 0 0,4 5 0 0 0,-4-4 0 0 0,1 0 0 0 0,4 5 0 0 0,-4-5 0 0 0,0 1 0 0 0,3 3 0 0 0,5 4 0 0 0,4 5 0 0 0,3 2 0 0 0,1 2 0 0 0,2 2 0 0 0,1 0 0 0 0,8-8 0 0 0,4-3 0 0 0,-1 0 0 0 0,6-7 0 0 0,0 0 0 0 0,-3 3 0 0 0,5-6 0 0 0,-1 2 0 0 0,5-5 0 0 0,-1 1 0 0 0,3-4 0 0 0,-2 2 0 0 0,4-3 0 0 0,-4 3 0 0 0,-5 6 0 0 0,3-3 0 0 0,-2 2 0 0 0,3-4 0 0 0,8 2 0 0 0,-3 4 0 0 0,3-3 0 0 0,-3 2 0 0 0,2-5 0 0 0,-4 2 0 0 0,3-5 0 0 0,-5 3 0 0 0,4-4 0 0 0,-4 3 0 0 0,-6 6 0 0 0,-5 6 0 0 0,3-4 0 0 0,-1 1 0 0 0,-3 3 0 0 0,-3 4 0 0 0,-4 3 0 0 0,-2 2 0 0 0,-2 3 0 0 0,-1 1 0 0 0,-1 0 0 0 0,-8-9 0 0 0,-4-2 0 0 0,-7-9 0 0 0,-1 0 0 0 0,-6-7 0 0 0,3 2 0 0 0,4 5 0 0 0,-3-2 0 0 0,3 1 0 0 0,-4-4 0 0 0,2 2 0 0 0,-5-3 0 0 0,4 2 0 0 0,-5-4 0 0 0,5 3 0 0 0,-4-3 0 0 0,2 3 0 0 0,-2 6 0 0 0,-7-3 0 0 0,4 3 0 0 0,6 4 0 0 0,-1 4 0 0 0,3 5 0 0 0,6 3 0 0 0,-3-7 0 0 0,1-2 0 0 0,4 1 0 0 0,4 3 0 0 0,-4-7 0 0 0,-1 0 0 0 0,3 1 0 0 0,3 4 0 0 0,3 4 0 0 0,3 2 0 0 0,2 2 0 0 0,1 1 0 0 0,0 1 0 0 0,1 0 0 0 0,8-8 0 0 0,3-4 0 0 0,0 1 0 0 0,-3 2 0 0 0,6-6 0 0 0,1-1 0 0 0,-3 2 0 0 0,6 4 0 0 0,-1 3 0 0 0,5-6 0 0 0,0 0 0 0 0,3-8 0 0 0,-2 0 0 0 0,-5 4 0 0 0,3-4 0 0 0,-2 1 0 0 0,4-5 0 0 0,7-6 0 0 0,-3 1 0 0 0,3-3 0 0 0,-3 4 0 0 0,2-1 0 0 0,-4 3 0 0 0,3-1 0 0 0,-5 3 0 0 0,4-3 0 0 0,-4 4 0 0 0,3-4 0 0 0,-3 4 0 0 0,-6 5 0 0 0,4-3 0 0 0,-3 3 0 0 0,4-5 0 0 0,-1 2 0 0 0,4-4 0 0 0,-3 2 0 0 0,-4 5 0 0 0,-6 6 0 0 0,-6 5 0 0 0,6-5 0 0 0,0-1 0 0 0,-2 3 0 0 0,-3 2 0 0 0,-3 4 0 0 0,-2 1 0 0 0,-2 3 0 0 0,0 0 0 0 0,-2 1 0 0 0,1 0 0 0 0,-1 0 0 0 0,-8-8 0 0 0,-3-4 0 0 0,-8-8 0 0 0,-1-1 0 0 0,-5-5 0 0 0,1 1 0 0 0,5 5 0 0 0,-2-3 0 0 0,2 2 0 0 0,-5-4 0 0 0,3 3 0 0 0,-4-5 0 0 0,2 3 0 0 0,-3-4 0 0 0,3 3 0 0 0,5 6 0 0 0,-3-3 0 0 0,3 3 0 0 0,-5-5 0 0 0,2 1 0 0 0,5 6 0 0 0,-3-4 0 0 0,1 1 0 0 0,4 5 0 0 0,4 5 0 0 0,5 3 0 0 0,3 3 0 0 0,2 3 0 0 0,1 1 0 0 0,1 0 0 0 0,0 1 0 0 0,-1-1 0 0 0,1 0 0 0 0,8-8 0 0 0,3-4 0 0 0,0 0 0 0 0,-3 3 0 0 0,6-6 0 0 0,0-1 0 0 0,-1 2 0 0 0,-5 4 0 0 0,6-6 0 0 0,1 0 0 0 0,5-5 0 0 0,0-1 0 0 0,5-4 0 0 0,-2 2 0 0 0,-5 4 0 0 0,3-2 0 0 0,-2 2 0 0 0,-5 4 0 0 0,4-4 0 0 0,-1 2 0 0 0,5-5 0 0 0,-1 1 0 0 0,-5 4 0 0 0,4-3 0 0 0,-2 1 0 0 0,5-4 0 0 0,-2 2 0 0 0,-4 4 0 0 0,-6 5 0 0 0,-5 5 0 0 0,-3 4 0 0 0,6-7 0 0 0,2-1 0 0 0,-2 2 0 0 0,-2 1 0 0 0,-2 4 0 0 0,-3 1 0 0 0,-1 2 0 0 0,-11-7 0 0 0,-3-3 0 0 0,-8-8 0 0 0,-1-1 0 0 0,-6-5 0 0 0,2 1 0 0 0,-3-3 0 0 0,2 2 0 0 0,-3-3 0 0 0,4 4 0 0 0,-3-3 0 0 0,-5-6 0 0 0,3 3 0 0 0,-3-2 0 0 0,5 5 0 0 0,-2-3 0 0 0,5 5 0 0 0,-3-2 0 0 0,3 3 0 0 0,-2-2 0 0 0,-6-6 0 0 0,3 2 0 0 0,-1-1 0 0 0,3 3 0 0 0,-2-1 0 0 0,5 4 0 0 0,-3-2 0 0 0,3 3 0 0 0,-2-3 0 0 0,3 4 0 0 0,-3-4 0 0 0,-6-5 0 0 0,3 3 0 0 0,-2-3 0 0 0,3 5 0 0 0,0-3 0 0 0,3 5 0 0 0,-2-2 0 0 0,3 3 0 0 0,7 6 0 0 0,-3-2 0 0 0,-7-7 0 0 0,2 1 0 0 0,5 6 0 0 0,6 5 0 0 0,-3-2 0 0 0,2 1 0 0 0,3 4 0 0 0,4 3 0 0 0,3 4 0 0 0,3 3 0 0 0,2 2 0 0 0,1 1 0 0 0,1 0 0 0 0,0 0 0 0 0,-1 1 0 0 0,1-1 0 0 0,-1 0 0 0 0,1 0 0 0 0,-1 0 0 0 0,0-2 0 0 0,9-7 0 0 0,2-3 0 0 0,9-8 0 0 0,1-1 0 0 0,5 3 0 0 0,-1 4 0 0 0,3-3 0 0 0,-3 0 0 0 0,-5 3 0 0 0,2-4 0 0 0,7-9 0 0 0,-2 1 0 0 0,-6 4 0 0 0,3-3 0 0 0,-3 4 0 0 0,3-5 0 0 0,-1 3 0 0 0,3-4 0 0 0,7-6 0 0 0,-3 2 0 0 0,-7 7 0 0 0,3-2 0 0 0,-4 4 0 0 0,3-3 0 0 0,-3 2 0 0 0,-4 5 0 0 0,2-3 0 0 0,-1 2 0 0 0,3-5 0 0 0,0 2 0 0 0,-5 5 0 0 0,-5 4 0 0 0,-4 5 0 0 0,4-5 0 0 0,1 0 0 0 0,-1 1 0 0 0,-4 4 0 0 0,-3 2 0 0 0,-2 3 0 0 0,-2 1 0 0 0,0 1 0 0 0,-10-7 0 0 0,-12-4 0 0 0,-3 1 0 0 0,-5-7 0 0 0,2 0 0 0 0,6 3 0 0 0,-3-5 0 0 0,3 1 0 0 0,5 3 0 0 0,5 5 0 0 0,-4-5 0 0 0,0 1 0 0 0,3 2 0 0 0,4 4 0 0 0,2 2 0 0 0,3 4 0 0 0,2 1 0 0 0,1 2 0 0 0,0 0 0 0 0,10-9 0 0 0,2-2 0 0 0,0 0 0 0 0,-3 2 0 0 0,-2 3 0 0 0,6-7 0 0 0,1-2 0 0 0,-2 3 0 0 0,5-6 0 0 0,1 0 0 0 0,-3 3 0 0 0,3-5 0 0 0,0 1 0 0 0,-3 4 0 0 0,-4 4 0 0 0,-5 4 0 0 0,-2 3 0 0 0,-3 2 0 0 0,-1 2 0 0 0,0 0 0 0 0,-1 1 0 0 0,0-1 0 0 0,-8-8 0 0 0,-4-4 0 0 0,2 1 0 0 0,2 2 0 0 0,2 2 0 0 0,-5-6 0 0 0,-1-1 0 0 0,1 1 0 0 0,3 4 0 0 0,-6-6 0 0 0,0-1 0 0 0,2 3 0 0 0,4 3 0 0 0,3 4 0 0 0,2 2 0 0 0,3 2 0 0 0,1 1 0 0 0,0-7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NaN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0-25T09:58:38.43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-2147483648-2147483648 16383 0 0,'0'0'0'0'0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B61BEF0D-F0BB-DE4B-95CE-6DB70DBA9567}" type="datetimeFigureOut">
              <a:rPr lang="en-US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/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>
            <a:defPPr/>
          </a:lstStyle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8643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defPPr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defPPr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B61BEF0D-F0BB-DE4B-95CE-6DB70DBA9567}" type="datetimeFigureOut">
              <a:rPr lang="en-US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/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111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3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6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2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8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>
              <a:defPPr/>
            </a:lstStyle>
            <a:p>
              <a:endParaRPr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2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transition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-EW2DzswH8" TargetMode="Externa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4.jpeg" /><Relationship Id="rId7" Type="http://schemas.openxmlformats.org/officeDocument/2006/relationships/customXml" Target="../ink/ink2.xml" /><Relationship Id="rId12" Type="http://schemas.openxmlformats.org/officeDocument/2006/relationships/image" Target="../media/image10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png" /><Relationship Id="rId11" Type="http://schemas.openxmlformats.org/officeDocument/2006/relationships/image" Target="../media/image9.jpeg" /><Relationship Id="rId5" Type="http://schemas.openxmlformats.org/officeDocument/2006/relationships/customXml" Target="../ink/ink1.xml" /><Relationship Id="rId10" Type="http://schemas.openxmlformats.org/officeDocument/2006/relationships/image" Target="../media/image8.jpeg" /><Relationship Id="rId4" Type="http://schemas.openxmlformats.org/officeDocument/2006/relationships/image" Target="../media/image5.jpeg" /><Relationship Id="rId9" Type="http://schemas.openxmlformats.org/officeDocument/2006/relationships/customXml" Target="../ink/ink3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>
            <a:defPPr/>
          </a:lstStyle>
          <a:p>
            <a:br>
              <a:rPr lang="ru-RU" b="1">
                <a:solidFill>
                  <a:schemeClr val="accent1">
                    <a:lumMod val="50000"/>
                  </a:schemeClr>
                </a:solidFill>
                <a:cs typeface="Calibri Light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cs typeface="Calibri Light"/>
              </a:rPr>
              <a:t>Толерантность- это...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>
            <a:defPPr/>
          </a:lstStyle>
          <a:p>
            <a:r>
              <a:rPr lang="ru-RU">
                <a:cs typeface="Calibri"/>
              </a:rPr>
              <a:t>Как принять непохожих на нас людей?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F1472-3550-C109-5D0A-5BFA8C2A8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29" y="120903"/>
            <a:ext cx="8911687" cy="1280890"/>
          </a:xfrm>
        </p:spPr>
        <p:txBody>
          <a:bodyPr/>
          <a:lstStyle>
            <a:defPPr/>
          </a:lstStyle>
          <a:p>
            <a:r>
              <a:rPr lang="ru-RU"/>
              <a:t>Итоги: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0D9E1-3375-2BFA-B33A-16CE46F08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2910" y="465826"/>
            <a:ext cx="8915400" cy="3777622"/>
          </a:xfr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r>
              <a:rPr lang="ru-RU" sz="2800">
                <a:ea typeface="+mn-lt"/>
                <a:cs typeface="+mn-lt"/>
              </a:rPr>
              <a:t>Толерантность - это</a:t>
            </a:r>
            <a:endParaRPr lang="ru-RU" sz="2800">
              <a:cs typeface="Calibri"/>
            </a:endParaRPr>
          </a:p>
          <a:p>
            <a:r>
              <a:rPr lang="ru-RU" sz="2800">
                <a:ea typeface="+mn-lt"/>
                <a:cs typeface="+mn-lt"/>
              </a:rPr>
              <a:t>милосердие.</a:t>
            </a:r>
            <a:endParaRPr lang="ru-RU" sz="2800"/>
          </a:p>
          <a:p>
            <a:endParaRPr lang="ru-RU" sz="2800"/>
          </a:p>
          <a:p>
            <a:r>
              <a:rPr lang="ru-RU" sz="2800">
                <a:ea typeface="+mn-lt"/>
                <a:cs typeface="+mn-lt"/>
              </a:rPr>
              <a:t>Толерантность - это сострадание.</a:t>
            </a:r>
            <a:endParaRPr lang="ru-RU" sz="2800"/>
          </a:p>
          <a:p>
            <a:endParaRPr lang="ru-RU" sz="2800"/>
          </a:p>
          <a:p>
            <a:r>
              <a:rPr lang="ru-RU" sz="2800">
                <a:ea typeface="+mn-lt"/>
                <a:cs typeface="+mn-lt"/>
              </a:rPr>
              <a:t>Толерантность - это</a:t>
            </a:r>
            <a:endParaRPr lang="ru-RU" sz="2800"/>
          </a:p>
          <a:p>
            <a:r>
              <a:rPr lang="ru-RU" sz="2800">
                <a:ea typeface="+mn-lt"/>
                <a:cs typeface="+mn-lt"/>
              </a:rPr>
              <a:t>уважение.</a:t>
            </a:r>
            <a:endParaRPr lang="ru-RU" sz="2800"/>
          </a:p>
          <a:p>
            <a:endParaRPr lang="ru-RU" sz="2800"/>
          </a:p>
          <a:p>
            <a:r>
              <a:rPr lang="ru-RU" sz="2800">
                <a:ea typeface="+mn-lt"/>
                <a:cs typeface="+mn-lt"/>
              </a:rPr>
              <a:t>Толерантность - это доброта души.</a:t>
            </a:r>
            <a:endParaRPr lang="ru-RU" sz="2800"/>
          </a:p>
          <a:p>
            <a:endParaRPr lang="ru-RU" sz="2800"/>
          </a:p>
          <a:p>
            <a:r>
              <a:rPr lang="ru-RU" sz="2800">
                <a:ea typeface="+mn-lt"/>
                <a:cs typeface="+mn-lt"/>
              </a:rPr>
              <a:t>Толерантность - это терпение.</a:t>
            </a:r>
            <a:endParaRPr lang="ru-RU" sz="2800"/>
          </a:p>
        </p:txBody>
      </p:sp>
    </p:spTree>
    <p:extLst>
      <p:ext uri="{BB962C8B-B14F-4D97-AF65-F5344CB8AC3E}">
        <p14:creationId xmlns:p14="http://schemas.microsoft.com/office/powerpoint/2010/main" val="186564537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ребенок, группа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D7D6CA42-04F6-0B35-50A8-17F036AB9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6921" y="1815921"/>
            <a:ext cx="9361218" cy="4715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276A6FF-A41F-120C-36E8-2571EA051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891" y="624110"/>
            <a:ext cx="9791722" cy="1280890"/>
          </a:xfrm>
        </p:spPr>
        <p:txBody>
          <a:bodyPr/>
          <a:lstStyle>
            <a:defPPr/>
          </a:lstStyle>
          <a:p>
            <a:pPr algn="ctr"/>
            <a:r>
              <a:rPr lang="ru-RU" b="1">
                <a:ea typeface="+mj-lt"/>
                <a:cs typeface="+mj-lt"/>
              </a:rPr>
              <a:t>Как связана иллюстрация с темой?</a:t>
            </a:r>
            <a:endParaRPr lang="ru-RU" b="1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3245860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6A6FF-A41F-120C-36E8-2571EA051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221" y="430927"/>
            <a:ext cx="10105644" cy="895597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b="1">
                <a:ea typeface="+mj-lt"/>
                <a:cs typeface="+mj-lt"/>
              </a:rPr>
              <a:t>Какое определение толерантности вам ближе? Назовите ключевые слова</a:t>
            </a:r>
            <a:endParaRPr lang="ru-RU" b="1">
              <a:cs typeface="Calibri Ligh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D2D65A-F9CB-8CEB-3452-5CDE57463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276" y="1379927"/>
            <a:ext cx="11406995" cy="5170847"/>
          </a:xfr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pPr marL="0" indent="0">
              <a:buNone/>
            </a:pPr>
            <a:r>
              <a:rPr lang="ru-RU" sz="2800" b="1" i="1">
                <a:latin typeface="Book Antiqua"/>
                <a:ea typeface="+mn-lt"/>
                <a:cs typeface="+mn-lt"/>
              </a:rPr>
              <a:t>Французский язык – отношение, при котором допускается,</a:t>
            </a:r>
            <a:endParaRPr lang="ru-RU" sz="2800" b="1" i="1">
              <a:latin typeface="Book Antiqua"/>
              <a:cs typeface="Calibri"/>
            </a:endParaRPr>
          </a:p>
          <a:p>
            <a:pPr marL="0" indent="0">
              <a:buNone/>
            </a:pPr>
            <a:r>
              <a:rPr lang="ru-RU" sz="2800" b="1" i="1">
                <a:latin typeface="Book Antiqua"/>
                <a:ea typeface="+mn-lt"/>
                <a:cs typeface="+mn-lt"/>
              </a:rPr>
              <a:t>что другие могут думать или действовать иначе, нежели ты</a:t>
            </a:r>
            <a:endParaRPr lang="ru-RU" sz="2800" b="1" i="1">
              <a:latin typeface="Book Antiqua"/>
              <a:cs typeface="Calibri"/>
            </a:endParaRPr>
          </a:p>
          <a:p>
            <a:pPr marL="0" indent="0">
              <a:buNone/>
            </a:pPr>
            <a:r>
              <a:rPr lang="ru-RU" sz="2800" b="1" i="1">
                <a:latin typeface="Book Antiqua"/>
                <a:ea typeface="+mn-lt"/>
                <a:cs typeface="+mn-lt"/>
              </a:rPr>
              <a:t>сам;</a:t>
            </a:r>
            <a:endParaRPr lang="ru-RU" sz="2800" b="1" i="1">
              <a:latin typeface="Book Antiqua"/>
              <a:cs typeface="Calibri"/>
            </a:endParaRPr>
          </a:p>
          <a:p>
            <a:pPr marL="0" indent="0" algn="r">
              <a:buNone/>
            </a:pPr>
            <a:r>
              <a:rPr lang="ru-RU" sz="2800" b="1">
                <a:ea typeface="+mn-lt"/>
                <a:cs typeface="+mn-lt"/>
              </a:rPr>
              <a:t>                      </a:t>
            </a:r>
            <a:r>
              <a:rPr lang="ru-RU" sz="2800" b="1" i="1">
                <a:ea typeface="+mn-lt"/>
                <a:cs typeface="+mn-lt"/>
              </a:rPr>
              <a:t>  tolerance (английский) – готовность быть терпимым,снисходительность;</a:t>
            </a:r>
            <a:endParaRPr lang="ru-RU" sz="2800" b="1" i="1">
              <a:cs typeface="Calibri"/>
            </a:endParaRPr>
          </a:p>
          <a:p>
            <a:endParaRPr lang="ru-RU" sz="2800" b="1">
              <a:cs typeface="Calibri"/>
            </a:endParaRPr>
          </a:p>
          <a:p>
            <a:pPr marL="0" indent="0">
              <a:buNone/>
            </a:pPr>
            <a:r>
              <a:rPr lang="ru-RU" sz="2800" b="1" i="1">
                <a:latin typeface="Corbel"/>
                <a:ea typeface="+mn-lt"/>
                <a:cs typeface="+mn-lt"/>
              </a:rPr>
              <a:t>терпимость (русский) – способность терпеть что-то или кого-</a:t>
            </a:r>
            <a:endParaRPr lang="ru-RU" sz="2800" b="1" i="1">
              <a:latin typeface="Corbel" charset="0"/>
              <a:cs typeface="Calibri"/>
            </a:endParaRPr>
          </a:p>
          <a:p>
            <a:pPr marL="0" indent="0">
              <a:buNone/>
            </a:pPr>
            <a:r>
              <a:rPr lang="ru-RU" sz="2800" b="1" i="1">
                <a:latin typeface="Corbel"/>
                <a:ea typeface="+mn-lt"/>
                <a:cs typeface="+mn-lt"/>
              </a:rPr>
              <a:t>то, быть выдержанным, выносливым, стойким, уметь</a:t>
            </a:r>
            <a:endParaRPr lang="ru-RU" sz="2800" b="1" i="1">
              <a:latin typeface="Corbel"/>
              <a:cs typeface="Calibri"/>
            </a:endParaRPr>
          </a:p>
          <a:p>
            <a:pPr marL="0" indent="0">
              <a:buNone/>
            </a:pPr>
            <a:r>
              <a:rPr lang="ru-RU" sz="2800" b="1" i="1">
                <a:latin typeface="Corbel"/>
                <a:ea typeface="+mn-lt"/>
                <a:cs typeface="+mn-lt"/>
              </a:rPr>
              <a:t>мириться с существованием чего-либо, кого-либо, считаться</a:t>
            </a:r>
            <a:endParaRPr lang="ru-RU" sz="2800" b="1" i="1">
              <a:latin typeface="Corbel"/>
              <a:cs typeface="Calibri"/>
            </a:endParaRPr>
          </a:p>
          <a:p>
            <a:pPr marL="0" indent="0">
              <a:buNone/>
            </a:pPr>
            <a:r>
              <a:rPr lang="ru-RU" sz="2800" b="1" i="1">
                <a:latin typeface="Corbel"/>
                <a:ea typeface="+mn-lt"/>
                <a:cs typeface="+mn-lt"/>
              </a:rPr>
              <a:t>с мнением других, быть снисходительным.</a:t>
            </a:r>
            <a:endParaRPr lang="ru-RU" sz="2800" b="1" i="1">
              <a:latin typeface="Corbe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253389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343E5F3-2796-2D07-5FC5-E819FD389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915" y="2133600"/>
            <a:ext cx="10538697" cy="3777622"/>
          </a:xfrm>
        </p:spPr>
        <p:txBody>
          <a:bodyPr vert="horz" lIns="91440" tIns="45720" rIns="91440" bIns="45720" rtlCol="0" anchor="t">
            <a:normAutofit/>
          </a:bodyPr>
          <a:lstStyle>
            <a:defPPr/>
          </a:lstStyle>
          <a:p>
            <a:endParaRPr lang="ru-RU"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ru-RU" sz="3200">
                <a:ea typeface="+mn-lt"/>
                <a:cs typeface="+mn-lt"/>
                <a:hlinkClick r:id="rId2"/>
              </a:rPr>
              <a:t>https://www.youtube.com/watch?v=E-EW2DzswH8</a:t>
            </a:r>
            <a:endParaRPr lang="ru-RU" sz="3200">
              <a:ea typeface="+mn-lt"/>
              <a:cs typeface="+mn-lt"/>
            </a:endParaRPr>
          </a:p>
          <a:p>
            <a:pPr marL="0" indent="0" algn="ctr">
              <a:buNone/>
            </a:pPr>
            <a:endParaRPr lang="ru-RU">
              <a:cs typeface="Calibri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276A6FF-A41F-120C-36E8-2571EA051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891" y="624110"/>
            <a:ext cx="9791722" cy="1280890"/>
          </a:xfrm>
        </p:spPr>
        <p:txBody>
          <a:bodyPr/>
          <a:lstStyle>
            <a:defPPr/>
          </a:lstStyle>
          <a:p>
            <a:pPr algn="ctr"/>
            <a:r>
              <a:rPr lang="ru-RU" b="1">
                <a:ea typeface="+mj-lt"/>
                <a:cs typeface="+mj-lt"/>
              </a:rPr>
              <a:t>Посмотрите видеоролик</a:t>
            </a:r>
            <a:endParaRPr lang="ru-RU" b="1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49727661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EEF715-5D31-715F-BF5D-6828AD574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ru-RU">
                <a:ea typeface="+mj-lt"/>
                <a:cs typeface="+mj-lt"/>
              </a:rPr>
              <a:t>Вопросы к ролику: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70DC80-A237-D906-FF80-B2A057F72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5325" y="1716657"/>
            <a:ext cx="8766714" cy="5997788"/>
          </a:xfrm>
        </p:spPr>
        <p:txBody>
          <a:bodyPr vert="horz" lIns="91440" tIns="45720" rIns="91440" bIns="45720" rtlCol="0" anchor="t">
            <a:noAutofit/>
          </a:bodyPr>
          <a:lstStyle>
            <a:defPPr/>
          </a:lstStyle>
          <a:p>
            <a:endParaRPr lang="ru-RU" sz="1400">
              <a:cs typeface="Calibri"/>
            </a:endParaRPr>
          </a:p>
          <a:p>
            <a:r>
              <a:rPr lang="ru-RU" sz="1400">
                <a:cs typeface="Calibri"/>
              </a:rPr>
              <a:t>1)Что вы чувствуете после просмотра?</a:t>
            </a:r>
          </a:p>
          <a:p>
            <a:r>
              <a:rPr lang="ru-RU" sz="1400">
                <a:cs typeface="Calibri"/>
              </a:rPr>
              <a:t>Какая проблема скрыта?</a:t>
            </a:r>
          </a:p>
          <a:p>
            <a:r>
              <a:rPr lang="ru-RU" sz="1400">
                <a:cs typeface="Calibri"/>
              </a:rPr>
              <a:t> почему сначала главного героя не принимали за своего?</a:t>
            </a:r>
          </a:p>
          <a:p>
            <a:r>
              <a:rPr lang="ru-RU" sz="1400">
                <a:cs typeface="Calibri"/>
              </a:rPr>
              <a:t>2) Какие способы использовал, чтобы стать "своим"?</a:t>
            </a:r>
          </a:p>
          <a:p>
            <a:r>
              <a:rPr lang="ru-RU" sz="1400">
                <a:cs typeface="Calibri"/>
              </a:rPr>
              <a:t>3) Как вы понимаете финал?</a:t>
            </a:r>
          </a:p>
          <a:p>
            <a:r>
              <a:rPr lang="ru-RU" sz="1400">
                <a:cs typeface="Calibri"/>
              </a:rPr>
              <a:t>4) Почему мы маскируемся и хотим быть одинаковыми?</a:t>
            </a:r>
          </a:p>
          <a:p>
            <a:r>
              <a:rPr lang="ru-RU" sz="1400">
                <a:cs typeface="Calibri"/>
              </a:rPr>
              <a:t>5) Сталкивались ли вы с этим в обществе?</a:t>
            </a:r>
          </a:p>
          <a:p>
            <a:r>
              <a:rPr lang="ru-RU" sz="1400">
                <a:cs typeface="Calibri"/>
              </a:rPr>
              <a:t>6)  Можно ли назвать утверждение "мы все разные» верным ?</a:t>
            </a:r>
          </a:p>
        </p:txBody>
      </p:sp>
    </p:spTree>
    <p:extLst>
      <p:ext uri="{BB962C8B-B14F-4D97-AF65-F5344CB8AC3E}">
        <p14:creationId xmlns:p14="http://schemas.microsoft.com/office/powerpoint/2010/main" val="34160796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69464-EB74-8CEF-A231-C099395CC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656" y="557094"/>
            <a:ext cx="10515600" cy="1598732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>
                <a:cs typeface="Calibri Light"/>
              </a:rPr>
              <a:t>Без какого лепестка можно обойтись?</a:t>
            </a:r>
            <a:br>
              <a:rPr lang="ru-RU">
                <a:cs typeface="Calibri Light"/>
              </a:rPr>
            </a:br>
            <a:endParaRPr lang="ru-RU">
              <a:cs typeface="Calibri Ligh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3C33AA7-C339-B959-2D32-F3FDE57986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3400" y="1429109"/>
            <a:ext cx="7093628" cy="5316627"/>
          </a:xfrm>
        </p:spPr>
      </p:pic>
    </p:spTree>
    <p:extLst>
      <p:ext uri="{BB962C8B-B14F-4D97-AF65-F5344CB8AC3E}">
        <p14:creationId xmlns:p14="http://schemas.microsoft.com/office/powerpoint/2010/main" val="212964468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AF2848-9F5D-C4BF-7343-E734B7A1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917" y="233242"/>
            <a:ext cx="10565083" cy="1726588"/>
          </a:xfrm>
        </p:spPr>
        <p:txBody>
          <a:bodyPr>
            <a:normAutofit/>
          </a:bodyPr>
          <a:lstStyle>
            <a:defPPr/>
          </a:lstStyle>
          <a:p>
            <a:r>
              <a:rPr lang="ru-RU" sz="2800"/>
              <a:t>Чем отличаются миры? Какой мир тебе нравится больше? Что нужно делать?</a:t>
            </a:r>
          </a:p>
        </p:txBody>
      </p:sp>
      <p:pic>
        <p:nvPicPr>
          <p:cNvPr id="4" name="Рисунок 4" descr="Изображение выглядит как человек, внутренний, люди&#10;&#10;Автоматически созданное описание">
            <a:extLst>
              <a:ext uri="{FF2B5EF4-FFF2-40B4-BE49-F238E27FC236}">
                <a16:creationId xmlns:a16="http://schemas.microsoft.com/office/drawing/2014/main" id="{7A21DE8E-819A-D71B-EF85-16A646E4B6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922" y="1471552"/>
            <a:ext cx="2952113" cy="2210490"/>
          </a:xfrm>
        </p:spPr>
      </p:pic>
      <p:pic>
        <p:nvPicPr>
          <p:cNvPr id="5" name="Рисунок 5" descr="Изображение выглядит как человек, люди, в позе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97C4FD59-957B-D5DE-C573-E0FDD1BEC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51" y="2701505"/>
            <a:ext cx="2743200" cy="182880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4BE4F74F-836B-D899-8325-A3FCB9071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35" y="3682042"/>
            <a:ext cx="2743200" cy="2743200"/>
          </a:xfrm>
          <a:prstGeom prst="rect">
            <a:avLst/>
          </a:prstGeom>
          <a:ln>
            <a:solidFill>
              <a:srgbClr val="4472C4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B5372F86-BA05-1091-D9BA-6FC851391B9C}"/>
                  </a:ext>
                </a:extLst>
              </p14:cNvPr>
              <p14:cNvContentPartPr/>
              <p14:nvPr/>
            </p14:nvContentPartPr>
            <p14:xfrm>
              <a:off x="6616389" y="1077950"/>
              <a:ext cx="18585" cy="18585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B5372F86-BA05-1091-D9BA-6FC851391B9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2147483648" y="-2147483648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55094C3F-63BA-C999-0BFF-3EB9871B918D}"/>
                  </a:ext>
                </a:extLst>
              </p14:cNvPr>
              <p14:cNvContentPartPr/>
              <p14:nvPr/>
            </p14:nvContentPartPr>
            <p14:xfrm>
              <a:off x="6206260" y="1096536"/>
              <a:ext cx="478088" cy="5628344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55094C3F-63BA-C999-0BFF-3EB9871B918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88260" y="1078536"/>
                <a:ext cx="513729" cy="56639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509AFBC6-0570-5377-0290-B37F5E25D6AC}"/>
                  </a:ext>
                </a:extLst>
              </p14:cNvPr>
              <p14:cNvContentPartPr/>
              <p14:nvPr/>
            </p14:nvContentPartPr>
            <p14:xfrm>
              <a:off x="8177560" y="2118731"/>
              <a:ext cx="18585" cy="18585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509AFBC6-0570-5377-0290-B37F5E25D6A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2147483648" y="-2147483648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3F08CF50-2C8B-5BFE-60D4-9281D5EDB0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4777" y="918713"/>
            <a:ext cx="4037162" cy="2691441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BED4350D-04C7-626C-7ECC-44D4CE792D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81381" y="3678267"/>
            <a:ext cx="2743200" cy="1543050"/>
          </a:xfrm>
          <a:prstGeom prst="rect">
            <a:avLst/>
          </a:prstGeom>
        </p:spPr>
      </p:pic>
      <p:pic>
        <p:nvPicPr>
          <p:cNvPr id="13" name="Рисунок 13" descr="Изображение выглядит как человек, внутренний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ED75A85E-F48B-8A8A-80BF-F03D42E320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7230" y="5187890"/>
            <a:ext cx="27432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4221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6E22CED-2404-26FE-CC19-D385E4EBB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0497" y="5751"/>
            <a:ext cx="9249395" cy="6940640"/>
          </a:xfrm>
        </p:spPr>
      </p:pic>
    </p:spTree>
    <p:extLst>
      <p:ext uri="{BB962C8B-B14F-4D97-AF65-F5344CB8AC3E}">
        <p14:creationId xmlns:p14="http://schemas.microsoft.com/office/powerpoint/2010/main" val="369019402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ru-RU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0874" y="575255"/>
            <a:ext cx="9716040" cy="1228825"/>
          </a:xfrm>
        </p:spPr>
        <p:txBody>
          <a:bodyPr>
            <a:normAutofit/>
          </a:bodyPr>
          <a:lstStyle>
            <a:defPPr/>
          </a:lstStyle>
          <a:p>
            <a:r>
              <a:rPr lang="ru-RU" sz="3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Calibri Light"/>
              </a:rPr>
              <a:t>Толерантность – это выбор. Почему?</a:t>
            </a:r>
          </a:p>
        </p:txBody>
      </p:sp>
      <p:pic>
        <p:nvPicPr>
          <p:cNvPr id="1026" name="Picture 2" descr="https://i.sunhome.ru/psychology/148/kak-sdelat-pravilnii-vibor-soveti-psihologa.4042.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6743" y="1804080"/>
            <a:ext cx="6527346" cy="434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53705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Application>Microsoft Office PowerPoint</Application>
  <PresentationFormat>Широкоэкранный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Wisp</vt:lpstr>
      <vt:lpstr> Толерантность- это...</vt:lpstr>
      <vt:lpstr>Как связана иллюстрация с темой?</vt:lpstr>
      <vt:lpstr>Какое определение толерантности вам ближе? Назовите ключевые слова</vt:lpstr>
      <vt:lpstr>Посмотрите видеоролик</vt:lpstr>
      <vt:lpstr>Вопросы к ролику:</vt:lpstr>
      <vt:lpstr>Без какого лепестка можно обойтись? </vt:lpstr>
      <vt:lpstr>Чем отличаются миры? Какой мир тебе нравится больше? Что нужно делать?</vt:lpstr>
      <vt:lpstr>Презентация PowerPoint</vt:lpstr>
      <vt:lpstr> </vt:lpstr>
      <vt:lpstr>Итоги: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Ирина Степанченко</cp:lastModifiedBy>
  <cp:revision>117</cp:revision>
  <dcterms:created xsi:type="dcterms:W3CDTF">2022-10-24T17:17:26Z</dcterms:created>
  <dcterms:modified xsi:type="dcterms:W3CDTF">2022-10-26T13:49:26Z</dcterms:modified>
</cp:coreProperties>
</file>