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56" r:id="rId2"/>
    <p:sldId id="257" r:id="rId3"/>
    <p:sldId id="258" r:id="rId4"/>
    <p:sldId id="281" r:id="rId5"/>
    <p:sldId id="283" r:id="rId6"/>
    <p:sldId id="284" r:id="rId7"/>
    <p:sldId id="285" r:id="rId8"/>
    <p:sldId id="286" r:id="rId9"/>
    <p:sldId id="287" r:id="rId10"/>
    <p:sldId id="291" r:id="rId11"/>
    <p:sldId id="288" r:id="rId12"/>
    <p:sldId id="289" r:id="rId13"/>
    <p:sldId id="260" r:id="rId14"/>
    <p:sldId id="261" r:id="rId15"/>
    <p:sldId id="266" r:id="rId16"/>
    <p:sldId id="278" r:id="rId17"/>
    <p:sldId id="272" r:id="rId18"/>
    <p:sldId id="29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FBFA2-A9F1-4921-8483-46E8A987E7B3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23658-F25A-44B3-A81C-8DD9D17C7B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92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23658-F25A-44B3-A81C-8DD9D17C7B7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82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80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50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975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963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903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24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930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004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38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7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084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92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48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699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3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91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20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AA493C-D686-4D4E-9CFC-84ECCC5DB99E}" type="datetimeFigureOut">
              <a:rPr lang="ru-RU" smtClean="0"/>
              <a:pPr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0ED288-18DF-481B-9189-4C927289E7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0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700808"/>
            <a:ext cx="5308866" cy="137765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методы преподавания истории в 5-7 в рамках Федерального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стандарта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A974E6FC-052D-4DCA-8E06-C20E6D9D61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41302" y="4055686"/>
            <a:ext cx="5212621" cy="144016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cap="none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 МАОУ «ООШ № 6»</a:t>
            </a:r>
          </a:p>
          <a:p>
            <a:pPr algn="just">
              <a:lnSpc>
                <a:spcPct val="90000"/>
              </a:lnSpc>
            </a:pPr>
            <a:r>
              <a:rPr lang="ru-RU" cap="none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Терехин Алексей Владимирович </a:t>
            </a:r>
          </a:p>
        </p:txBody>
      </p:sp>
    </p:spTree>
    <p:extLst>
      <p:ext uri="{BB962C8B-B14F-4D97-AF65-F5344CB8AC3E}">
        <p14:creationId xmlns:p14="http://schemas.microsoft.com/office/powerpoint/2010/main" val="568555712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алюшка\Desktop\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Исторический футбол.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Описание: класс делится на команды (обычно по рядам), каждая из которых получает задание составить вопросы по определённому материалу: два простых (со слов кто, что, когда) и один сложный (со слов почему, зачем, в чём различие; что, если; объясните и т.д.). Обычно работа выполняется индивидуально в тетрадях, а групповая принадлежность необходима лишь при определении очереди вопроса: 1 ряд задаёт вопрос 2, 2-3-му, 3-1-му. Если никто из команды не смог ответить на вопрос, то весь ряд лишается права задавать вопрос в течение 1 тура, а значит- рискует рейтингом.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203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Кластер.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18" y="2780928"/>
            <a:ext cx="5140478" cy="319734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Первый этап урока.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Учащиеся в группах читают материал параграфа, обмениваются новой информацией, находят ключевую идею темы и смысловые единицы, связанные с ней.</a:t>
            </a:r>
          </a:p>
          <a:p>
            <a:pPr algn="just">
              <a:lnSpc>
                <a:spcPct val="110000"/>
              </a:lnSpc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Второй этап урока.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 Составление кластера. На каждой парте есть бумага, цветные карандаши и фломастеры. На этом этапе работы ученики проявляют творчество при составлении кластера. Но главное – содержание.</a:t>
            </a:r>
          </a:p>
          <a:p>
            <a:pPr algn="just">
              <a:lnSpc>
                <a:spcPct val="110000"/>
              </a:lnSpc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Третий этап урока.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Защита кластеров.</a:t>
            </a:r>
          </a:p>
          <a:p>
            <a:pPr algn="just">
              <a:lnSpc>
                <a:spcPct val="110000"/>
              </a:lnSpc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Четвертый этап урока.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Оценивание работы в группах и подведение итогов.</a:t>
            </a:r>
          </a:p>
          <a:p>
            <a:endParaRPr lang="ru-RU" sz="9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664" y="3068960"/>
            <a:ext cx="3456201" cy="290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395536" y="1406268"/>
            <a:ext cx="8136904" cy="137466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buFont typeface="Wingdings 2"/>
              <a:buNone/>
            </a:pPr>
            <a:r>
              <a:rPr lang="ru-RU" sz="3800" b="1" dirty="0">
                <a:solidFill>
                  <a:schemeClr val="accent3">
                    <a:lumMod val="50000"/>
                  </a:schemeClr>
                </a:solidFill>
              </a:rPr>
              <a:t>Слово кластер в переводе означает пучок, созвездие. Составление кластера позволяет учащимся свободно и открыто думать по поводу какой-либо темы. Ученик записывает в центре листа ключевое понятие, а от него рисует стрелки-лучи в разные стороны, которые соединяют это слово с другими, от которых в свою очередь лучи расходятся далее и далее.</a:t>
            </a:r>
          </a:p>
        </p:txBody>
      </p:sp>
    </p:spTree>
    <p:extLst>
      <p:ext uri="{BB962C8B-B14F-4D97-AF65-F5344CB8AC3E}">
        <p14:creationId xmlns:p14="http://schemas.microsoft.com/office/powerpoint/2010/main" val="4168566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Четвертый лишний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Ребятам предлагаю четыре слова, необходимо исключить одно из них,  самостоятельно определив основание , по которому объединены остальные три слова.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71" y="3805698"/>
            <a:ext cx="3706805" cy="2210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269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 проектов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527048"/>
            <a:ext cx="599844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суть метода проекта – стимулировать интерес учащихся к определенным проблемам, предполагающим владение определенной суммой знаний и через проектную деятельность, предусматривающим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решение этих проблем,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умение практически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применять полученные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знания, развитие рефлекторного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критического мышления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76228"/>
            <a:ext cx="211223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05064"/>
            <a:ext cx="2402607" cy="173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796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656640" cy="104016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br>
              <a:rPr lang="ru-RU" sz="3200" b="1" i="1" u="sng" dirty="0">
                <a:solidFill>
                  <a:srgbClr val="F79646">
                    <a:lumMod val="50000"/>
                  </a:srgbClr>
                </a:solidFill>
                <a:latin typeface="Arial" charset="0"/>
                <a:ea typeface="+mn-ea"/>
                <a:cs typeface="+mn-cs"/>
              </a:rPr>
            </a:br>
            <a:r>
              <a:rPr lang="ru-RU" sz="3200" dirty="0"/>
              <a:t>Постоянный контроль знаний (рефлексия):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Результативность процесса обучения во многом зависит от тщательности разработки методики контроля знаний. Контроль знаний необходим при всякой системе обучения и любой организации учебного процесса.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687" y="3937530"/>
            <a:ext cx="2864768" cy="190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01008"/>
            <a:ext cx="2412268" cy="2309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113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делать?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527048"/>
            <a:ext cx="8230688" cy="4572000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Любить предмет, повышать собственную квалификацию, искать способы подачи информации в зависимости от уровня подготовки учащихся;</a:t>
            </a:r>
          </a:p>
          <a:p>
            <a:pPr algn="just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Учить решать задачи, а не заучивать шаблоны;</a:t>
            </a:r>
          </a:p>
          <a:p>
            <a:pPr algn="just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Систематическая работа в течение года, а не от случая к случаю;</a:t>
            </a:r>
          </a:p>
          <a:p>
            <a:pPr algn="just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Индивидуальная работа со школьниками;</a:t>
            </a:r>
          </a:p>
          <a:p>
            <a:pPr algn="just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Внеклассная работа (кружки, факультативы, вечера истории и праздники, исторические соревнования)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742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Autofit/>
          </a:bodyPr>
          <a:lstStyle/>
          <a:p>
            <a:r>
              <a:rPr lang="ru-RU" sz="2800" dirty="0"/>
              <a:t>В заключении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>
                <a:solidFill>
                  <a:prstClr val="black"/>
                </a:solidFill>
                <a:latin typeface="Arial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060848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При выборе и сочетании методов обучения необходимо руководствоваться следующими критериями: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1. Соответствие методов принципам обучения.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2. Соответствие целям и задачам обучения.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3. Соответствие содержанию данной темы.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4. Соответствие учебным возможностям школьников: возрастным (физическим, психическим); уровню подготовленности (образованности, воспитанности и развития); особенностям классного коллектива.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5. Соответствие имеющимся условиям и отведенному времени для обучения.</a:t>
            </a:r>
          </a:p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br>
              <a:rPr lang="ru-RU" sz="2000" b="1" cap="all" spc="250" dirty="0">
                <a:solidFill>
                  <a:srgbClr val="646B86"/>
                </a:solidFill>
              </a:rPr>
            </a:br>
            <a:endParaRPr lang="ru-RU" sz="2000" b="1" cap="all" spc="250" dirty="0">
              <a:solidFill>
                <a:srgbClr val="646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4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200" dirty="0" err="1">
                <a:latin typeface="Arial Narrow" pitchFamily="34" charset="0"/>
              </a:rPr>
              <a:t>Кифик</a:t>
            </a:r>
            <a:r>
              <a:rPr lang="ru-RU" sz="2200" dirty="0">
                <a:latin typeface="Arial Narrow" pitchFamily="34" charset="0"/>
              </a:rPr>
              <a:t> Н.Ю «Методика преподавания истории .Москва. Владос.2003г</a:t>
            </a:r>
          </a:p>
          <a:p>
            <a:pPr marL="457200" indent="-457200">
              <a:buAutoNum type="arabicPeriod"/>
            </a:pPr>
            <a:r>
              <a:rPr lang="ru-RU" sz="2200" dirty="0">
                <a:latin typeface="Arial Narrow" pitchFamily="34" charset="0"/>
              </a:rPr>
              <a:t>Педагогика: учебное пособие для студентов </a:t>
            </a:r>
            <a:r>
              <a:rPr lang="ru-RU" sz="2200" dirty="0" err="1">
                <a:latin typeface="Arial Narrow" pitchFamily="34" charset="0"/>
              </a:rPr>
              <a:t>фак.педагогики</a:t>
            </a:r>
            <a:r>
              <a:rPr lang="ru-RU" sz="2200" dirty="0">
                <a:latin typeface="Arial Narrow" pitchFamily="34" charset="0"/>
              </a:rPr>
              <a:t> и методики обучения  </a:t>
            </a:r>
            <a:r>
              <a:rPr lang="ru-RU" sz="2200" dirty="0" err="1">
                <a:latin typeface="Arial Narrow" pitchFamily="34" charset="0"/>
              </a:rPr>
              <a:t>пед.институтов</a:t>
            </a:r>
            <a:r>
              <a:rPr lang="ru-RU" sz="2200" dirty="0">
                <a:latin typeface="Arial Narrow" pitchFamily="34" charset="0"/>
              </a:rPr>
              <a:t> /</a:t>
            </a:r>
            <a:r>
              <a:rPr lang="ru-RU" sz="2200" dirty="0" err="1">
                <a:latin typeface="Arial Narrow" pitchFamily="34" charset="0"/>
              </a:rPr>
              <a:t>под.ред</a:t>
            </a:r>
            <a:r>
              <a:rPr lang="ru-RU" sz="2200" dirty="0">
                <a:latin typeface="Arial Narrow" pitchFamily="34" charset="0"/>
              </a:rPr>
              <a:t>. С.П Баранова и </a:t>
            </a:r>
            <a:r>
              <a:rPr lang="ru-RU" sz="2200" dirty="0" err="1">
                <a:latin typeface="Arial Narrow" pitchFamily="34" charset="0"/>
              </a:rPr>
              <a:t>др.-Просвещение</a:t>
            </a:r>
            <a:r>
              <a:rPr lang="ru-RU" sz="2200" dirty="0">
                <a:latin typeface="Arial Narrow" pitchFamily="34" charset="0"/>
              </a:rPr>
              <a:t> 2004. </a:t>
            </a:r>
            <a:r>
              <a:rPr lang="ru-RU" sz="2200" dirty="0" err="1">
                <a:latin typeface="Arial Narrow" pitchFamily="34" charset="0"/>
              </a:rPr>
              <a:t>Бердовская</a:t>
            </a:r>
            <a:r>
              <a:rPr lang="ru-RU" sz="2200" dirty="0">
                <a:latin typeface="Arial Narrow" pitchFamily="34" charset="0"/>
              </a:rPr>
              <a:t> М.В . </a:t>
            </a:r>
            <a:r>
              <a:rPr lang="ru-RU" sz="2200" dirty="0" err="1">
                <a:latin typeface="Arial Narrow" pitchFamily="34" charset="0"/>
              </a:rPr>
              <a:t>Реан.А.А</a:t>
            </a:r>
            <a:endParaRPr lang="ru-RU" sz="22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04664"/>
            <a:ext cx="8518720" cy="72008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Приёмы и подходы для улучшения качества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обученности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учащихся на уроках истории в рамках ФГОС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  <a:tabLst>
                <a:tab pos="457200" algn="l"/>
              </a:tabLst>
            </a:pPr>
            <a:r>
              <a:rPr lang="ru-RU" b="1" i="1" u="sng" dirty="0">
                <a:solidFill>
                  <a:srgbClr val="C00000"/>
                </a:solidFill>
              </a:rPr>
              <a:t>Цель р</a:t>
            </a:r>
            <a:r>
              <a:rPr lang="ru-RU" sz="2400" b="1" i="1" u="sng" dirty="0">
                <a:solidFill>
                  <a:srgbClr val="C00000"/>
                </a:solidFill>
              </a:rPr>
              <a:t>аботы,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как учителя истории, показать, как средствами игры помочь развить у учеников познавательный интерес, соединить замечательный мир детства с прекрасным миром науки; развить интерес и уважение к истории и культуре народов.</a:t>
            </a:r>
          </a:p>
          <a:p>
            <a:pPr marL="0" indent="0">
              <a:buNone/>
            </a:pPr>
            <a:endParaRPr lang="ru-RU" i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67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Для достижения поставленной цели необходимо решить следующие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03920" cy="4572000"/>
          </a:xfrm>
        </p:spPr>
        <p:txBody>
          <a:bodyPr>
            <a:normAutofit fontScale="70000" lnSpcReduction="20000"/>
          </a:bodyPr>
          <a:lstStyle/>
          <a:p>
            <a:pPr marL="0" indent="0" fontAlgn="base"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3300" b="1" i="1" u="sng" dirty="0">
                <a:solidFill>
                  <a:srgbClr val="C00000"/>
                </a:solidFill>
              </a:rPr>
              <a:t>Задачи: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-ознакомление учащихся с совокупностью знаний об историческом пути и опыте человечества, служащих основой для социализации вступающего в жизнь человека;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-формирования навыков самостоятельного поиска научных знаний, работы с историческим материалом, умение сравнивать факты, версии, оценки, исторические источники, строить свою аргументацию;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-формирование ценностных ориентации и убеждений школьников на основе осмысления социального духовного, нравственного опыта людей в прошлом, толерантного отношения к культуре и историческому прошлому других народов.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700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Жокей и лошадь.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Описание: класс делится на две группы: «жокеев» и «лошадей». Первые получают карточки с вопросами, вторые – с правильными ответами. Каждый «жокей» должен найти свою «лошадь». Прием используется даже на уроках изучения нового материала. Самая неприятная его черта – необходимость всему коллективу учащихся одновременно ходить по классу, это требует определённой </a:t>
            </a:r>
            <a:r>
              <a:rPr lang="ru-RU" sz="2600" b="1" dirty="0" err="1">
                <a:solidFill>
                  <a:schemeClr val="accent3">
                    <a:lumMod val="50000"/>
                  </a:schemeClr>
                </a:solidFill>
              </a:rPr>
              <a:t>сформированности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 культуры поведения. </a:t>
            </a:r>
          </a:p>
          <a:p>
            <a:pPr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</a:rPr>
              <a:t>Пример. На уроке истории в 5 классе при изучении темы «Религия Древней Греции» одной команде («Жокеям») даются карточки с именами древнегреческих богов, другой — карточки с указанием, чему эти боги покровительствуют.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28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Аукцион имен.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tabLst>
                <a:tab pos="457200" algn="l"/>
              </a:tabLst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Описание: Ι вариант — сразу назвать имена, которые можно отнести к изученной теме; 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tabLst>
                <a:tab pos="457200" algn="l"/>
              </a:tabLst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ΙΙ вариант – на работу в тетради даётся 5 минут. Назначается цена («5») за определенное количество имен. Побеждает тот, чьи знания окажутся наиболее полными.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439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Верные и неверные утверждения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just"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Описание: утверждения могут быть самыми неожиданными и нелогичными. Задача ученика – согласиться или не согласиться с данными предположениями, поставить «плюс» или «минус». </a:t>
            </a:r>
          </a:p>
          <a:p>
            <a:pPr marL="0" indent="0" algn="just"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Пример:</a:t>
            </a:r>
          </a:p>
          <a:p>
            <a:pPr lvl="0"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вельмож хоронили в гробницах (да);</a:t>
            </a:r>
          </a:p>
          <a:p>
            <a:pPr lvl="0"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обед вельмож состоял из лепешки, луковицы и вяленой рыбы (нет);</a:t>
            </a:r>
          </a:p>
          <a:p>
            <a:pPr lvl="0"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фараон мог приказать побить вельможу палками (да);</a:t>
            </a:r>
          </a:p>
          <a:p>
            <a:pPr lvl="0"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вельможа, подходя к трону фараона, вставал на колени и падал лицом вниз (да);</a:t>
            </a:r>
          </a:p>
          <a:p>
            <a:pPr lvl="0"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вельможа пахал землю у себя на участке (нет);</a:t>
            </a:r>
          </a:p>
          <a:p>
            <a:pPr lvl="0"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вельможа не работал (нет).</a:t>
            </a:r>
          </a:p>
          <a:p>
            <a:pPr lvl="0" algn="just">
              <a:spcBef>
                <a:spcPts val="1200"/>
              </a:spcBef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вельможа носил много украшений (да);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02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Имя, дата, событие.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8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Описание: разгадывание с классом недостающих звеньев в логической цепочке на доске.</a:t>
            </a:r>
          </a:p>
          <a:p>
            <a:pPr marL="0" lvl="0" indent="0" algn="just">
              <a:lnSpc>
                <a:spcPct val="8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Дмитрий Донской →   ?  → Куликовская битва</a:t>
            </a:r>
          </a:p>
          <a:p>
            <a:pPr marL="0" lvl="0" indent="0" algn="just">
              <a:lnSpc>
                <a:spcPct val="8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?   →   1242 →   Ледовое побоище</a:t>
            </a:r>
          </a:p>
          <a:p>
            <a:pPr marL="0" lvl="0" indent="0" algn="just">
              <a:lnSpc>
                <a:spcPct val="80000"/>
              </a:lnSpc>
              <a:spcBef>
                <a:spcPts val="1200"/>
              </a:spcBef>
              <a:buNone/>
              <a:tabLst>
                <a:tab pos="457200" algn="l"/>
              </a:tabLs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ΙΙ вариант: дети самостоятельно в тетрадях готовят свои задания, а потом предлагают их классу.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098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Дерево мудрости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513" y="1556792"/>
            <a:ext cx="6112695" cy="478802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Описание: учащиеся учатся ставить вопросы к изучаемому материалу. На уроке ребятам дается задание: по ходу объяснения или работы с текстом записать на трех листочках три разных по уровню сложности вопроса. После изучения материала вопросы сдаются. Наиболее интересные оцениваются, оформляются в виде «яблок» или «листьев» и прикрепляются к «Дереву мудрости». (красные – на 5, желтые – на 4, зеленые – на 3). На следующих уроках ученики «срывают» плод или лист и отвечают.</a:t>
            </a:r>
          </a:p>
          <a:p>
            <a:pPr algn="just"/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920" y="1459995"/>
            <a:ext cx="2510135" cy="2401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2288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Ключевые слова.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Прием «Ключевые слова», по которым учащиеся придумывают рассказ или расставляют их в определенной последовательности, а затем, на стадии осмысления ищут подтверждение своим предположениям, расширяя материал.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10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1064</TotalTime>
  <Words>1150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Garamond</vt:lpstr>
      <vt:lpstr>Times New Roman</vt:lpstr>
      <vt:lpstr>Wingdings 2</vt:lpstr>
      <vt:lpstr>Натуральные материалы</vt:lpstr>
      <vt:lpstr>Современные методы преподавания истории в 5-7 в рамках Федерального государственного стандарта </vt:lpstr>
      <vt:lpstr>Приёмы и подходы для улучшения качества обученности учащихся на уроках истории в рамках ФГОС</vt:lpstr>
      <vt:lpstr>Для достижения поставленной цели необходимо решить следующие задачи</vt:lpstr>
      <vt:lpstr>Жокей и лошадь.</vt:lpstr>
      <vt:lpstr>Аукцион имен.</vt:lpstr>
      <vt:lpstr>Верные и неверные утверждения</vt:lpstr>
      <vt:lpstr>Имя, дата, событие.</vt:lpstr>
      <vt:lpstr>Дерево мудрости</vt:lpstr>
      <vt:lpstr>Ключевые слова.</vt:lpstr>
      <vt:lpstr>Презентация PowerPoint</vt:lpstr>
      <vt:lpstr>Исторический футбол.</vt:lpstr>
      <vt:lpstr>Кластер.</vt:lpstr>
      <vt:lpstr>Четвертый лишний </vt:lpstr>
      <vt:lpstr>Метод проектов</vt:lpstr>
      <vt:lpstr> Постоянный контроль знаний (рефлексия): </vt:lpstr>
      <vt:lpstr>Что делать?</vt:lpstr>
      <vt:lpstr>В заключении </vt:lpstr>
      <vt:lpstr>Литература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для улучшения качества обученности учащихся на уроках математики в рамках ФГОС</dc:title>
  <dc:creator>Папа</dc:creator>
  <cp:lastModifiedBy>Алексей Терехин</cp:lastModifiedBy>
  <cp:revision>76</cp:revision>
  <cp:lastPrinted>2016-03-20T09:25:15Z</cp:lastPrinted>
  <dcterms:created xsi:type="dcterms:W3CDTF">2016-03-14T04:24:08Z</dcterms:created>
  <dcterms:modified xsi:type="dcterms:W3CDTF">2023-07-10T04:26:49Z</dcterms:modified>
</cp:coreProperties>
</file>