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61" r:id="rId4"/>
    <p:sldId id="304" r:id="rId5"/>
    <p:sldId id="260" r:id="rId6"/>
    <p:sldId id="265" r:id="rId7"/>
    <p:sldId id="291" r:id="rId8"/>
    <p:sldId id="321" r:id="rId9"/>
    <p:sldId id="322" r:id="rId10"/>
    <p:sldId id="323" r:id="rId11"/>
    <p:sldId id="324" r:id="rId12"/>
    <p:sldId id="325" r:id="rId13"/>
    <p:sldId id="306" r:id="rId14"/>
    <p:sldId id="307" r:id="rId15"/>
    <p:sldId id="309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26" r:id="rId27"/>
    <p:sldId id="337" r:id="rId28"/>
    <p:sldId id="338" r:id="rId29"/>
    <p:sldId id="339" r:id="rId30"/>
    <p:sldId id="340" r:id="rId31"/>
    <p:sldId id="341" r:id="rId32"/>
    <p:sldId id="342" r:id="rId33"/>
    <p:sldId id="343" r:id="rId34"/>
    <p:sldId id="344" r:id="rId35"/>
    <p:sldId id="345" r:id="rId36"/>
    <p:sldId id="299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800080"/>
    <a:srgbClr val="009900"/>
    <a:srgbClr val="CC0000"/>
    <a:srgbClr val="D77D45"/>
    <a:srgbClr val="00FFFF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C090B05-680F-41B0-A332-B0CDDBB1D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11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EAD5D-AC51-4B86-9066-C24AEA132370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813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4813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4E7FF8-FE86-474C-9D53-711E1E7E3047}" type="slidenum">
              <a:rPr lang="ru-RU" sz="1200">
                <a:latin typeface="Calibri" pitchFamily="34" charset="0"/>
              </a:rPr>
              <a:pPr algn="r"/>
              <a:t>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C99C7-7AB3-4A72-B4B8-9615EE761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4BB1B-2CA3-462E-B5C9-B4E81B2D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6A448-7508-438C-AD52-3B5D5EF6D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1C3CD-5656-4BCC-B463-86D3E94BD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AB2FD-9F22-4BA8-9D28-0D8EF65B0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0258F-4791-4595-8AA6-C4198AE64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6E7A6-A792-4335-9BE2-82E2EA917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39E6F-7339-4E6A-9F35-AF64A034C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07B8E-CB7B-44FD-9E8E-29E5AB4AF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BC3F2-79B1-4D27-9D35-D81BFDD66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7C6C7-8296-43A2-8AA6-59E268452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0DFB4B9-BA87-4E84-A38C-A14E60301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gif"/><Relationship Id="rId13" Type="http://schemas.openxmlformats.org/officeDocument/2006/relationships/image" Target="../media/image51.png"/><Relationship Id="rId3" Type="http://schemas.openxmlformats.org/officeDocument/2006/relationships/image" Target="../media/image41.gif"/><Relationship Id="rId7" Type="http://schemas.openxmlformats.org/officeDocument/2006/relationships/image" Target="../media/image45.gif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png"/><Relationship Id="rId1" Type="http://schemas.openxmlformats.org/officeDocument/2006/relationships/audio" Target="../media/audio1.bin"/><Relationship Id="rId6" Type="http://schemas.openxmlformats.org/officeDocument/2006/relationships/image" Target="../media/image44.gif"/><Relationship Id="rId11" Type="http://schemas.openxmlformats.org/officeDocument/2006/relationships/image" Target="../media/image49.png"/><Relationship Id="rId5" Type="http://schemas.openxmlformats.org/officeDocument/2006/relationships/image" Target="../media/image43.jpeg"/><Relationship Id="rId15" Type="http://schemas.openxmlformats.org/officeDocument/2006/relationships/image" Target="../media/image53.png"/><Relationship Id="rId10" Type="http://schemas.openxmlformats.org/officeDocument/2006/relationships/image" Target="../media/image48.gif"/><Relationship Id="rId4" Type="http://schemas.openxmlformats.org/officeDocument/2006/relationships/image" Target="../media/image42.jpeg"/><Relationship Id="rId9" Type="http://schemas.openxmlformats.org/officeDocument/2006/relationships/image" Target="../media/image47.gif"/><Relationship Id="rId14" Type="http://schemas.openxmlformats.org/officeDocument/2006/relationships/image" Target="../media/image5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253" y="567312"/>
            <a:ext cx="6858000" cy="5940896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122778" y="368896"/>
            <a:ext cx="8913718" cy="345638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WordArt 4" descr="фон 38"/>
          <p:cNvSpPr>
            <a:spLocks noChangeArrowheads="1" noChangeShapeType="1" noTextEdit="1"/>
          </p:cNvSpPr>
          <p:nvPr/>
        </p:nvSpPr>
        <p:spPr bwMode="auto">
          <a:xfrm>
            <a:off x="323850" y="836613"/>
            <a:ext cx="8496300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Числа от 1 до </a:t>
            </a:r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Состав числа 5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9240"/>
            <a:ext cx="1204640" cy="918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6" y="5579828"/>
            <a:ext cx="1235655" cy="94262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85728"/>
            <a:ext cx="4811942" cy="626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267" name="Группа 8"/>
          <p:cNvGrpSpPr>
            <a:grpSpLocks/>
          </p:cNvGrpSpPr>
          <p:nvPr/>
        </p:nvGrpSpPr>
        <p:grpSpPr bwMode="auto">
          <a:xfrm>
            <a:off x="502115" y="532498"/>
            <a:ext cx="1967706" cy="1836737"/>
            <a:chOff x="2357422" y="714356"/>
            <a:chExt cx="4857784" cy="5286412"/>
          </a:xfrm>
        </p:grpSpPr>
        <p:sp>
          <p:nvSpPr>
            <p:cNvPr id="2" name="5-конечная звезда 1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Блок-схема: узел 2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Блок-схема: узел 3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268" name="TextBox 9"/>
          <p:cNvSpPr txBox="1">
            <a:spLocks noChangeArrowheads="1"/>
          </p:cNvSpPr>
          <p:nvPr/>
        </p:nvSpPr>
        <p:spPr bwMode="auto">
          <a:xfrm>
            <a:off x="5651500" y="2420938"/>
            <a:ext cx="7286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FF00"/>
                </a:solidFill>
                <a:latin typeface="Bookman Old Style" pitchFamily="18" charset="0"/>
              </a:rPr>
              <a:t>3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5435600" y="3644900"/>
            <a:ext cx="6556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0788" y="3644900"/>
            <a:ext cx="7350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32786" name="TextBox 31"/>
          <p:cNvSpPr txBox="1">
            <a:spLocks noChangeArrowheads="1"/>
          </p:cNvSpPr>
          <p:nvPr/>
        </p:nvSpPr>
        <p:spPr bwMode="auto">
          <a:xfrm>
            <a:off x="5508625" y="4652963"/>
            <a:ext cx="6572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300788" y="4652963"/>
            <a:ext cx="8064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grpSp>
        <p:nvGrpSpPr>
          <p:cNvPr id="15" name="Группа 8"/>
          <p:cNvGrpSpPr>
            <a:grpSpLocks/>
          </p:cNvGrpSpPr>
          <p:nvPr/>
        </p:nvGrpSpPr>
        <p:grpSpPr bwMode="auto">
          <a:xfrm>
            <a:off x="723281" y="4412842"/>
            <a:ext cx="1919287" cy="1638300"/>
            <a:chOff x="2357422" y="714356"/>
            <a:chExt cx="4857784" cy="5286412"/>
          </a:xfrm>
        </p:grpSpPr>
        <p:sp>
          <p:nvSpPr>
            <p:cNvPr id="16" name="5-конечная звезда 15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Блок-схема: узел 16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Блок-схема: узел 17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8"/>
          <p:cNvGrpSpPr>
            <a:grpSpLocks/>
          </p:cNvGrpSpPr>
          <p:nvPr/>
        </p:nvGrpSpPr>
        <p:grpSpPr bwMode="auto">
          <a:xfrm>
            <a:off x="1882422" y="2420938"/>
            <a:ext cx="1919287" cy="1638300"/>
            <a:chOff x="2357422" y="714356"/>
            <a:chExt cx="4857784" cy="5286412"/>
          </a:xfrm>
        </p:grpSpPr>
        <p:sp>
          <p:nvSpPr>
            <p:cNvPr id="23" name="5-конечная звезда 22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278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00" y="55563"/>
            <a:ext cx="4960938" cy="672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35"/>
          <p:cNvSpPr txBox="1">
            <a:spLocks noChangeArrowheads="1"/>
          </p:cNvSpPr>
          <p:nvPr/>
        </p:nvSpPr>
        <p:spPr bwMode="auto">
          <a:xfrm>
            <a:off x="5364163" y="1773238"/>
            <a:ext cx="7270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FF00"/>
                </a:solidFill>
                <a:latin typeface="Bookman Old Style" pitchFamily="18" charset="0"/>
              </a:rPr>
              <a:t>4</a:t>
            </a:r>
          </a:p>
        </p:txBody>
      </p:sp>
      <p:sp>
        <p:nvSpPr>
          <p:cNvPr id="12292" name="TextBox 36"/>
          <p:cNvSpPr txBox="1">
            <a:spLocks noChangeArrowheads="1"/>
          </p:cNvSpPr>
          <p:nvPr/>
        </p:nvSpPr>
        <p:spPr bwMode="auto">
          <a:xfrm>
            <a:off x="5148263" y="2997200"/>
            <a:ext cx="6540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3</a:t>
            </a:r>
          </a:p>
        </p:txBody>
      </p:sp>
      <p:sp>
        <p:nvSpPr>
          <p:cNvPr id="12293" name="TextBox 37"/>
          <p:cNvSpPr txBox="1">
            <a:spLocks noChangeArrowheads="1"/>
          </p:cNvSpPr>
          <p:nvPr/>
        </p:nvSpPr>
        <p:spPr bwMode="auto">
          <a:xfrm>
            <a:off x="5292725" y="4868863"/>
            <a:ext cx="727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12294" name="TextBox 38"/>
          <p:cNvSpPr txBox="1">
            <a:spLocks noChangeArrowheads="1"/>
          </p:cNvSpPr>
          <p:nvPr/>
        </p:nvSpPr>
        <p:spPr bwMode="auto">
          <a:xfrm>
            <a:off x="6084888" y="3933825"/>
            <a:ext cx="6604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084888" y="2997200"/>
            <a:ext cx="6619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148263" y="3933825"/>
            <a:ext cx="6540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084888" y="4868863"/>
            <a:ext cx="7334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3</a:t>
            </a:r>
          </a:p>
        </p:txBody>
      </p:sp>
      <p:grpSp>
        <p:nvGrpSpPr>
          <p:cNvPr id="12298" name="Группа 8"/>
          <p:cNvGrpSpPr>
            <a:grpSpLocks/>
          </p:cNvGrpSpPr>
          <p:nvPr/>
        </p:nvGrpSpPr>
        <p:grpSpPr bwMode="auto">
          <a:xfrm>
            <a:off x="2134276" y="1443456"/>
            <a:ext cx="1919288" cy="1655762"/>
            <a:chOff x="2357422" y="714356"/>
            <a:chExt cx="4857784" cy="5286412"/>
          </a:xfrm>
        </p:grpSpPr>
        <p:sp>
          <p:nvSpPr>
            <p:cNvPr id="2" name="5-конечная звезда 1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Блок-схема: узел 2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Блок-схема: узел 3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8"/>
          <p:cNvGrpSpPr>
            <a:grpSpLocks/>
          </p:cNvGrpSpPr>
          <p:nvPr/>
        </p:nvGrpSpPr>
        <p:grpSpPr bwMode="auto">
          <a:xfrm>
            <a:off x="651682" y="2987130"/>
            <a:ext cx="1919287" cy="1638300"/>
            <a:chOff x="2357422" y="714356"/>
            <a:chExt cx="4857784" cy="5286412"/>
          </a:xfrm>
        </p:grpSpPr>
        <p:sp>
          <p:nvSpPr>
            <p:cNvPr id="18" name="5-конечная звезда 17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Блок-схема: узел 18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" name="Группа 8"/>
          <p:cNvGrpSpPr>
            <a:grpSpLocks/>
          </p:cNvGrpSpPr>
          <p:nvPr/>
        </p:nvGrpSpPr>
        <p:grpSpPr bwMode="auto">
          <a:xfrm>
            <a:off x="2021554" y="4631389"/>
            <a:ext cx="1919287" cy="1638300"/>
            <a:chOff x="2357422" y="714356"/>
            <a:chExt cx="4857784" cy="5286412"/>
          </a:xfrm>
        </p:grpSpPr>
        <p:sp>
          <p:nvSpPr>
            <p:cNvPr id="25" name="5-конечная звезда 24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1" name="Группа 8"/>
          <p:cNvGrpSpPr>
            <a:grpSpLocks/>
          </p:cNvGrpSpPr>
          <p:nvPr/>
        </p:nvGrpSpPr>
        <p:grpSpPr bwMode="auto">
          <a:xfrm>
            <a:off x="349489" y="445349"/>
            <a:ext cx="1919287" cy="1638300"/>
            <a:chOff x="2357422" y="714356"/>
            <a:chExt cx="4857784" cy="5286412"/>
          </a:xfrm>
        </p:grpSpPr>
        <p:sp>
          <p:nvSpPr>
            <p:cNvPr id="32" name="5-конечная звезда 31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Блок-схема: узел 32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Блок-схема: узел 33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52" y="5563599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Рисунок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7" y="5587096"/>
            <a:ext cx="1235655" cy="942628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8838" y="115888"/>
            <a:ext cx="4395787" cy="658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8"/>
          <p:cNvSpPr txBox="1">
            <a:spLocks noChangeArrowheads="1"/>
          </p:cNvSpPr>
          <p:nvPr/>
        </p:nvSpPr>
        <p:spPr bwMode="auto">
          <a:xfrm>
            <a:off x="5651500" y="1412875"/>
            <a:ext cx="7302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FF00"/>
                </a:solidFill>
                <a:latin typeface="Bookman Old Style" pitchFamily="18" charset="0"/>
              </a:rPr>
              <a:t>5</a:t>
            </a:r>
          </a:p>
        </p:txBody>
      </p:sp>
      <p:sp>
        <p:nvSpPr>
          <p:cNvPr id="13316" name="TextBox 9"/>
          <p:cNvSpPr txBox="1">
            <a:spLocks noChangeArrowheads="1"/>
          </p:cNvSpPr>
          <p:nvPr/>
        </p:nvSpPr>
        <p:spPr bwMode="auto">
          <a:xfrm>
            <a:off x="5435600" y="2492375"/>
            <a:ext cx="6556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227763" y="5084763"/>
            <a:ext cx="7350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13318" name="TextBox 38"/>
          <p:cNvSpPr txBox="1">
            <a:spLocks noChangeArrowheads="1"/>
          </p:cNvSpPr>
          <p:nvPr/>
        </p:nvSpPr>
        <p:spPr bwMode="auto">
          <a:xfrm>
            <a:off x="5508625" y="3357563"/>
            <a:ext cx="6572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300788" y="3357563"/>
            <a:ext cx="5905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3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227763" y="2492375"/>
            <a:ext cx="6619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4</a:t>
            </a:r>
          </a:p>
        </p:txBody>
      </p:sp>
      <p:sp>
        <p:nvSpPr>
          <p:cNvPr id="13321" name="TextBox 41"/>
          <p:cNvSpPr txBox="1">
            <a:spLocks noChangeArrowheads="1"/>
          </p:cNvSpPr>
          <p:nvPr/>
        </p:nvSpPr>
        <p:spPr bwMode="auto">
          <a:xfrm>
            <a:off x="5580063" y="4221163"/>
            <a:ext cx="5857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3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6300788" y="4221163"/>
            <a:ext cx="6635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2</a:t>
            </a:r>
          </a:p>
        </p:txBody>
      </p:sp>
      <p:sp>
        <p:nvSpPr>
          <p:cNvPr id="13323" name="TextBox 43"/>
          <p:cNvSpPr txBox="1">
            <a:spLocks noChangeArrowheads="1"/>
          </p:cNvSpPr>
          <p:nvPr/>
        </p:nvSpPr>
        <p:spPr bwMode="auto">
          <a:xfrm>
            <a:off x="5651500" y="5084763"/>
            <a:ext cx="5857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4</a:t>
            </a:r>
          </a:p>
        </p:txBody>
      </p:sp>
      <p:grpSp>
        <p:nvGrpSpPr>
          <p:cNvPr id="13324" name="Группа 8"/>
          <p:cNvGrpSpPr>
            <a:grpSpLocks/>
          </p:cNvGrpSpPr>
          <p:nvPr/>
        </p:nvGrpSpPr>
        <p:grpSpPr bwMode="auto">
          <a:xfrm>
            <a:off x="458731" y="522289"/>
            <a:ext cx="1816100" cy="1638300"/>
            <a:chOff x="2357422" y="714356"/>
            <a:chExt cx="4857784" cy="5286412"/>
          </a:xfrm>
        </p:grpSpPr>
        <p:sp>
          <p:nvSpPr>
            <p:cNvPr id="2" name="5-конечная звезда 1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Блок-схема: узел 2"/>
            <p:cNvSpPr/>
            <p:nvPr/>
          </p:nvSpPr>
          <p:spPr>
            <a:xfrm>
              <a:off x="4357814" y="3001174"/>
              <a:ext cx="286396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Блок-схема: узел 3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Дуга 4"/>
            <p:cNvSpPr>
              <a:spLocks noChangeArrowheads="1"/>
            </p:cNvSpPr>
            <p:nvPr/>
          </p:nvSpPr>
          <p:spPr bwMode="auto">
            <a:xfrm rot="7575382">
              <a:off x="4229639" y="2983908"/>
              <a:ext cx="927521" cy="1213354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4499919" y="3071995"/>
              <a:ext cx="133359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5000563" y="3071995"/>
              <a:ext cx="133360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8"/>
          <p:cNvGrpSpPr>
            <a:grpSpLocks/>
          </p:cNvGrpSpPr>
          <p:nvPr/>
        </p:nvGrpSpPr>
        <p:grpSpPr bwMode="auto">
          <a:xfrm>
            <a:off x="2274831" y="2771775"/>
            <a:ext cx="1919287" cy="1638300"/>
            <a:chOff x="2357422" y="714356"/>
            <a:chExt cx="4857784" cy="5286412"/>
          </a:xfrm>
        </p:grpSpPr>
        <p:sp>
          <p:nvSpPr>
            <p:cNvPr id="20" name="5-конечная звезда 19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" name="Группа 8"/>
          <p:cNvGrpSpPr>
            <a:grpSpLocks/>
          </p:cNvGrpSpPr>
          <p:nvPr/>
        </p:nvGrpSpPr>
        <p:grpSpPr bwMode="auto">
          <a:xfrm>
            <a:off x="2611437" y="4763172"/>
            <a:ext cx="1919287" cy="1638300"/>
            <a:chOff x="2357422" y="714356"/>
            <a:chExt cx="4857784" cy="5286412"/>
          </a:xfrm>
        </p:grpSpPr>
        <p:sp>
          <p:nvSpPr>
            <p:cNvPr id="27" name="5-конечная звезда 26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1" name="Блок-схема: узел 30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" name="Группа 8"/>
          <p:cNvGrpSpPr>
            <a:grpSpLocks/>
          </p:cNvGrpSpPr>
          <p:nvPr/>
        </p:nvGrpSpPr>
        <p:grpSpPr bwMode="auto">
          <a:xfrm>
            <a:off x="407137" y="3337426"/>
            <a:ext cx="1919287" cy="1638300"/>
            <a:chOff x="2357422" y="714356"/>
            <a:chExt cx="4857784" cy="5286412"/>
          </a:xfrm>
        </p:grpSpPr>
        <p:sp>
          <p:nvSpPr>
            <p:cNvPr id="34" name="5-конечная звезда 33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Блок-схема: узел 34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9" name="Блок-схема: узел 38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4" name="Группа 8"/>
          <p:cNvGrpSpPr>
            <a:grpSpLocks/>
          </p:cNvGrpSpPr>
          <p:nvPr/>
        </p:nvGrpSpPr>
        <p:grpSpPr bwMode="auto">
          <a:xfrm>
            <a:off x="2238120" y="973573"/>
            <a:ext cx="1919287" cy="1638300"/>
            <a:chOff x="2357422" y="714356"/>
            <a:chExt cx="4857784" cy="5286412"/>
          </a:xfrm>
        </p:grpSpPr>
        <p:sp>
          <p:nvSpPr>
            <p:cNvPr id="45" name="5-конечная звезда 44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Блок-схема: узел 45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Блок-схема: узел 46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49" name="Блок-схема: узел 48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19207"/>
            <a:ext cx="8683846" cy="516256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0" y="260648"/>
            <a:ext cx="9144000" cy="100776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87487" y="5732463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87487" y="4365625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61835" y="3068638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8377" y="1695277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8315" y="5746316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3190" y="4356514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49575" y="3122635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9388" y="1700213"/>
            <a:ext cx="2544762" cy="83185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8" name="WordArt 92" descr="фон 38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87852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Игра «Считаю, отвечаю»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50825" y="1268413"/>
            <a:ext cx="5638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/>
              <a:t>4 + 1 =			5 – 3 =</a:t>
            </a:r>
          </a:p>
          <a:p>
            <a:pPr>
              <a:lnSpc>
                <a:spcPct val="200000"/>
              </a:lnSpc>
            </a:pPr>
            <a:r>
              <a:rPr lang="ru-RU" sz="4400" b="1" dirty="0"/>
              <a:t>2 + 1 =			4 – 2 =</a:t>
            </a:r>
          </a:p>
          <a:p>
            <a:pPr>
              <a:lnSpc>
                <a:spcPct val="200000"/>
              </a:lnSpc>
            </a:pPr>
            <a:r>
              <a:rPr lang="ru-RU" sz="4400" b="1" dirty="0"/>
              <a:t>4 – 1 =			5 – 1 =</a:t>
            </a:r>
          </a:p>
          <a:p>
            <a:pPr>
              <a:lnSpc>
                <a:spcPct val="200000"/>
              </a:lnSpc>
            </a:pPr>
            <a:r>
              <a:rPr lang="ru-RU" sz="4400" b="1" dirty="0"/>
              <a:t>3 + 1 =			2 + 3 =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24075" y="1700213"/>
            <a:ext cx="527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50139" y="3068638"/>
            <a:ext cx="528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24075" y="4365625"/>
            <a:ext cx="527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95513" y="5732463"/>
            <a:ext cx="528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95963" y="1700213"/>
            <a:ext cx="528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67400" y="3068638"/>
            <a:ext cx="5286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67400" y="4365625"/>
            <a:ext cx="5286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867400" y="5732463"/>
            <a:ext cx="5286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56" y="5600874"/>
            <a:ext cx="1235655" cy="942628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89694" y="260648"/>
            <a:ext cx="8964612" cy="100776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32039" y="5157788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3500438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59709" y="1837586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6156" y="5160311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5374" y="3487325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0825" y="1844675"/>
            <a:ext cx="302503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WordArt 92" descr="фон 38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87852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Какие карточки перевёрнуты?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50825" y="1268413"/>
            <a:ext cx="78613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5400" b="1" dirty="0"/>
              <a:t>4 +	= 5		4 –	 = 3</a:t>
            </a:r>
          </a:p>
          <a:p>
            <a:pPr>
              <a:lnSpc>
                <a:spcPct val="200000"/>
              </a:lnSpc>
            </a:pPr>
            <a:r>
              <a:rPr lang="ru-RU" sz="5400" b="1" dirty="0"/>
              <a:t>4 –	= 2		2 	   1 = 3</a:t>
            </a:r>
          </a:p>
          <a:p>
            <a:pPr>
              <a:lnSpc>
                <a:spcPct val="200000"/>
              </a:lnSpc>
            </a:pPr>
            <a:r>
              <a:rPr lang="ru-RU" sz="5400" b="1" dirty="0"/>
              <a:t>2	  3 = 5		5 	   1 = 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6375" y="1844675"/>
            <a:ext cx="574675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6375" y="3500438"/>
            <a:ext cx="574675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0113" y="5157788"/>
            <a:ext cx="576262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84888" y="1844675"/>
            <a:ext cx="574675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063" y="3500438"/>
            <a:ext cx="576262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0063" y="5157788"/>
            <a:ext cx="576262" cy="914400"/>
          </a:xfrm>
          <a:prstGeom prst="rect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3688" y="548680"/>
            <a:ext cx="5544616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Физкультминутка</a:t>
            </a:r>
            <a:r>
              <a:rPr lang="ru-RU" sz="4000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41288" y="1268413"/>
            <a:ext cx="900271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Буратино потянулся, </a:t>
            </a:r>
          </a:p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 нагнулся, два нагнулся, </a:t>
            </a:r>
          </a:p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Руки вытянул, согнул,</a:t>
            </a:r>
          </a:p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по улице шагнул.</a:t>
            </a:r>
          </a:p>
        </p:txBody>
      </p:sp>
      <p:pic>
        <p:nvPicPr>
          <p:cNvPr id="16388" name="Рисунок 5" descr="буратино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3068638"/>
            <a:ext cx="4149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661248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5346" y="620067"/>
            <a:ext cx="8352159" cy="12966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79914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Сравнение предметов</a:t>
            </a:r>
          </a:p>
        </p:txBody>
      </p:sp>
      <p:pic>
        <p:nvPicPr>
          <p:cNvPr id="17411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349500"/>
            <a:ext cx="372903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94" y="5581997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81400" y="4419600"/>
            <a:ext cx="1428596" cy="264687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22" name="WordArt 14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7423" name="WordArt 15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pic>
        <p:nvPicPr>
          <p:cNvPr id="18437" name="Picture 19" descr="гшгнгг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333375"/>
            <a:ext cx="18002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0" descr="гшгнгг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260350"/>
            <a:ext cx="18002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1" descr="гшгнгг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628775"/>
            <a:ext cx="18002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2" descr="гшгнгг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781300"/>
            <a:ext cx="18002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3" descr="гшгнгг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3068638"/>
            <a:ext cx="18002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4" descr="гшггншгн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692150"/>
            <a:ext cx="27241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98545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  <p:bldP spid="174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81400" y="4419600"/>
            <a:ext cx="1428596" cy="264687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pic>
        <p:nvPicPr>
          <p:cNvPr id="19461" name="Picture 20" descr="тьитбб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33375"/>
            <a:ext cx="259397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1" descr="тьитбб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492375"/>
            <a:ext cx="259397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2" descr="photo13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333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3" descr="photo13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6035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24" descr="photo13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8431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5" descr="photo13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7082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6" descr="photo13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85273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5636123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81400" y="4419600"/>
            <a:ext cx="1428596" cy="264687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85" name="Picture 10" descr="1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31940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Рисунок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347788"/>
            <a:ext cx="4465637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5645867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43608" y="332656"/>
            <a:ext cx="6768752" cy="18628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258887" y="1268413"/>
            <a:ext cx="6410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дней в неделе?</a:t>
            </a:r>
          </a:p>
        </p:txBody>
      </p:sp>
      <p:sp>
        <p:nvSpPr>
          <p:cNvPr id="3075" name="WordArt 9" descr="фон 38"/>
          <p:cNvSpPr>
            <a:spLocks noChangeArrowheads="1" noChangeShapeType="1" noTextEdit="1"/>
          </p:cNvSpPr>
          <p:nvPr/>
        </p:nvSpPr>
        <p:spPr bwMode="auto">
          <a:xfrm>
            <a:off x="1552639" y="481074"/>
            <a:ext cx="5977657" cy="7524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Разминка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19" y="2276872"/>
            <a:ext cx="4293096" cy="4293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9240"/>
            <a:ext cx="1204640" cy="918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81400" y="4419600"/>
            <a:ext cx="1428596" cy="264687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509" name="Picture 7" descr="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34639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E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3375"/>
            <a:ext cx="1641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9" descr="E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333375"/>
            <a:ext cx="1641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0" descr="E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484313"/>
            <a:ext cx="1641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1" descr="E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2924175"/>
            <a:ext cx="1641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2" descr="E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781300"/>
            <a:ext cx="1641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09" y="5626012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292600"/>
            <a:ext cx="39624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</a:t>
            </a:r>
          </a:p>
        </p:txBody>
      </p:sp>
      <p:pic>
        <p:nvPicPr>
          <p:cNvPr id="22533" name="Picture 13" descr="BD0736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33375"/>
            <a:ext cx="344963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0" descr="дровосек реликтов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33375"/>
            <a:ext cx="1025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3" descr="дровосек реликтов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250" y="333375"/>
            <a:ext cx="1025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4" descr="дровосек реликтов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33375"/>
            <a:ext cx="1025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25" descr="дровосек реликтов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2060575"/>
            <a:ext cx="1025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6" descr="дровосек реликтов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F7F6"/>
              </a:clrFrom>
              <a:clrTo>
                <a:srgbClr val="F5F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060575"/>
            <a:ext cx="1025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53" y="5645867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292600"/>
            <a:ext cx="39624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pic>
        <p:nvPicPr>
          <p:cNvPr id="23557" name="Picture 21" descr="L_033V"/>
          <p:cNvPicPr>
            <a:picLocks noChangeAspect="1" noChangeArrowheads="1"/>
          </p:cNvPicPr>
          <p:nvPr/>
        </p:nvPicPr>
        <p:blipFill>
          <a:blip r:embed="rId3"/>
          <a:srcRect l="22340" r="18028"/>
          <a:stretch>
            <a:fillRect/>
          </a:stretch>
        </p:blipFill>
        <p:spPr bwMode="auto">
          <a:xfrm>
            <a:off x="5541963" y="404813"/>
            <a:ext cx="291941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2" descr="кирпично-красный ложноопёнок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33375"/>
            <a:ext cx="31321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5" y="5633341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292600"/>
            <a:ext cx="39624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pic>
        <p:nvPicPr>
          <p:cNvPr id="24581" name="Picture 13" descr="Рисунок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4" descr="Рисунок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333375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5" descr="Рисунок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700213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6" descr="Рисунок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36838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7" descr="Рисунок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852738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8" descr="Рисунок1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04813"/>
            <a:ext cx="313372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5633341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292600"/>
            <a:ext cx="39624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pic>
        <p:nvPicPr>
          <p:cNvPr id="25605" name="Picture 11" descr="cherry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549275"/>
            <a:ext cx="3378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2" descr="sweet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33375"/>
            <a:ext cx="1733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3" descr="sweet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333375"/>
            <a:ext cx="1733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4" descr="sweet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708275"/>
            <a:ext cx="1733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5" descr="sweet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2565400"/>
            <a:ext cx="1733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6" descr="sweet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1628775"/>
            <a:ext cx="19431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5563599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79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176371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10795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3635375" y="5229225"/>
            <a:ext cx="170815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5050"/>
                  </a:solidFill>
                  <a:round/>
                  <a:headEnd/>
                  <a:tailEnd/>
                </a:ln>
                <a:solidFill>
                  <a:srgbClr val="FF505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pic>
        <p:nvPicPr>
          <p:cNvPr id="26629" name="Picture 19" descr="PAPRCLIP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60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0" descr="PAPRCLIP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404813"/>
            <a:ext cx="60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1" descr="PAPRCLIP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04813"/>
            <a:ext cx="60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2" descr="PAPRCLIP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492375"/>
            <a:ext cx="60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549275"/>
            <a:ext cx="25908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5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765175"/>
            <a:ext cx="25908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26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989138"/>
            <a:ext cx="25908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27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852738"/>
            <a:ext cx="25908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28" descr="PAPRCLIP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565400"/>
            <a:ext cx="60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30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773238"/>
            <a:ext cx="25908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19" y="5624512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AutoShape 6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59" name="AutoShape 7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9161" name="Picture 9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0" descr="05_moon_meteorit_alh-8100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9168" name="Picture 16" descr="earth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9" name="Picture 17" descr="4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0" name="Picture 18" descr="mars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1" name="Picture 19" descr="11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2" name="Picture 20" descr="upiter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3" name="Picture 21" descr="r4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5288" y="5429250"/>
            <a:ext cx="571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4" name="Picture 22" descr="r4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5" name="Picture 23" descr="r4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16913" y="188913"/>
            <a:ext cx="571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6" name="Picture 24" descr="r7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2096382">
            <a:off x="4211638" y="1700213"/>
            <a:ext cx="1657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7" name="Picture 25" descr="56r2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8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4917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491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78"/>
                </p:tgtEl>
              </p:cMediaNode>
            </p:audio>
          </p:childTnLst>
        </p:cTn>
      </p:par>
    </p:tnLst>
    <p:bldLst>
      <p:bldP spid="49158" grpId="0" animBg="1"/>
      <p:bldP spid="49158" grpId="1" animBg="1"/>
      <p:bldP spid="49158" grpId="2" animBg="1"/>
      <p:bldP spid="49159" grpId="0" animBg="1"/>
      <p:bldP spid="49159" grpId="1" animBg="1"/>
      <p:bldP spid="49159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35758" y="1788888"/>
            <a:ext cx="5256584" cy="12241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5536" y="476250"/>
            <a:ext cx="8208912" cy="11882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991475" cy="2376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Арифметические</a:t>
            </a:r>
          </a:p>
          <a:p>
            <a:pPr algn="ctr"/>
            <a:r>
              <a:rPr lang="ru-RU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действия</a:t>
            </a:r>
          </a:p>
        </p:txBody>
      </p:sp>
      <p:pic>
        <p:nvPicPr>
          <p:cNvPr id="28675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7963" y="3212976"/>
            <a:ext cx="2805856" cy="314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09" y="5641995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42988" y="3573016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71183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>
                <a:latin typeface="Times New Roman" pitchFamily="18" charset="0"/>
              </a:rPr>
              <a:t>1 + 4 = 5</a:t>
            </a:r>
          </a:p>
        </p:txBody>
      </p:sp>
      <p:pic>
        <p:nvPicPr>
          <p:cNvPr id="29699" name="Picture 21" descr="cherry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333375"/>
            <a:ext cx="29464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2" descr="pea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04813"/>
            <a:ext cx="24495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66098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8" y="5591150"/>
            <a:ext cx="1235655" cy="94262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02920" y="3862400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057378" y="3573463"/>
            <a:ext cx="71183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2 + 3 = 5</a:t>
            </a:r>
          </a:p>
        </p:txBody>
      </p:sp>
      <p:pic>
        <p:nvPicPr>
          <p:cNvPr id="30723" name="Picture 7" descr="3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33375"/>
            <a:ext cx="263525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8" descr="1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33375"/>
            <a:ext cx="25654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5576" y="339125"/>
            <a:ext cx="7632848" cy="172801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16013" y="1359250"/>
            <a:ext cx="71512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шестой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месяц года.</a:t>
            </a:r>
          </a:p>
        </p:txBody>
      </p:sp>
      <p:sp>
        <p:nvSpPr>
          <p:cNvPr id="4099" name="WordArt 3" descr="фон 38"/>
          <p:cNvSpPr>
            <a:spLocks noChangeArrowheads="1" noChangeShapeType="1" noTextEdit="1"/>
          </p:cNvSpPr>
          <p:nvPr/>
        </p:nvSpPr>
        <p:spPr bwMode="auto">
          <a:xfrm>
            <a:off x="1685714" y="339125"/>
            <a:ext cx="5976590" cy="10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Разминка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974" y="2204863"/>
            <a:ext cx="5941330" cy="41953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9240"/>
            <a:ext cx="1204640" cy="918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5563599"/>
            <a:ext cx="1235655" cy="94262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965759" y="3501008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42988" y="3116228"/>
            <a:ext cx="71183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3 + 2 = 5</a:t>
            </a:r>
          </a:p>
        </p:txBody>
      </p:sp>
      <p:pic>
        <p:nvPicPr>
          <p:cNvPr id="31747" name="Picture 77" descr="PICT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338455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42" name="Picture 78" descr="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404813"/>
            <a:ext cx="23177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43" name="Picture 79" descr="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333375"/>
            <a:ext cx="23177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22" y="5563599"/>
            <a:ext cx="1235655" cy="942628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99592" y="4005064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395288" y="476250"/>
            <a:ext cx="2087562" cy="19431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2555875" y="476250"/>
            <a:ext cx="2087563" cy="19431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4716463" y="476250"/>
            <a:ext cx="2087562" cy="19431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6804025" y="476250"/>
            <a:ext cx="2087563" cy="19431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3635375" y="2205038"/>
            <a:ext cx="2087563" cy="1943100"/>
          </a:xfrm>
          <a:prstGeom prst="star5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971550" y="3573463"/>
            <a:ext cx="71183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4 + 1 =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0" y="5563599"/>
            <a:ext cx="1235655" cy="942628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957575" y="3573016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42988" y="3141663"/>
            <a:ext cx="6985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5 – 1 = 4</a:t>
            </a:r>
          </a:p>
        </p:txBody>
      </p:sp>
      <p:pic>
        <p:nvPicPr>
          <p:cNvPr id="33795" name="Picture 6" descr="newyear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9" descr="newyear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333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newyear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260350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1" descr="newyear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333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2" descr="newyear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333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99592" y="4005064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16013" y="3573463"/>
            <a:ext cx="6985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>
                <a:latin typeface="Times New Roman" pitchFamily="18" charset="0"/>
              </a:rPr>
              <a:t>5 – 2 = 3</a:t>
            </a:r>
          </a:p>
        </p:txBody>
      </p:sp>
      <p:pic>
        <p:nvPicPr>
          <p:cNvPr id="34819" name="Picture 15" descr="AN14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9241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7" descr="AN14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33375"/>
            <a:ext cx="29241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547813" y="1916113"/>
            <a:ext cx="7027862" cy="1857375"/>
            <a:chOff x="975" y="1207"/>
            <a:chExt cx="4427" cy="1170"/>
          </a:xfrm>
        </p:grpSpPr>
        <p:pic>
          <p:nvPicPr>
            <p:cNvPr id="34823" name="Picture 16" descr="AN144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75" y="1253"/>
              <a:ext cx="1842" cy="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4" name="Picture 18" descr="AN144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0" y="1207"/>
              <a:ext cx="1842" cy="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822" name="Picture 20" descr="AN14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33375"/>
            <a:ext cx="29241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72" y="5661248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-0.98264 0.02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1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99592" y="4005064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116013" y="3573463"/>
            <a:ext cx="6985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5 – 3 = 2</a:t>
            </a:r>
          </a:p>
        </p:txBody>
      </p:sp>
      <p:pic>
        <p:nvPicPr>
          <p:cNvPr id="35843" name="Picture 10" descr="Рисунок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125538"/>
            <a:ext cx="149225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95288" y="404813"/>
            <a:ext cx="8043862" cy="2965450"/>
            <a:chOff x="295" y="210"/>
            <a:chExt cx="5067" cy="1868"/>
          </a:xfrm>
        </p:grpSpPr>
        <p:pic>
          <p:nvPicPr>
            <p:cNvPr id="35846" name="Picture 8" descr="Рисунок16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5" y="210"/>
              <a:ext cx="940" cy="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7" name="Picture 9" descr="Рисунок16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74" y="799"/>
              <a:ext cx="940" cy="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8" name="Picture 11" descr="Рисунок16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22" y="663"/>
              <a:ext cx="940" cy="1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845" name="Picture 13" descr="Рисунок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404813"/>
            <a:ext cx="149225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5661248"/>
            <a:ext cx="1235655" cy="942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-0.02239 1.05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5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" y="5661248"/>
            <a:ext cx="1235655" cy="942628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899592" y="4005064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5288" y="476250"/>
            <a:ext cx="8353425" cy="1727200"/>
            <a:chOff x="249" y="300"/>
            <a:chExt cx="5262" cy="1088"/>
          </a:xfrm>
        </p:grpSpPr>
        <p:sp>
          <p:nvSpPr>
            <p:cNvPr id="34820" name="AutoShape 4"/>
            <p:cNvSpPr>
              <a:spLocks noChangeArrowheads="1"/>
            </p:cNvSpPr>
            <p:nvPr/>
          </p:nvSpPr>
          <p:spPr bwMode="auto">
            <a:xfrm>
              <a:off x="249" y="300"/>
              <a:ext cx="1225" cy="1088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1" name="AutoShape 5"/>
            <p:cNvSpPr>
              <a:spLocks noChangeArrowheads="1"/>
            </p:cNvSpPr>
            <p:nvPr/>
          </p:nvSpPr>
          <p:spPr bwMode="auto">
            <a:xfrm>
              <a:off x="1610" y="300"/>
              <a:ext cx="1225" cy="1088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2" name="AutoShape 6"/>
            <p:cNvSpPr>
              <a:spLocks noChangeArrowheads="1"/>
            </p:cNvSpPr>
            <p:nvPr/>
          </p:nvSpPr>
          <p:spPr bwMode="auto">
            <a:xfrm>
              <a:off x="2971" y="300"/>
              <a:ext cx="1225" cy="1088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3" name="AutoShape 7"/>
            <p:cNvSpPr>
              <a:spLocks noChangeArrowheads="1"/>
            </p:cNvSpPr>
            <p:nvPr/>
          </p:nvSpPr>
          <p:spPr bwMode="auto">
            <a:xfrm>
              <a:off x="4286" y="300"/>
              <a:ext cx="1225" cy="1088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3492500" y="1989138"/>
            <a:ext cx="1944688" cy="17272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1116013" y="3573463"/>
            <a:ext cx="6985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5000" b="1" dirty="0">
                <a:latin typeface="Times New Roman" pitchFamily="18" charset="0"/>
              </a:rPr>
              <a:t>5 – 4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04664"/>
            <a:ext cx="8280920" cy="28925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082" name="Picture 4" descr="animated object 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1761">
            <a:off x="611188" y="32131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5" descr="animated object 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1549">
            <a:off x="2411413" y="4581525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6" descr="animated object 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79933">
            <a:off x="6932959" y="1996471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7" descr="animated object 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60974">
            <a:off x="5435600" y="4437063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WordArt 8" descr="фон 38"/>
          <p:cNvSpPr>
            <a:spLocks noChangeArrowheads="1" noChangeShapeType="1" noTextEdit="1"/>
          </p:cNvSpPr>
          <p:nvPr/>
        </p:nvSpPr>
        <p:spPr bwMode="auto">
          <a:xfrm>
            <a:off x="755650" y="620713"/>
            <a:ext cx="7416800" cy="3078162"/>
          </a:xfrm>
          <a:prstGeom prst="rect">
            <a:avLst/>
          </a:prstGeom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88640"/>
            <a:ext cx="7704856" cy="225928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5693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какой свет светофора переходят дорогу?</a:t>
            </a:r>
          </a:p>
        </p:txBody>
      </p:sp>
      <p:sp>
        <p:nvSpPr>
          <p:cNvPr id="5123" name="WordArt 9" descr="фон 38"/>
          <p:cNvSpPr>
            <a:spLocks noChangeArrowheads="1" noChangeShapeType="1" noTextEdit="1"/>
          </p:cNvSpPr>
          <p:nvPr/>
        </p:nvSpPr>
        <p:spPr bwMode="auto">
          <a:xfrm>
            <a:off x="1619672" y="404664"/>
            <a:ext cx="6264622" cy="8214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Разминка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86" y="2447925"/>
            <a:ext cx="3512675" cy="35126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17" y="2447925"/>
            <a:ext cx="4788813" cy="35869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8" y="5563599"/>
            <a:ext cx="1235655" cy="942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1815915" y="5860488"/>
            <a:ext cx="194421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ПЕШЕХОДНЫЙ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СВЕТОФОР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1983" y="6120164"/>
            <a:ext cx="3476273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ТРАНСПОРТНЫЙ СВЕТОФОР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260648"/>
            <a:ext cx="7920880" cy="179834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536" y="1361641"/>
            <a:ext cx="856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маму жеребёнка.</a:t>
            </a:r>
          </a:p>
        </p:txBody>
      </p:sp>
      <p:sp>
        <p:nvSpPr>
          <p:cNvPr id="6147" name="WordArt 3" descr="фон 38"/>
          <p:cNvSpPr>
            <a:spLocks noChangeArrowheads="1" noChangeShapeType="1" noTextEdit="1"/>
          </p:cNvSpPr>
          <p:nvPr/>
        </p:nvSpPr>
        <p:spPr bwMode="auto">
          <a:xfrm>
            <a:off x="1979712" y="383443"/>
            <a:ext cx="5521672" cy="9955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Разминка</a:t>
            </a:r>
          </a:p>
        </p:txBody>
      </p:sp>
      <p:pic>
        <p:nvPicPr>
          <p:cNvPr id="6" name="Рисунок 5" descr="жеребёнок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4379" y="3372502"/>
            <a:ext cx="2403475" cy="3133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2058988"/>
            <a:ext cx="60499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8" y="5563599"/>
            <a:ext cx="1235655" cy="94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89240"/>
            <a:ext cx="1441999" cy="1100039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630649" y="411054"/>
            <a:ext cx="7858546" cy="13681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78445" y="332656"/>
            <a:ext cx="77247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Счет «цепочкой» в прямом и обратном направлении 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765968" y="1980229"/>
            <a:ext cx="7704138" cy="2070646"/>
          </a:xfrm>
          <a:prstGeom prst="rightArrow">
            <a:avLst>
              <a:gd name="adj1" fmla="val 50000"/>
              <a:gd name="adj2" fmla="val 8164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Прямой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счёт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1 2 3 4 5 6 7 8 9 10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755650" y="4076700"/>
            <a:ext cx="7345363" cy="2232620"/>
          </a:xfrm>
          <a:prstGeom prst="leftArrow">
            <a:avLst>
              <a:gd name="adj1" fmla="val 50000"/>
              <a:gd name="adj2" fmla="val 7284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Обратный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счёт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10 9 8 7 6 5 4 3 2 1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04664"/>
            <a:ext cx="8712968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TextBox 11"/>
          <p:cNvSpPr txBox="1">
            <a:spLocks noChangeArrowheads="1"/>
          </p:cNvSpPr>
          <p:nvPr/>
        </p:nvSpPr>
        <p:spPr bwMode="auto">
          <a:xfrm>
            <a:off x="468313" y="620713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8195" name="TextBox 13"/>
          <p:cNvSpPr txBox="1">
            <a:spLocks noChangeArrowheads="1"/>
          </p:cNvSpPr>
          <p:nvPr/>
        </p:nvSpPr>
        <p:spPr bwMode="auto">
          <a:xfrm>
            <a:off x="2051050" y="620713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43213" y="620713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4</a:t>
            </a:r>
          </a:p>
        </p:txBody>
      </p:sp>
      <p:sp>
        <p:nvSpPr>
          <p:cNvPr id="8197" name="TextBox 15"/>
          <p:cNvSpPr txBox="1">
            <a:spLocks noChangeArrowheads="1"/>
          </p:cNvSpPr>
          <p:nvPr/>
        </p:nvSpPr>
        <p:spPr bwMode="auto">
          <a:xfrm>
            <a:off x="3635375" y="620713"/>
            <a:ext cx="642938" cy="101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427538" y="620713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8199" name="TextBox 17"/>
          <p:cNvSpPr txBox="1">
            <a:spLocks noChangeArrowheads="1"/>
          </p:cNvSpPr>
          <p:nvPr/>
        </p:nvSpPr>
        <p:spPr bwMode="auto">
          <a:xfrm>
            <a:off x="1258888" y="620713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2</a:t>
            </a:r>
          </a:p>
        </p:txBody>
      </p:sp>
      <p:sp>
        <p:nvSpPr>
          <p:cNvPr id="8200" name="TextBox 18"/>
          <p:cNvSpPr txBox="1">
            <a:spLocks noChangeArrowheads="1"/>
          </p:cNvSpPr>
          <p:nvPr/>
        </p:nvSpPr>
        <p:spPr bwMode="auto">
          <a:xfrm>
            <a:off x="5219700" y="620713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7</a:t>
            </a:r>
          </a:p>
        </p:txBody>
      </p:sp>
      <p:sp>
        <p:nvSpPr>
          <p:cNvPr id="8201" name="TextBox 19"/>
          <p:cNvSpPr txBox="1">
            <a:spLocks noChangeArrowheads="1"/>
          </p:cNvSpPr>
          <p:nvPr/>
        </p:nvSpPr>
        <p:spPr bwMode="auto">
          <a:xfrm>
            <a:off x="6011863" y="620713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8</a:t>
            </a:r>
          </a:p>
        </p:txBody>
      </p:sp>
      <p:sp>
        <p:nvSpPr>
          <p:cNvPr id="8202" name="TextBox 20"/>
          <p:cNvSpPr txBox="1">
            <a:spLocks noChangeArrowheads="1"/>
          </p:cNvSpPr>
          <p:nvPr/>
        </p:nvSpPr>
        <p:spPr bwMode="auto">
          <a:xfrm>
            <a:off x="6804025" y="620713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9</a:t>
            </a:r>
          </a:p>
        </p:txBody>
      </p:sp>
      <p:sp>
        <p:nvSpPr>
          <p:cNvPr id="8203" name="TextBox 21"/>
          <p:cNvSpPr txBox="1">
            <a:spLocks noChangeArrowheads="1"/>
          </p:cNvSpPr>
          <p:nvPr/>
        </p:nvSpPr>
        <p:spPr bwMode="auto">
          <a:xfrm>
            <a:off x="7596188" y="620713"/>
            <a:ext cx="1071562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909" y="4071942"/>
            <a:ext cx="6377363" cy="101566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10" y="2428868"/>
            <a:ext cx="6161115" cy="101566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предыдущее</a:t>
            </a:r>
          </a:p>
        </p:txBody>
      </p:sp>
      <p:pic>
        <p:nvPicPr>
          <p:cNvPr id="8210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62" y="5565428"/>
            <a:ext cx="1295375" cy="988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5211653"/>
            <a:ext cx="1872208" cy="1313692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586408" y="836712"/>
            <a:ext cx="8162056" cy="42484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7632700" cy="36949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49836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Состав</a:t>
            </a:r>
          </a:p>
          <a:p>
            <a:pPr algn="ctr"/>
            <a:r>
              <a:rPr lang="ru-RU" sz="3600" b="1" i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чисел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285728"/>
            <a:ext cx="4811942" cy="626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0243" name="Группа 8"/>
          <p:cNvGrpSpPr>
            <a:grpSpLocks/>
          </p:cNvGrpSpPr>
          <p:nvPr/>
        </p:nvGrpSpPr>
        <p:grpSpPr bwMode="auto">
          <a:xfrm>
            <a:off x="1216941" y="1131225"/>
            <a:ext cx="1919287" cy="1638300"/>
            <a:chOff x="2357422" y="714356"/>
            <a:chExt cx="4857784" cy="5286412"/>
          </a:xfrm>
        </p:grpSpPr>
        <p:sp>
          <p:nvSpPr>
            <p:cNvPr id="2" name="5-конечная звезда 1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Блок-схема: узел 2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Блок-схема: узел 3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244" name="TextBox 9"/>
          <p:cNvSpPr txBox="1">
            <a:spLocks noChangeArrowheads="1"/>
          </p:cNvSpPr>
          <p:nvPr/>
        </p:nvSpPr>
        <p:spPr bwMode="auto">
          <a:xfrm>
            <a:off x="5580063" y="234950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FF00"/>
                </a:solidFill>
                <a:latin typeface="Bookman Old Style" pitchFamily="18" charset="0"/>
              </a:rPr>
              <a:t>2</a:t>
            </a:r>
          </a:p>
        </p:txBody>
      </p:sp>
      <p:grpSp>
        <p:nvGrpSpPr>
          <p:cNvPr id="10245" name="Group 13"/>
          <p:cNvGrpSpPr>
            <a:grpSpLocks/>
          </p:cNvGrpSpPr>
          <p:nvPr/>
        </p:nvGrpSpPr>
        <p:grpSpPr bwMode="auto">
          <a:xfrm>
            <a:off x="5643563" y="4929188"/>
            <a:ext cx="1214437" cy="571500"/>
            <a:chOff x="3555" y="3105"/>
            <a:chExt cx="765" cy="360"/>
          </a:xfrm>
        </p:grpSpPr>
        <p:cxnSp>
          <p:nvCxnSpPr>
            <p:cNvPr id="10248" name="Прямая соединительная линия 37"/>
            <p:cNvCxnSpPr>
              <a:cxnSpLocks noChangeShapeType="1"/>
            </p:cNvCxnSpPr>
            <p:nvPr/>
          </p:nvCxnSpPr>
          <p:spPr bwMode="auto">
            <a:xfrm rot="16200000" flipH="1">
              <a:off x="3532" y="3128"/>
              <a:ext cx="315" cy="270"/>
            </a:xfrm>
            <a:prstGeom prst="line">
              <a:avLst/>
            </a:prstGeom>
            <a:noFill/>
            <a:ln w="571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10249" name="Прямая соединительная линия 38"/>
            <p:cNvCxnSpPr>
              <a:cxnSpLocks noChangeShapeType="1"/>
            </p:cNvCxnSpPr>
            <p:nvPr/>
          </p:nvCxnSpPr>
          <p:spPr bwMode="auto">
            <a:xfrm rot="16200000" flipH="1">
              <a:off x="4027" y="3128"/>
              <a:ext cx="315" cy="270"/>
            </a:xfrm>
            <a:prstGeom prst="line">
              <a:avLst/>
            </a:prstGeom>
            <a:noFill/>
            <a:ln w="571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10250" name="Прямая соединительная линия 39"/>
            <p:cNvCxnSpPr>
              <a:cxnSpLocks noChangeShapeType="1"/>
            </p:cNvCxnSpPr>
            <p:nvPr/>
          </p:nvCxnSpPr>
          <p:spPr bwMode="auto">
            <a:xfrm rot="5400000" flipH="1" flipV="1">
              <a:off x="3510" y="3150"/>
              <a:ext cx="360" cy="270"/>
            </a:xfrm>
            <a:prstGeom prst="line">
              <a:avLst/>
            </a:prstGeom>
            <a:noFill/>
            <a:ln w="571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10251" name="Прямая соединительная линия 41"/>
            <p:cNvCxnSpPr>
              <a:cxnSpLocks noChangeShapeType="1"/>
            </p:cNvCxnSpPr>
            <p:nvPr/>
          </p:nvCxnSpPr>
          <p:spPr bwMode="auto">
            <a:xfrm rot="5400000" flipH="1" flipV="1">
              <a:off x="4005" y="3150"/>
              <a:ext cx="360" cy="270"/>
            </a:xfrm>
            <a:prstGeom prst="line">
              <a:avLst/>
            </a:prstGeom>
            <a:noFill/>
            <a:ln w="57150" algn="ctr">
              <a:solidFill>
                <a:schemeClr val="bg1"/>
              </a:solidFill>
              <a:round/>
              <a:headEnd/>
              <a:tailEnd/>
            </a:ln>
          </p:spPr>
        </p:cxnSp>
      </p:grp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5435600" y="3644900"/>
            <a:ext cx="6556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0788" y="3644900"/>
            <a:ext cx="7350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Bookman Old Style" pitchFamily="18" charset="0"/>
              </a:rPr>
              <a:t>1</a:t>
            </a:r>
          </a:p>
        </p:txBody>
      </p:sp>
      <p:grpSp>
        <p:nvGrpSpPr>
          <p:cNvPr id="18" name="Группа 8"/>
          <p:cNvGrpSpPr>
            <a:grpSpLocks/>
          </p:cNvGrpSpPr>
          <p:nvPr/>
        </p:nvGrpSpPr>
        <p:grpSpPr bwMode="auto">
          <a:xfrm>
            <a:off x="1217374" y="3653452"/>
            <a:ext cx="1919287" cy="1638300"/>
            <a:chOff x="2357422" y="714356"/>
            <a:chExt cx="4857784" cy="5286412"/>
          </a:xfrm>
        </p:grpSpPr>
        <p:sp>
          <p:nvSpPr>
            <p:cNvPr id="19" name="5-конечная звезда 18"/>
            <p:cNvSpPr/>
            <p:nvPr/>
          </p:nvSpPr>
          <p:spPr>
            <a:xfrm>
              <a:off x="2357422" y="714356"/>
              <a:ext cx="4857784" cy="5286412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357815" y="3001174"/>
              <a:ext cx="286394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4858459" y="3001174"/>
              <a:ext cx="284209" cy="356387"/>
            </a:xfrm>
            <a:prstGeom prst="flowChartConnector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Дуга 4"/>
            <p:cNvSpPr>
              <a:spLocks noChangeArrowheads="1"/>
            </p:cNvSpPr>
            <p:nvPr/>
          </p:nvSpPr>
          <p:spPr bwMode="auto">
            <a:xfrm rot="7575382">
              <a:off x="4229639" y="2983909"/>
              <a:ext cx="927521" cy="1213352"/>
            </a:xfrm>
            <a:custGeom>
              <a:avLst/>
              <a:gdLst>
                <a:gd name="T0" fmla="*/ 464348 w 928694"/>
                <a:gd name="T1" fmla="*/ 0 h 1214446"/>
                <a:gd name="T2" fmla="*/ 464347 w 928694"/>
                <a:gd name="T3" fmla="*/ 607223 h 1214446"/>
                <a:gd name="T4" fmla="*/ 928694 w 928694"/>
                <a:gd name="T5" fmla="*/ 607223 h 1214446"/>
                <a:gd name="T6" fmla="*/ 11796480 60000 65536"/>
                <a:gd name="T7" fmla="*/ 11796480 60000 65536"/>
                <a:gd name="T8" fmla="*/ 5898240 60000 65536"/>
                <a:gd name="T9" fmla="*/ 464348 w 928694"/>
                <a:gd name="T10" fmla="*/ 0 h 1214446"/>
                <a:gd name="T11" fmla="*/ 928694 w 928694"/>
                <a:gd name="T12" fmla="*/ 607223 h 12144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8694" h="1214446" stroke="0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  <a:lnTo>
                    <a:pt x="464347" y="607223"/>
                  </a:lnTo>
                  <a:close/>
                </a:path>
                <a:path w="928694" h="1214446" fill="none">
                  <a:moveTo>
                    <a:pt x="464348" y="0"/>
                  </a:moveTo>
                  <a:lnTo>
                    <a:pt x="464347" y="0"/>
                  </a:lnTo>
                  <a:cubicBezTo>
                    <a:pt x="720799" y="0"/>
                    <a:pt x="928694" y="271863"/>
                    <a:pt x="928694" y="607223"/>
                  </a:cubicBezTo>
                  <a:cubicBezTo>
                    <a:pt x="928694" y="607223"/>
                    <a:pt x="928693" y="607223"/>
                    <a:pt x="928693" y="607223"/>
                  </a:cubicBezTo>
                </a:path>
              </a:pathLst>
            </a:custGeom>
            <a:noFill/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" name="Блок-схема: узел 22"/>
            <p:cNvSpPr/>
            <p:nvPr/>
          </p:nvSpPr>
          <p:spPr>
            <a:xfrm>
              <a:off x="4499919" y="3071995"/>
              <a:ext cx="133360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Блок-схема: узел 7"/>
            <p:cNvSpPr/>
            <p:nvPr/>
          </p:nvSpPr>
          <p:spPr>
            <a:xfrm>
              <a:off x="5000564" y="3071995"/>
              <a:ext cx="133359" cy="205608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8" y="5563599"/>
            <a:ext cx="1235655" cy="9426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234</Words>
  <Application>Microsoft Office PowerPoint</Application>
  <PresentationFormat>Экран (4:3)</PresentationFormat>
  <Paragraphs>122</Paragraphs>
  <Slides>36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класс. Математика.</dc:title>
  <dc:subject>Числа от 1 до 5. Состав числа 5.</dc:subject>
  <dc:creator>Синецкая Г.Г.</dc:creator>
  <cp:lastModifiedBy>1</cp:lastModifiedBy>
  <cp:revision>46</cp:revision>
  <dcterms:created xsi:type="dcterms:W3CDTF">2008-09-20T15:34:43Z</dcterms:created>
  <dcterms:modified xsi:type="dcterms:W3CDTF">2023-07-10T04:57:25Z</dcterms:modified>
</cp:coreProperties>
</file>