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Химический калейдоскоп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 Black" panose="020B0A04020102020204" pitchFamily="34" charset="0"/>
              </a:rPr>
              <a:t>8 класс 2023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242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4207" y="585216"/>
            <a:ext cx="11566688" cy="1499616"/>
          </a:xfrm>
        </p:spPr>
        <p:txBody>
          <a:bodyPr/>
          <a:lstStyle/>
          <a:p>
            <a:r>
              <a:rPr lang="ru-RU" b="1" dirty="0">
                <a:latin typeface="Arial Black" panose="020B0A04020102020204" pitchFamily="34" charset="0"/>
              </a:rPr>
              <a:t>Станция 6</a:t>
            </a:r>
            <a:r>
              <a:rPr lang="ru-RU" dirty="0">
                <a:latin typeface="Arial Black" panose="020B0A04020102020204" pitchFamily="34" charset="0"/>
              </a:rPr>
              <a:t>  </a:t>
            </a:r>
            <a:r>
              <a:rPr lang="ru-RU" b="1" dirty="0">
                <a:latin typeface="Arial Black" panose="020B0A04020102020204" pitchFamily="34" charset="0"/>
              </a:rPr>
              <a:t>Убери "лишнее"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>
                <a:latin typeface="Arial Black" panose="020B0A04020102020204" pitchFamily="34" charset="0"/>
              </a:rPr>
              <a:t>1) </a:t>
            </a:r>
            <a:r>
              <a:rPr lang="en-US" sz="3200" dirty="0">
                <a:latin typeface="Arial Black" panose="020B0A04020102020204" pitchFamily="34" charset="0"/>
              </a:rPr>
              <a:t>NaCl</a:t>
            </a:r>
            <a:r>
              <a:rPr lang="ru-RU" sz="3200" dirty="0">
                <a:latin typeface="Arial Black" panose="020B0A04020102020204" pitchFamily="34" charset="0"/>
              </a:rPr>
              <a:t>; </a:t>
            </a:r>
            <a:r>
              <a:rPr lang="en-US" sz="3200" dirty="0">
                <a:latin typeface="Arial Black" panose="020B0A04020102020204" pitchFamily="34" charset="0"/>
              </a:rPr>
              <a:t>KCl</a:t>
            </a:r>
            <a:r>
              <a:rPr lang="ru-RU" sz="3200" dirty="0">
                <a:latin typeface="Arial Black" panose="020B0A04020102020204" pitchFamily="34" charset="0"/>
              </a:rPr>
              <a:t>; </a:t>
            </a:r>
            <a:r>
              <a:rPr lang="en-US" sz="3200" dirty="0">
                <a:latin typeface="Arial Black" panose="020B0A04020102020204" pitchFamily="34" charset="0"/>
              </a:rPr>
              <a:t>KN</a:t>
            </a:r>
            <a:r>
              <a:rPr lang="ru-RU" sz="3200" dirty="0">
                <a:latin typeface="Arial Black" panose="020B0A04020102020204" pitchFamily="34" charset="0"/>
              </a:rPr>
              <a:t>О</a:t>
            </a:r>
            <a:r>
              <a:rPr lang="ru-RU" sz="3200" baseline="-25000" dirty="0">
                <a:latin typeface="Arial Black" panose="020B0A04020102020204" pitchFamily="34" charset="0"/>
              </a:rPr>
              <a:t>3</a:t>
            </a:r>
            <a:r>
              <a:rPr lang="ru-RU" sz="3200" dirty="0">
                <a:latin typeface="Arial Black" panose="020B0A04020102020204" pitchFamily="34" charset="0"/>
              </a:rPr>
              <a:t>;</a:t>
            </a:r>
          </a:p>
          <a:p>
            <a:r>
              <a:rPr lang="ru-RU" sz="3200" dirty="0">
                <a:latin typeface="Arial Black" panose="020B0A04020102020204" pitchFamily="34" charset="0"/>
              </a:rPr>
              <a:t> </a:t>
            </a:r>
            <a:r>
              <a:rPr lang="en-US" sz="3200" dirty="0">
                <a:latin typeface="Arial Black" panose="020B0A04020102020204" pitchFamily="34" charset="0"/>
              </a:rPr>
              <a:t>2) H</a:t>
            </a:r>
            <a:r>
              <a:rPr lang="en-US" sz="3200" baseline="-25000" dirty="0">
                <a:latin typeface="Arial Black" panose="020B0A04020102020204" pitchFamily="34" charset="0"/>
              </a:rPr>
              <a:t>2</a:t>
            </a:r>
            <a:r>
              <a:rPr lang="en-US" sz="3200" dirty="0">
                <a:latin typeface="Arial Black" panose="020B0A04020102020204" pitchFamily="34" charset="0"/>
              </a:rPr>
              <a:t>S; CaSO</a:t>
            </a:r>
            <a:r>
              <a:rPr lang="en-US" sz="3200" baseline="-25000" dirty="0">
                <a:latin typeface="Arial Black" panose="020B0A04020102020204" pitchFamily="34" charset="0"/>
              </a:rPr>
              <a:t>4</a:t>
            </a:r>
            <a:r>
              <a:rPr lang="en-US" sz="3200" dirty="0">
                <a:latin typeface="Arial Black" panose="020B0A04020102020204" pitchFamily="34" charset="0"/>
              </a:rPr>
              <a:t>; HI; (NH</a:t>
            </a:r>
            <a:r>
              <a:rPr lang="en-US" sz="3200" baseline="-25000" dirty="0">
                <a:latin typeface="Arial Black" panose="020B0A04020102020204" pitchFamily="34" charset="0"/>
              </a:rPr>
              <a:t>4</a:t>
            </a:r>
            <a:r>
              <a:rPr lang="en-US" sz="3200" dirty="0">
                <a:latin typeface="Arial Black" panose="020B0A04020102020204" pitchFamily="34" charset="0"/>
              </a:rPr>
              <a:t>)</a:t>
            </a:r>
            <a:r>
              <a:rPr lang="en-US" sz="3200" baseline="-25000" dirty="0">
                <a:latin typeface="Arial Black" panose="020B0A04020102020204" pitchFamily="34" charset="0"/>
              </a:rPr>
              <a:t>2</a:t>
            </a:r>
            <a:r>
              <a:rPr lang="en-US" sz="3200" dirty="0">
                <a:latin typeface="Arial Black" panose="020B0A04020102020204" pitchFamily="34" charset="0"/>
              </a:rPr>
              <a:t>S.</a:t>
            </a:r>
            <a:endParaRPr lang="ru-RU" sz="3200" dirty="0">
              <a:latin typeface="Arial Black" panose="020B0A04020102020204" pitchFamily="34" charset="0"/>
            </a:endParaRPr>
          </a:p>
          <a:p>
            <a:r>
              <a:rPr lang="en-US" sz="3200" dirty="0">
                <a:latin typeface="Arial Black" panose="020B0A04020102020204" pitchFamily="34" charset="0"/>
              </a:rPr>
              <a:t> 3) CaO, CuO, SO</a:t>
            </a:r>
            <a:r>
              <a:rPr lang="en-US" sz="3200" baseline="-25000" dirty="0">
                <a:latin typeface="Arial Black" panose="020B0A04020102020204" pitchFamily="34" charset="0"/>
              </a:rPr>
              <a:t>2</a:t>
            </a:r>
            <a:r>
              <a:rPr lang="en-US" sz="3200" dirty="0">
                <a:latin typeface="Arial Black" panose="020B0A04020102020204" pitchFamily="34" charset="0"/>
              </a:rPr>
              <a:t> ;</a:t>
            </a:r>
            <a:endParaRPr lang="ru-RU" sz="3200" dirty="0">
              <a:latin typeface="Arial Black" panose="020B0A04020102020204" pitchFamily="34" charset="0"/>
            </a:endParaRPr>
          </a:p>
          <a:p>
            <a:r>
              <a:rPr lang="en-US" sz="3200" dirty="0">
                <a:latin typeface="Arial Black" panose="020B0A04020102020204" pitchFamily="34" charset="0"/>
              </a:rPr>
              <a:t>4) HNO</a:t>
            </a:r>
            <a:r>
              <a:rPr lang="en-US" sz="3200" baseline="-25000" dirty="0">
                <a:latin typeface="Arial Black" panose="020B0A04020102020204" pitchFamily="34" charset="0"/>
              </a:rPr>
              <a:t>3</a:t>
            </a:r>
            <a:r>
              <a:rPr lang="en-US" sz="3200" dirty="0">
                <a:latin typeface="Arial Black" panose="020B0A04020102020204" pitchFamily="34" charset="0"/>
              </a:rPr>
              <a:t>, H</a:t>
            </a:r>
            <a:r>
              <a:rPr lang="en-US" sz="3200" baseline="-25000" dirty="0">
                <a:latin typeface="Arial Black" panose="020B0A04020102020204" pitchFamily="34" charset="0"/>
              </a:rPr>
              <a:t>2</a:t>
            </a:r>
            <a:r>
              <a:rPr lang="en-US" sz="3200" dirty="0">
                <a:latin typeface="Arial Black" panose="020B0A04020102020204" pitchFamily="34" charset="0"/>
              </a:rPr>
              <a:t>S, H</a:t>
            </a:r>
            <a:r>
              <a:rPr lang="en-US" sz="3200" baseline="-25000" dirty="0">
                <a:latin typeface="Arial Black" panose="020B0A04020102020204" pitchFamily="34" charset="0"/>
              </a:rPr>
              <a:t>2</a:t>
            </a:r>
            <a:r>
              <a:rPr lang="en-US" sz="3200" dirty="0">
                <a:latin typeface="Arial Black" panose="020B0A04020102020204" pitchFamily="34" charset="0"/>
              </a:rPr>
              <a:t>O</a:t>
            </a:r>
            <a:endParaRPr lang="ru-RU" sz="3200" dirty="0">
              <a:latin typeface="Arial Black" panose="020B0A04020102020204" pitchFamily="34" charset="0"/>
            </a:endParaRPr>
          </a:p>
          <a:p>
            <a:r>
              <a:rPr lang="en-US" sz="3200" dirty="0">
                <a:latin typeface="Arial Black" panose="020B0A04020102020204" pitchFamily="34" charset="0"/>
              </a:rPr>
              <a:t>5) Na</a:t>
            </a:r>
            <a:r>
              <a:rPr lang="en-US" sz="3200" baseline="-25000" dirty="0">
                <a:latin typeface="Arial Black" panose="020B0A04020102020204" pitchFamily="34" charset="0"/>
              </a:rPr>
              <a:t>2</a:t>
            </a:r>
            <a:r>
              <a:rPr lang="en-US" sz="3200" dirty="0">
                <a:latin typeface="Arial Black" panose="020B0A04020102020204" pitchFamily="34" charset="0"/>
              </a:rPr>
              <a:t>SO</a:t>
            </a:r>
            <a:r>
              <a:rPr lang="en-US" sz="3200" baseline="-25000" dirty="0">
                <a:latin typeface="Arial Black" panose="020B0A04020102020204" pitchFamily="34" charset="0"/>
              </a:rPr>
              <a:t>4</a:t>
            </a:r>
            <a:r>
              <a:rPr lang="en-US" sz="3200" dirty="0">
                <a:latin typeface="Arial Black" panose="020B0A04020102020204" pitchFamily="34" charset="0"/>
              </a:rPr>
              <a:t>, H</a:t>
            </a:r>
            <a:r>
              <a:rPr lang="en-US" sz="3200" baseline="-25000" dirty="0">
                <a:latin typeface="Arial Black" panose="020B0A04020102020204" pitchFamily="34" charset="0"/>
              </a:rPr>
              <a:t>2</a:t>
            </a:r>
            <a:r>
              <a:rPr lang="en-US" sz="3200" dirty="0">
                <a:latin typeface="Arial Black" panose="020B0A04020102020204" pitchFamily="34" charset="0"/>
              </a:rPr>
              <a:t>SO</a:t>
            </a:r>
            <a:r>
              <a:rPr lang="en-US" sz="3200" baseline="-25000" dirty="0">
                <a:latin typeface="Arial Black" panose="020B0A04020102020204" pitchFamily="34" charset="0"/>
              </a:rPr>
              <a:t>4</a:t>
            </a:r>
            <a:r>
              <a:rPr lang="en-US" sz="3200" dirty="0">
                <a:latin typeface="Arial Black" panose="020B0A04020102020204" pitchFamily="34" charset="0"/>
              </a:rPr>
              <a:t>, BaCl</a:t>
            </a:r>
            <a:r>
              <a:rPr lang="en-US" sz="3200" baseline="-25000" dirty="0">
                <a:latin typeface="Arial Black" panose="020B0A04020102020204" pitchFamily="34" charset="0"/>
              </a:rPr>
              <a:t>2</a:t>
            </a:r>
            <a:r>
              <a:rPr lang="en-US" sz="3200" dirty="0">
                <a:latin typeface="Arial Black" panose="020B0A04020102020204" pitchFamily="34" charset="0"/>
              </a:rPr>
              <a:t>;</a:t>
            </a:r>
            <a:endParaRPr lang="ru-RU" sz="3200" dirty="0">
              <a:latin typeface="Arial Black" panose="020B0A04020102020204" pitchFamily="34" charset="0"/>
            </a:endParaRPr>
          </a:p>
          <a:p>
            <a:r>
              <a:rPr lang="en-US" sz="3200" dirty="0">
                <a:latin typeface="Arial Black" panose="020B0A04020102020204" pitchFamily="34" charset="0"/>
              </a:rPr>
              <a:t> 6) NaOH, Al(OH)</a:t>
            </a:r>
            <a:r>
              <a:rPr lang="en-US" sz="3200" baseline="-25000" dirty="0">
                <a:latin typeface="Arial Black" panose="020B0A04020102020204" pitchFamily="34" charset="0"/>
              </a:rPr>
              <a:t>3</a:t>
            </a:r>
            <a:r>
              <a:rPr lang="en-US" sz="3200" dirty="0">
                <a:latin typeface="Arial Black" panose="020B0A04020102020204" pitchFamily="34" charset="0"/>
              </a:rPr>
              <a:t>, Al(NO</a:t>
            </a:r>
            <a:r>
              <a:rPr lang="en-US" sz="3200" baseline="-25000" dirty="0">
                <a:latin typeface="Arial Black" panose="020B0A04020102020204" pitchFamily="34" charset="0"/>
              </a:rPr>
              <a:t>3</a:t>
            </a:r>
            <a:r>
              <a:rPr lang="en-US" sz="3200" dirty="0">
                <a:latin typeface="Arial Black" panose="020B0A04020102020204" pitchFamily="34" charset="0"/>
              </a:rPr>
              <a:t>)</a:t>
            </a:r>
            <a:r>
              <a:rPr lang="en-US" sz="3200" baseline="-25000" dirty="0">
                <a:latin typeface="Arial Black" panose="020B0A04020102020204" pitchFamily="34" charset="0"/>
              </a:rPr>
              <a:t>3</a:t>
            </a:r>
            <a:r>
              <a:rPr lang="en-US" sz="3200" dirty="0">
                <a:latin typeface="Arial Black" panose="020B0A04020102020204" pitchFamily="34" charset="0"/>
              </a:rPr>
              <a:t>.</a:t>
            </a:r>
            <a:endParaRPr lang="ru-RU" sz="3200" dirty="0">
              <a:latin typeface="Arial Black" panose="020B0A040201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0796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Arial Black" panose="020B0A04020102020204" pitchFamily="34" charset="0"/>
              </a:rPr>
              <a:t>"</a:t>
            </a:r>
            <a:r>
              <a:rPr lang="ru-RU" b="1" dirty="0">
                <a:latin typeface="Arial Black" panose="020B0A04020102020204" pitchFamily="34" charset="0"/>
              </a:rPr>
              <a:t>ПОИГРАЕМ  В  СЛОВА</a:t>
            </a:r>
            <a:r>
              <a:rPr lang="ru-RU" b="1" dirty="0" smtClean="0">
                <a:latin typeface="Arial Black" panose="020B0A04020102020204" pitchFamily="34" charset="0"/>
              </a:rPr>
              <a:t>"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       </a:t>
            </a:r>
            <a:r>
              <a:rPr lang="ru-RU" dirty="0" smtClean="0">
                <a:latin typeface="Arial Black" panose="020B0A04020102020204" pitchFamily="34" charset="0"/>
              </a:rPr>
              <a:t>Составьте слова </a:t>
            </a:r>
            <a:r>
              <a:rPr lang="ru-RU" dirty="0">
                <a:latin typeface="Arial Black" panose="020B0A04020102020204" pitchFamily="34" charset="0"/>
              </a:rPr>
              <a:t>, имеющие отношение к химии , </a:t>
            </a:r>
            <a:r>
              <a:rPr lang="ru-RU" dirty="0" smtClean="0">
                <a:latin typeface="Arial Black" panose="020B0A04020102020204" pitchFamily="34" charset="0"/>
              </a:rPr>
              <a:t>для термина</a:t>
            </a:r>
            <a:endParaRPr lang="ru-RU" dirty="0" smtClean="0">
              <a:latin typeface="Arial Black" panose="020B0A04020102020204" pitchFamily="34" charset="0"/>
            </a:endParaRPr>
          </a:p>
          <a:p>
            <a:pPr algn="ctr"/>
            <a:r>
              <a:rPr lang="ru-RU" dirty="0" smtClean="0">
                <a:latin typeface="Arial Black" panose="020B0A04020102020204" pitchFamily="34" charset="0"/>
              </a:rPr>
              <a:t> </a:t>
            </a:r>
            <a:r>
              <a:rPr lang="ru-RU" sz="4000" b="1" dirty="0" smtClean="0">
                <a:latin typeface="Arial Black" panose="020B0A04020102020204" pitchFamily="34" charset="0"/>
              </a:rPr>
              <a:t>"</a:t>
            </a:r>
            <a:r>
              <a:rPr lang="ru-RU" sz="4000" b="1" dirty="0">
                <a:latin typeface="Arial Black" panose="020B0A04020102020204" pitchFamily="34" charset="0"/>
              </a:rPr>
              <a:t>сульфадиметоксин"</a:t>
            </a:r>
            <a:endParaRPr lang="ru-RU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898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4911" y="585216"/>
            <a:ext cx="10152667" cy="1499616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В мире мудрых мыслей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58" y="2286000"/>
            <a:ext cx="11085921" cy="4023360"/>
          </a:xfrm>
        </p:spPr>
        <p:txBody>
          <a:bodyPr/>
          <a:lstStyle/>
          <a:p>
            <a:r>
              <a:rPr lang="ru-RU" sz="4000" dirty="0">
                <a:latin typeface="Arial Black" panose="020B0A04020102020204" pitchFamily="34" charset="0"/>
              </a:rPr>
              <a:t>"Чтобы </a:t>
            </a:r>
            <a:r>
              <a:rPr lang="ru-RU" sz="4000" dirty="0" smtClean="0">
                <a:latin typeface="Arial Black" panose="020B0A04020102020204" pitchFamily="34" charset="0"/>
              </a:rPr>
              <a:t>дойти</a:t>
            </a:r>
            <a:r>
              <a:rPr lang="ru-RU" sz="4000" dirty="0">
                <a:latin typeface="Arial Black" panose="020B0A04020102020204" pitchFamily="34" charset="0"/>
              </a:rPr>
              <a:t> </a:t>
            </a:r>
            <a:r>
              <a:rPr lang="ru-RU" sz="4000" dirty="0" smtClean="0">
                <a:latin typeface="Arial Black" panose="020B0A04020102020204" pitchFamily="34" charset="0"/>
              </a:rPr>
              <a:t>до</a:t>
            </a:r>
            <a:r>
              <a:rPr lang="ru-RU" sz="4000" dirty="0">
                <a:latin typeface="Arial Black" panose="020B0A04020102020204" pitchFamily="34" charset="0"/>
              </a:rPr>
              <a:t> </a:t>
            </a:r>
            <a:r>
              <a:rPr lang="ru-RU" sz="4000" dirty="0" smtClean="0">
                <a:latin typeface="Arial Black" panose="020B0A04020102020204" pitchFamily="34" charset="0"/>
              </a:rPr>
              <a:t>цели</a:t>
            </a:r>
            <a:r>
              <a:rPr lang="ru-RU" sz="4000" dirty="0">
                <a:latin typeface="Arial Black" panose="020B0A04020102020204" pitchFamily="34" charset="0"/>
              </a:rPr>
              <a:t>, </a:t>
            </a:r>
            <a:r>
              <a:rPr lang="ru-RU" sz="4000" dirty="0" smtClean="0">
                <a:latin typeface="Arial Black" panose="020B0A04020102020204" pitchFamily="34" charset="0"/>
              </a:rPr>
              <a:t>надо</a:t>
            </a:r>
            <a:r>
              <a:rPr lang="ru-RU" sz="4000" dirty="0">
                <a:latin typeface="Arial Black" panose="020B0A04020102020204" pitchFamily="34" charset="0"/>
              </a:rPr>
              <a:t> </a:t>
            </a:r>
            <a:r>
              <a:rPr lang="ru-RU" sz="4000" dirty="0" smtClean="0">
                <a:latin typeface="Arial Black" panose="020B0A04020102020204" pitchFamily="34" charset="0"/>
              </a:rPr>
              <a:t>прежде</a:t>
            </a:r>
            <a:r>
              <a:rPr lang="ru-RU" sz="4000" dirty="0">
                <a:latin typeface="Arial Black" panose="020B0A04020102020204" pitchFamily="34" charset="0"/>
              </a:rPr>
              <a:t>   всего </a:t>
            </a:r>
            <a:r>
              <a:rPr lang="ru-RU" sz="4000" dirty="0" smtClean="0">
                <a:latin typeface="Arial Black" panose="020B0A04020102020204" pitchFamily="34" charset="0"/>
              </a:rPr>
              <a:t>идти" </a:t>
            </a:r>
            <a:r>
              <a:rPr lang="ru-RU" sz="4000" i="1" dirty="0" smtClean="0">
                <a:latin typeface="Arial Black" panose="020B0A04020102020204" pitchFamily="34" charset="0"/>
              </a:rPr>
              <a:t>(</a:t>
            </a:r>
            <a:r>
              <a:rPr lang="ru-RU" sz="4000" i="1" dirty="0">
                <a:latin typeface="Arial Black" panose="020B0A04020102020204" pitchFamily="34" charset="0"/>
              </a:rPr>
              <a:t>О. Бальзак</a:t>
            </a:r>
            <a:r>
              <a:rPr lang="ru-RU" sz="4000" i="1" dirty="0" smtClean="0">
                <a:latin typeface="Arial Black" panose="020B0A04020102020204" pitchFamily="34" charset="0"/>
              </a:rPr>
              <a:t>)</a:t>
            </a:r>
          </a:p>
          <a:p>
            <a:pPr marL="0" indent="0">
              <a:buNone/>
            </a:pPr>
            <a:r>
              <a:rPr lang="ru-RU" sz="4400" b="1" i="1" dirty="0">
                <a:latin typeface="Arial Black" panose="020B0A04020102020204" pitchFamily="34" charset="0"/>
              </a:rPr>
              <a:t> </a:t>
            </a:r>
            <a:r>
              <a:rPr lang="ru-RU" sz="4000" dirty="0">
                <a:latin typeface="Arial Black" panose="020B0A04020102020204" pitchFamily="34" charset="0"/>
              </a:rPr>
              <a:t>"</a:t>
            </a:r>
            <a:r>
              <a:rPr lang="ru-RU" sz="4000" dirty="0" smtClean="0">
                <a:latin typeface="Arial Black" panose="020B0A04020102020204" pitchFamily="34" charset="0"/>
              </a:rPr>
              <a:t>Просто</a:t>
            </a:r>
            <a:r>
              <a:rPr lang="ru-RU" sz="4000" dirty="0">
                <a:latin typeface="Arial Black" panose="020B0A04020102020204" pitchFamily="34" charset="0"/>
              </a:rPr>
              <a:t> </a:t>
            </a:r>
            <a:r>
              <a:rPr lang="ru-RU" sz="4000" dirty="0" smtClean="0">
                <a:latin typeface="Arial Black" panose="020B0A04020102020204" pitchFamily="34" charset="0"/>
              </a:rPr>
              <a:t>знать</a:t>
            </a:r>
            <a:r>
              <a:rPr lang="ru-RU" sz="4000" dirty="0">
                <a:latin typeface="Arial Black" panose="020B0A04020102020204" pitchFamily="34" charset="0"/>
              </a:rPr>
              <a:t> </a:t>
            </a:r>
            <a:r>
              <a:rPr lang="ru-RU" sz="4000" dirty="0" smtClean="0">
                <a:latin typeface="Arial Black" panose="020B0A04020102020204" pitchFamily="34" charset="0"/>
              </a:rPr>
              <a:t>– ещё</a:t>
            </a:r>
            <a:r>
              <a:rPr lang="ru-RU" sz="4000" dirty="0">
                <a:latin typeface="Arial Black" panose="020B0A04020102020204" pitchFamily="34" charset="0"/>
              </a:rPr>
              <a:t> </a:t>
            </a:r>
            <a:r>
              <a:rPr lang="ru-RU" sz="4000" dirty="0" smtClean="0">
                <a:latin typeface="Arial Black" panose="020B0A04020102020204" pitchFamily="34" charset="0"/>
              </a:rPr>
              <a:t>не</a:t>
            </a:r>
            <a:r>
              <a:rPr lang="ru-RU" sz="4000" dirty="0">
                <a:latin typeface="Arial Black" panose="020B0A04020102020204" pitchFamily="34" charset="0"/>
              </a:rPr>
              <a:t> </a:t>
            </a:r>
            <a:r>
              <a:rPr lang="ru-RU" sz="4000" dirty="0" smtClean="0">
                <a:latin typeface="Arial Black" panose="020B0A04020102020204" pitchFamily="34" charset="0"/>
              </a:rPr>
              <a:t>всё, знания</a:t>
            </a:r>
            <a:r>
              <a:rPr lang="ru-RU" sz="4000" dirty="0">
                <a:latin typeface="Arial Black" panose="020B0A04020102020204" pitchFamily="34" charset="0"/>
              </a:rPr>
              <a:t> </a:t>
            </a:r>
            <a:r>
              <a:rPr lang="ru-RU" sz="4000" dirty="0" smtClean="0">
                <a:latin typeface="Arial Black" panose="020B0A04020102020204" pitchFamily="34" charset="0"/>
              </a:rPr>
              <a:t>нужно</a:t>
            </a:r>
            <a:r>
              <a:rPr lang="ru-RU" sz="4000" dirty="0">
                <a:latin typeface="Arial Black" panose="020B0A04020102020204" pitchFamily="34" charset="0"/>
              </a:rPr>
              <a:t> </a:t>
            </a:r>
            <a:r>
              <a:rPr lang="ru-RU" sz="4000" dirty="0" smtClean="0">
                <a:latin typeface="Arial Black" panose="020B0A04020102020204" pitchFamily="34" charset="0"/>
              </a:rPr>
              <a:t>использовать«</a:t>
            </a:r>
          </a:p>
          <a:p>
            <a:pPr marL="0" indent="0">
              <a:buNone/>
            </a:pPr>
            <a:r>
              <a:rPr lang="ru-RU" sz="4000" i="1" dirty="0">
                <a:latin typeface="Arial Black" panose="020B0A04020102020204" pitchFamily="34" charset="0"/>
              </a:rPr>
              <a:t> </a:t>
            </a:r>
            <a:r>
              <a:rPr lang="ru-RU" sz="4000" i="1" dirty="0" smtClean="0">
                <a:latin typeface="Arial Black" panose="020B0A04020102020204" pitchFamily="34" charset="0"/>
              </a:rPr>
              <a:t>                     (</a:t>
            </a:r>
            <a:r>
              <a:rPr lang="ru-RU" sz="4000" i="1" dirty="0">
                <a:latin typeface="Arial Black" panose="020B0A04020102020204" pitchFamily="34" charset="0"/>
              </a:rPr>
              <a:t>И. В. Гёте</a:t>
            </a:r>
            <a:r>
              <a:rPr lang="ru-RU" sz="4000" i="1" dirty="0" smtClean="0">
                <a:latin typeface="Arial Black" panose="020B0A04020102020204" pitchFamily="34" charset="0"/>
              </a:rPr>
              <a:t>)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1411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Arial Black" panose="020B0A04020102020204" pitchFamily="34" charset="0"/>
              </a:rPr>
              <a:t>Станция 1. «Разминка»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 smtClean="0">
                <a:latin typeface="Arial Black" panose="020B0A04020102020204" pitchFamily="34" charset="0"/>
              </a:rPr>
              <a:t>1. Какой </a:t>
            </a:r>
            <a:r>
              <a:rPr lang="ru-RU" sz="2800" dirty="0">
                <a:latin typeface="Arial Black" panose="020B0A04020102020204" pitchFamily="34" charset="0"/>
              </a:rPr>
              <a:t>великий русский химик был поэтом, физиком, географом и сталеваром?</a:t>
            </a:r>
          </a:p>
          <a:p>
            <a:pPr lvl="0"/>
            <a:r>
              <a:rPr lang="ru-RU" sz="2800" dirty="0" smtClean="0">
                <a:latin typeface="Arial Black" panose="020B0A04020102020204" pitchFamily="34" charset="0"/>
              </a:rPr>
              <a:t>2. Какую </a:t>
            </a:r>
            <a:r>
              <a:rPr lang="ru-RU" sz="2800" dirty="0">
                <a:latin typeface="Arial Black" panose="020B0A04020102020204" pitchFamily="34" charset="0"/>
              </a:rPr>
              <a:t>воду и почему нельзя пить?</a:t>
            </a:r>
          </a:p>
          <a:p>
            <a:pPr lvl="0"/>
            <a:r>
              <a:rPr lang="ru-RU" sz="2800" dirty="0" smtClean="0">
                <a:latin typeface="Arial Black" panose="020B0A04020102020204" pitchFamily="34" charset="0"/>
              </a:rPr>
              <a:t>3. Что </a:t>
            </a:r>
            <a:r>
              <a:rPr lang="ru-RU" sz="2800" dirty="0">
                <a:latin typeface="Arial Black" panose="020B0A04020102020204" pitchFamily="34" charset="0"/>
              </a:rPr>
              <a:t>произойдет, если смешать 2 л Н</a:t>
            </a:r>
            <a:r>
              <a:rPr lang="ru-RU" sz="2800" baseline="-25000" dirty="0">
                <a:latin typeface="Arial Black" panose="020B0A04020102020204" pitchFamily="34" charset="0"/>
              </a:rPr>
              <a:t>2</a:t>
            </a:r>
            <a:r>
              <a:rPr lang="ru-RU" sz="2800" dirty="0">
                <a:latin typeface="Arial Black" panose="020B0A04020102020204" pitchFamily="34" charset="0"/>
              </a:rPr>
              <a:t>, 1л О</a:t>
            </a:r>
            <a:r>
              <a:rPr lang="ru-RU" sz="2800" baseline="-25000" dirty="0">
                <a:latin typeface="Arial Black" panose="020B0A04020102020204" pitchFamily="34" charset="0"/>
              </a:rPr>
              <a:t>2</a:t>
            </a:r>
            <a:r>
              <a:rPr lang="ru-RU" sz="2800" dirty="0">
                <a:latin typeface="Arial Black" panose="020B0A04020102020204" pitchFamily="34" charset="0"/>
              </a:rPr>
              <a:t> и смесь поджечь?</a:t>
            </a:r>
          </a:p>
          <a:p>
            <a:pPr lvl="0"/>
            <a:r>
              <a:rPr lang="ru-RU" sz="2800" dirty="0" smtClean="0">
                <a:latin typeface="Arial Black" panose="020B0A04020102020204" pitchFamily="34" charset="0"/>
              </a:rPr>
              <a:t>4. Что </a:t>
            </a:r>
            <a:r>
              <a:rPr lang="ru-RU" sz="2800" dirty="0">
                <a:latin typeface="Arial Black" panose="020B0A04020102020204" pitchFamily="34" charset="0"/>
              </a:rPr>
              <a:t>такое алхимия?</a:t>
            </a:r>
          </a:p>
          <a:p>
            <a:pPr lvl="0"/>
            <a:r>
              <a:rPr lang="ru-RU" sz="2800" dirty="0" smtClean="0">
                <a:latin typeface="Arial Black" panose="020B0A04020102020204" pitchFamily="34" charset="0"/>
              </a:rPr>
              <a:t>5. Как </a:t>
            </a:r>
            <a:r>
              <a:rPr lang="ru-RU" sz="2800" dirty="0">
                <a:latin typeface="Arial Black" panose="020B0A04020102020204" pitchFamily="34" charset="0"/>
              </a:rPr>
              <a:t>получить дистиллированную воду в домашних условиях?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994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596" y="585216"/>
            <a:ext cx="10112604" cy="1499616"/>
          </a:xfrm>
        </p:spPr>
        <p:txBody>
          <a:bodyPr/>
          <a:lstStyle/>
          <a:p>
            <a:r>
              <a:rPr lang="ru-RU" b="1" dirty="0">
                <a:latin typeface="Arial Black" panose="020B0A04020102020204" pitchFamily="34" charset="0"/>
              </a:rPr>
              <a:t>Станция 2. «Угадай-ка»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9874" y="1932495"/>
            <a:ext cx="5564171" cy="4703975"/>
          </a:xfrm>
        </p:spPr>
        <p:txBody>
          <a:bodyPr>
            <a:no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1.Нахожусь, друзья, везде: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В минералах и в воле.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Без меня вы как без рук: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Нет меня - огонь потух. 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2. Я блестящий, светло-серый,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Образую хлорофилл,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И меня фотограф первый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Очень поджигать любил!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93789" y="2084832"/>
            <a:ext cx="5788057" cy="4224528"/>
          </a:xfrm>
        </p:spPr>
        <p:txBody>
          <a:bodyPr>
            <a:no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3. Я - металл незаменимый,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Очень летчиком любимый,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Легкий, электропроводный,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А характер - переходный. </a:t>
            </a:r>
            <a:endParaRPr lang="ru-RU" sz="2400" dirty="0" smtClean="0">
              <a:latin typeface="Arial Black" panose="020B0A04020102020204" pitchFamily="34" charset="0"/>
            </a:endParaRPr>
          </a:p>
          <a:p>
            <a:r>
              <a:rPr lang="ru-RU" sz="2400" dirty="0" smtClean="0">
                <a:latin typeface="Arial Black" panose="020B0A04020102020204" pitchFamily="34" charset="0"/>
              </a:rPr>
              <a:t>4</a:t>
            </a:r>
            <a:r>
              <a:rPr lang="ru-RU" sz="2400" dirty="0">
                <a:latin typeface="Arial Black" panose="020B0A04020102020204" pitchFamily="34" charset="0"/>
              </a:rPr>
              <a:t>. Меня любит человек!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Мною назван целый век!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Я блестяща и рыжа,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Очень в сплавах хороша! </a:t>
            </a:r>
          </a:p>
        </p:txBody>
      </p:sp>
    </p:spTree>
    <p:extLst>
      <p:ext uri="{BB962C8B-B14F-4D97-AF65-F5344CB8AC3E}">
        <p14:creationId xmlns:p14="http://schemas.microsoft.com/office/powerpoint/2010/main" val="2398651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596" y="585216"/>
            <a:ext cx="10360058" cy="1499616"/>
          </a:xfrm>
        </p:spPr>
        <p:txBody>
          <a:bodyPr/>
          <a:lstStyle/>
          <a:p>
            <a:r>
              <a:rPr lang="ru-RU" b="1" dirty="0">
                <a:latin typeface="Arial Black" panose="020B0A04020102020204" pitchFamily="34" charset="0"/>
              </a:rPr>
              <a:t>Станция 2. «Угадай-ка»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8792" y="1800520"/>
            <a:ext cx="5640528" cy="4508840"/>
          </a:xfrm>
        </p:spPr>
        <p:txBody>
          <a:bodyPr>
            <a:normAutofit fontScale="55000" lnSpcReduction="20000"/>
          </a:bodyPr>
          <a:lstStyle/>
          <a:p>
            <a:r>
              <a:rPr lang="ru-RU" sz="4400" dirty="0">
                <a:latin typeface="Arial Black" panose="020B0A04020102020204" pitchFamily="34" charset="0"/>
              </a:rPr>
              <a:t>5. Я светоносный элемент.</a:t>
            </a:r>
          </a:p>
          <a:p>
            <a:r>
              <a:rPr lang="ru-RU" sz="4400" dirty="0">
                <a:latin typeface="Arial Black" panose="020B0A04020102020204" pitchFamily="34" charset="0"/>
              </a:rPr>
              <a:t>Я спички вам зажгу в момент.</a:t>
            </a:r>
          </a:p>
          <a:p>
            <a:r>
              <a:rPr lang="ru-RU" sz="4400" dirty="0">
                <a:latin typeface="Arial Black" panose="020B0A04020102020204" pitchFamily="34" charset="0"/>
              </a:rPr>
              <a:t>Сожгут меня - и под водой</a:t>
            </a:r>
          </a:p>
          <a:p>
            <a:r>
              <a:rPr lang="ru-RU" sz="4400" dirty="0">
                <a:latin typeface="Arial Black" panose="020B0A04020102020204" pitchFamily="34" charset="0"/>
              </a:rPr>
              <a:t>Оксид мой </a:t>
            </a:r>
            <a:r>
              <a:rPr lang="ru-RU" sz="4400" dirty="0" smtClean="0">
                <a:latin typeface="Arial Black" panose="020B0A04020102020204" pitchFamily="34" charset="0"/>
              </a:rPr>
              <a:t>станет </a:t>
            </a:r>
            <a:r>
              <a:rPr lang="ru-RU" sz="4400" dirty="0">
                <a:latin typeface="Arial Black" panose="020B0A04020102020204" pitchFamily="34" charset="0"/>
              </a:rPr>
              <a:t>кислотой. </a:t>
            </a:r>
          </a:p>
          <a:p>
            <a:r>
              <a:rPr lang="ru-RU" sz="4400" dirty="0" smtClean="0">
                <a:latin typeface="Arial Black" panose="020B0A04020102020204" pitchFamily="34" charset="0"/>
              </a:rPr>
              <a:t>6</a:t>
            </a:r>
            <a:r>
              <a:rPr lang="ru-RU" sz="4400" dirty="0">
                <a:latin typeface="Arial Black" panose="020B0A04020102020204" pitchFamily="34" charset="0"/>
              </a:rPr>
              <a:t>. Предупреждаю вас заранее:</a:t>
            </a:r>
          </a:p>
          <a:p>
            <a:r>
              <a:rPr lang="ru-RU" sz="4400" dirty="0">
                <a:latin typeface="Arial Black" panose="020B0A04020102020204" pitchFamily="34" charset="0"/>
              </a:rPr>
              <a:t>Я непригоден для дыхания</a:t>
            </a:r>
            <a:r>
              <a:rPr lang="ru-RU" sz="4400" dirty="0" smtClean="0">
                <a:latin typeface="Arial Black" panose="020B0A04020102020204" pitchFamily="34" charset="0"/>
              </a:rPr>
              <a:t>!</a:t>
            </a:r>
            <a:r>
              <a:rPr lang="ru-RU" sz="4400" dirty="0">
                <a:latin typeface="Arial Black" panose="020B0A04020102020204" pitchFamily="34" charset="0"/>
              </a:rPr>
              <a:t> </a:t>
            </a:r>
            <a:endParaRPr lang="ru-RU" sz="4400" dirty="0" smtClean="0">
              <a:latin typeface="Arial Black" panose="020B0A04020102020204" pitchFamily="34" charset="0"/>
            </a:endParaRPr>
          </a:p>
          <a:p>
            <a:r>
              <a:rPr lang="ru-RU" sz="4400" dirty="0" smtClean="0">
                <a:latin typeface="Arial Black" panose="020B0A04020102020204" pitchFamily="34" charset="0"/>
              </a:rPr>
              <a:t>Но </a:t>
            </a:r>
            <a:r>
              <a:rPr lang="ru-RU" sz="4400" dirty="0">
                <a:latin typeface="Arial Black" panose="020B0A04020102020204" pitchFamily="34" charset="0"/>
              </a:rPr>
              <a:t>все как будто бы не слышат</a:t>
            </a:r>
          </a:p>
          <a:p>
            <a:r>
              <a:rPr lang="ru-RU" sz="4400" dirty="0">
                <a:latin typeface="Arial Black" panose="020B0A04020102020204" pitchFamily="34" charset="0"/>
              </a:rPr>
              <a:t>И постоянно мной дышат.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89320" y="1677971"/>
            <a:ext cx="5379406" cy="4631389"/>
          </a:xfrm>
        </p:spPr>
        <p:txBody>
          <a:bodyPr>
            <a:no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7. У меня дурная слава: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Я - известная отрава.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Даже имя говорит,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Что я страшно ядовит. </a:t>
            </a:r>
            <a:endParaRPr lang="ru-RU" sz="2400" dirty="0" smtClean="0">
              <a:latin typeface="Arial Black" panose="020B0A04020102020204" pitchFamily="34" charset="0"/>
            </a:endParaRPr>
          </a:p>
          <a:p>
            <a:r>
              <a:rPr lang="ru-RU" sz="2400" dirty="0" smtClean="0">
                <a:latin typeface="Arial Black" panose="020B0A04020102020204" pitchFamily="34" charset="0"/>
              </a:rPr>
              <a:t>8</a:t>
            </a:r>
            <a:r>
              <a:rPr lang="ru-RU" sz="2400" dirty="0">
                <a:latin typeface="Arial Black" panose="020B0A04020102020204" pitchFamily="34" charset="0"/>
              </a:rPr>
              <a:t>. В горах далеких </a:t>
            </a:r>
            <a:r>
              <a:rPr lang="ru-RU" sz="2400" dirty="0" err="1">
                <a:latin typeface="Arial Black" panose="020B0A04020102020204" pitchFamily="34" charset="0"/>
              </a:rPr>
              <a:t>Шао</a:t>
            </a:r>
            <a:r>
              <a:rPr lang="ru-RU" sz="2400" dirty="0">
                <a:latin typeface="Arial Black" panose="020B0A04020102020204" pitchFamily="34" charset="0"/>
              </a:rPr>
              <a:t> Линь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Копали глину – каолин.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Из этой глины с давних пор</a:t>
            </a:r>
          </a:p>
          <a:p>
            <a:r>
              <a:rPr lang="ru-RU" sz="2400" dirty="0">
                <a:latin typeface="Arial Black" panose="020B0A04020102020204" pitchFamily="34" charset="0"/>
              </a:rPr>
              <a:t>В Китае делали </a:t>
            </a:r>
            <a:r>
              <a:rPr lang="ru-RU" sz="2400" dirty="0" smtClean="0">
                <a:latin typeface="Arial Black" panose="020B0A04020102020204" pitchFamily="34" charset="0"/>
              </a:rPr>
              <a:t>…</a:t>
            </a:r>
            <a:endParaRPr lang="ru-RU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341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537" y="585216"/>
            <a:ext cx="11331018" cy="1499616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3.Назовите оборудование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 descr="https://fsd.multiurok.ru/html/2018/10/30/s_5bd82fa18078f/981940_1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50069" y="1677972"/>
            <a:ext cx="9719035" cy="5180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65854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4. Решите ребусы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4128" y="2290178"/>
            <a:ext cx="4141761" cy="18866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2581" y="2290178"/>
            <a:ext cx="4326904" cy="18543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128" y="4533029"/>
            <a:ext cx="4358577" cy="20537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544" y="4492027"/>
            <a:ext cx="4251489" cy="209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744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4. Решите ребусы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2954" y="2291758"/>
            <a:ext cx="4407654" cy="15732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589" y="2084832"/>
            <a:ext cx="4480971" cy="17047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127" y="4118198"/>
            <a:ext cx="4746097" cy="18301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422" y="4118198"/>
            <a:ext cx="4423306" cy="173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44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9875" y="585216"/>
            <a:ext cx="10633435" cy="1499616"/>
          </a:xfrm>
        </p:spPr>
        <p:txBody>
          <a:bodyPr/>
          <a:lstStyle/>
          <a:p>
            <a:r>
              <a:rPr lang="ru-RU" b="1" dirty="0">
                <a:latin typeface="Arial Black" panose="020B0A04020102020204" pitchFamily="34" charset="0"/>
              </a:rPr>
              <a:t>Станция 5.</a:t>
            </a:r>
            <a:r>
              <a:rPr lang="ru-RU" dirty="0">
                <a:latin typeface="Arial Black" panose="020B0A04020102020204" pitchFamily="34" charset="0"/>
              </a:rPr>
              <a:t> </a:t>
            </a:r>
            <a:r>
              <a:rPr lang="ru-RU" b="1" dirty="0">
                <a:latin typeface="Arial Black" panose="020B0A04020102020204" pitchFamily="34" charset="0"/>
              </a:rPr>
              <a:t>« Узнай меня-</a:t>
            </a:r>
            <a:r>
              <a:rPr lang="ru-RU" dirty="0">
                <a:latin typeface="Arial Black" panose="020B0A04020102020204" pitchFamily="34" charset="0"/>
              </a:rPr>
              <a:t> </a:t>
            </a:r>
            <a:r>
              <a:rPr lang="ru-RU" b="1" dirty="0">
                <a:latin typeface="Arial Black" panose="020B0A04020102020204" pitchFamily="34" charset="0"/>
              </a:rPr>
              <a:t>РЕШИ  АНАГРАММУ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4144" y="2582944"/>
            <a:ext cx="10793691" cy="4006392"/>
          </a:xfrm>
        </p:spPr>
        <p:txBody>
          <a:bodyPr>
            <a:normAutofit fontScale="92500"/>
          </a:bodyPr>
          <a:lstStyle/>
          <a:p>
            <a:r>
              <a:rPr lang="ru-RU" dirty="0">
                <a:latin typeface="Arial Black" panose="020B0A04020102020204" pitchFamily="34" charset="0"/>
              </a:rPr>
              <a:t>1).  </a:t>
            </a:r>
            <a:r>
              <a:rPr lang="ru-RU" b="1" dirty="0">
                <a:latin typeface="Arial Black" panose="020B0A04020102020204" pitchFamily="34" charset="0"/>
              </a:rPr>
              <a:t>СЛИКОДОР</a:t>
            </a:r>
            <a:r>
              <a:rPr lang="ru-RU" dirty="0">
                <a:latin typeface="Arial Black" panose="020B0A04020102020204" pitchFamily="34" charset="0"/>
              </a:rPr>
              <a:t> – без этого вещества не проживёте и десяти минут.</a:t>
            </a:r>
          </a:p>
          <a:p>
            <a:r>
              <a:rPr lang="ru-RU" dirty="0">
                <a:latin typeface="Arial Black" panose="020B0A04020102020204" pitchFamily="34" charset="0"/>
              </a:rPr>
              <a:t>2).  </a:t>
            </a:r>
            <a:r>
              <a:rPr lang="ru-RU" b="1" dirty="0">
                <a:latin typeface="Arial Black" panose="020B0A04020102020204" pitchFamily="34" charset="0"/>
              </a:rPr>
              <a:t>ОРРЕБЕС </a:t>
            </a:r>
            <a:r>
              <a:rPr lang="ru-RU" dirty="0">
                <a:latin typeface="Arial Black" panose="020B0A04020102020204" pitchFamily="34" charset="0"/>
              </a:rPr>
              <a:t>– блестит , а не золото.</a:t>
            </a:r>
          </a:p>
          <a:p>
            <a:r>
              <a:rPr lang="ru-RU" dirty="0">
                <a:latin typeface="Arial Black" panose="020B0A04020102020204" pitchFamily="34" charset="0"/>
              </a:rPr>
              <a:t>3).  </a:t>
            </a:r>
            <a:r>
              <a:rPr lang="ru-RU" b="1" dirty="0">
                <a:latin typeface="Arial Black" panose="020B0A04020102020204" pitchFamily="34" charset="0"/>
              </a:rPr>
              <a:t>ДОРОВОД</a:t>
            </a:r>
            <a:r>
              <a:rPr lang="ru-RU" dirty="0">
                <a:latin typeface="Arial Black" panose="020B0A04020102020204" pitchFamily="34" charset="0"/>
              </a:rPr>
              <a:t> – этот элемент широко распространён в космосе.</a:t>
            </a:r>
          </a:p>
          <a:p>
            <a:r>
              <a:rPr lang="ru-RU" dirty="0">
                <a:latin typeface="Arial Black" panose="020B0A04020102020204" pitchFamily="34" charset="0"/>
              </a:rPr>
              <a:t>4).  </a:t>
            </a:r>
            <a:r>
              <a:rPr lang="ru-RU" b="1" dirty="0">
                <a:latin typeface="Arial Black" panose="020B0A04020102020204" pitchFamily="34" charset="0"/>
              </a:rPr>
              <a:t>ЦИНВЕС</a:t>
            </a:r>
            <a:r>
              <a:rPr lang="ru-RU" dirty="0">
                <a:latin typeface="Arial Black" panose="020B0A04020102020204" pitchFamily="34" charset="0"/>
              </a:rPr>
              <a:t> – у этого элемента действительно большая плотность.</a:t>
            </a:r>
          </a:p>
          <a:p>
            <a:r>
              <a:rPr lang="ru-RU" dirty="0">
                <a:latin typeface="Arial Black" panose="020B0A04020102020204" pitchFamily="34" charset="0"/>
              </a:rPr>
              <a:t>5).  </a:t>
            </a:r>
            <a:r>
              <a:rPr lang="ru-RU" b="1" dirty="0">
                <a:latin typeface="Arial Black" panose="020B0A04020102020204" pitchFamily="34" charset="0"/>
              </a:rPr>
              <a:t>МИНКРЕЙ </a:t>
            </a:r>
            <a:r>
              <a:rPr lang="ru-RU" dirty="0">
                <a:latin typeface="Arial Black" panose="020B0A04020102020204" pitchFamily="34" charset="0"/>
              </a:rPr>
              <a:t>– этот элемент ищите среди камней.</a:t>
            </a:r>
          </a:p>
          <a:p>
            <a:r>
              <a:rPr lang="ru-RU" dirty="0">
                <a:latin typeface="Arial Black" panose="020B0A04020102020204" pitchFamily="34" charset="0"/>
              </a:rPr>
              <a:t>6).  </a:t>
            </a:r>
            <a:r>
              <a:rPr lang="ru-RU" b="1" dirty="0">
                <a:latin typeface="Arial Black" panose="020B0A04020102020204" pitchFamily="34" charset="0"/>
              </a:rPr>
              <a:t>ЛЕОДРУГ </a:t>
            </a:r>
            <a:r>
              <a:rPr lang="ru-RU" dirty="0">
                <a:latin typeface="Arial Black" panose="020B0A04020102020204" pitchFamily="34" charset="0"/>
              </a:rPr>
              <a:t>– без этого элемента в печке не будет огня.</a:t>
            </a:r>
          </a:p>
          <a:p>
            <a:r>
              <a:rPr lang="ru-RU" dirty="0">
                <a:latin typeface="Arial Black" panose="020B0A04020102020204" pitchFamily="34" charset="0"/>
              </a:rPr>
              <a:t>7).  </a:t>
            </a:r>
            <a:r>
              <a:rPr lang="ru-RU" b="1" dirty="0">
                <a:latin typeface="Arial Black" panose="020B0A04020102020204" pitchFamily="34" charset="0"/>
              </a:rPr>
              <a:t>АВОД </a:t>
            </a:r>
            <a:r>
              <a:rPr lang="ru-RU" dirty="0">
                <a:latin typeface="Arial Black" panose="020B0A04020102020204" pitchFamily="34" charset="0"/>
              </a:rPr>
              <a:t>– из этого вещества более чем на 2/3 состоит Земной шар.</a:t>
            </a:r>
          </a:p>
          <a:p>
            <a:r>
              <a:rPr lang="ru-RU" dirty="0">
                <a:latin typeface="Arial Black" panose="020B0A04020102020204" pitchFamily="34" charset="0"/>
              </a:rPr>
              <a:t>8).  </a:t>
            </a:r>
            <a:r>
              <a:rPr lang="ru-RU" b="1" dirty="0">
                <a:latin typeface="Arial Black" panose="020B0A04020102020204" pitchFamily="34" charset="0"/>
              </a:rPr>
              <a:t>МАЗАЛ </a:t>
            </a:r>
            <a:r>
              <a:rPr lang="ru-RU" dirty="0">
                <a:latin typeface="Arial Black" panose="020B0A04020102020204" pitchFamily="34" charset="0"/>
              </a:rPr>
              <a:t>– это вещество является самым прочным на планете.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1825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59</TotalTime>
  <Words>303</Words>
  <Application>Microsoft Office PowerPoint</Application>
  <PresentationFormat>Широкоэкранный</PresentationFormat>
  <Paragraphs>69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 Black</vt:lpstr>
      <vt:lpstr>Calibri</vt:lpstr>
      <vt:lpstr>Tw Cen MT</vt:lpstr>
      <vt:lpstr>Tw Cen MT Condensed</vt:lpstr>
      <vt:lpstr>Wingdings 3</vt:lpstr>
      <vt:lpstr>Интеграл</vt:lpstr>
      <vt:lpstr>Химический калейдоскоп</vt:lpstr>
      <vt:lpstr>В мире мудрых мыслей</vt:lpstr>
      <vt:lpstr>Станция 1. «Разминка» </vt:lpstr>
      <vt:lpstr>Станция 2. «Угадай-ка» </vt:lpstr>
      <vt:lpstr>Станция 2. «Угадай-ка»</vt:lpstr>
      <vt:lpstr>3.Назовите оборудование</vt:lpstr>
      <vt:lpstr>4. Решите ребусы</vt:lpstr>
      <vt:lpstr>4. Решите ребусы</vt:lpstr>
      <vt:lpstr>Станция 5. « Узнай меня- РЕШИ  АНАГРАММУ</vt:lpstr>
      <vt:lpstr>Станция 6  Убери "лишнее"</vt:lpstr>
      <vt:lpstr>"ПОИГРАЕМ  В  СЛОВА"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Химический калейдоскоп</dc:title>
  <dc:creator>Irina Meteleva</dc:creator>
  <cp:lastModifiedBy>Irina Meteleva</cp:lastModifiedBy>
  <cp:revision>8</cp:revision>
  <dcterms:created xsi:type="dcterms:W3CDTF">2023-05-22T09:36:58Z</dcterms:created>
  <dcterms:modified xsi:type="dcterms:W3CDTF">2023-07-10T05:00:17Z</dcterms:modified>
</cp:coreProperties>
</file>