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E4D1A55-63BC-4BA2-9538-7DDEADA10621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Химические загадки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8 класс 2023</a:t>
            </a:r>
            <a:endParaRPr lang="ru-RU" sz="28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492" y="2687589"/>
            <a:ext cx="1545799" cy="257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02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>
                <a:solidFill>
                  <a:srgbClr val="FFFF00"/>
                </a:solidFill>
                <a:latin typeface="Arial Black" panose="020B0A04020102020204" pitchFamily="34" charset="0"/>
              </a:rPr>
              <a:t>Перед вами зашифрованное имя ученого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5612702"/>
              </p:ext>
            </p:extLst>
          </p:nvPr>
        </p:nvGraphicFramePr>
        <p:xfrm>
          <a:off x="395925" y="1565924"/>
          <a:ext cx="11566689" cy="21113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5836">
                  <a:extLst>
                    <a:ext uri="{9D8B030D-6E8A-4147-A177-3AD203B41FA5}">
                      <a16:colId xmlns:a16="http://schemas.microsoft.com/office/drawing/2014/main" val="315692680"/>
                    </a:ext>
                  </a:extLst>
                </a:gridCol>
                <a:gridCol w="1509017">
                  <a:extLst>
                    <a:ext uri="{9D8B030D-6E8A-4147-A177-3AD203B41FA5}">
                      <a16:colId xmlns:a16="http://schemas.microsoft.com/office/drawing/2014/main" val="54965574"/>
                    </a:ext>
                  </a:extLst>
                </a:gridCol>
                <a:gridCol w="1564906">
                  <a:extLst>
                    <a:ext uri="{9D8B030D-6E8A-4147-A177-3AD203B41FA5}">
                      <a16:colId xmlns:a16="http://schemas.microsoft.com/office/drawing/2014/main" val="2082967680"/>
                    </a:ext>
                  </a:extLst>
                </a:gridCol>
                <a:gridCol w="1263585">
                  <a:extLst>
                    <a:ext uri="{9D8B030D-6E8A-4147-A177-3AD203B41FA5}">
                      <a16:colId xmlns:a16="http://schemas.microsoft.com/office/drawing/2014/main" val="3994485291"/>
                    </a:ext>
                  </a:extLst>
                </a:gridCol>
                <a:gridCol w="1778745">
                  <a:extLst>
                    <a:ext uri="{9D8B030D-6E8A-4147-A177-3AD203B41FA5}">
                      <a16:colId xmlns:a16="http://schemas.microsoft.com/office/drawing/2014/main" val="2726662735"/>
                    </a:ext>
                  </a:extLst>
                </a:gridCol>
                <a:gridCol w="1370508">
                  <a:extLst>
                    <a:ext uri="{9D8B030D-6E8A-4147-A177-3AD203B41FA5}">
                      <a16:colId xmlns:a16="http://schemas.microsoft.com/office/drawing/2014/main" val="428709538"/>
                    </a:ext>
                  </a:extLst>
                </a:gridCol>
                <a:gridCol w="1341347">
                  <a:extLst>
                    <a:ext uri="{9D8B030D-6E8A-4147-A177-3AD203B41FA5}">
                      <a16:colId xmlns:a16="http://schemas.microsoft.com/office/drawing/2014/main" val="2833519814"/>
                    </a:ext>
                  </a:extLst>
                </a:gridCol>
                <a:gridCol w="1292745">
                  <a:extLst>
                    <a:ext uri="{9D8B030D-6E8A-4147-A177-3AD203B41FA5}">
                      <a16:colId xmlns:a16="http://schemas.microsoft.com/office/drawing/2014/main" val="1082160119"/>
                    </a:ext>
                  </a:extLst>
                </a:gridCol>
              </a:tblGrid>
              <a:tr h="13328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 Black" panose="020B0A04020102020204" pitchFamily="34" charset="0"/>
                        </a:rPr>
                        <a:t>Кислород</a:t>
                      </a:r>
                      <a:endParaRPr lang="ru-RU" sz="16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 Black" panose="020B0A04020102020204" pitchFamily="34" charset="0"/>
                        </a:rPr>
                        <a:t>Магний</a:t>
                      </a:r>
                      <a:endParaRPr lang="ru-RU" sz="16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 Black" panose="020B0A04020102020204" pitchFamily="34" charset="0"/>
                        </a:rPr>
                        <a:t>Свинец</a:t>
                      </a:r>
                      <a:endParaRPr lang="ru-RU" sz="16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 Black" panose="020B0A04020102020204" pitchFamily="34" charset="0"/>
                        </a:rPr>
                        <a:t>Азот</a:t>
                      </a:r>
                      <a:endParaRPr lang="ru-RU" sz="16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 Black" panose="020B0A04020102020204" pitchFamily="34" charset="0"/>
                        </a:rPr>
                        <a:t>Водород</a:t>
                      </a:r>
                      <a:endParaRPr lang="ru-RU" sz="16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 Black" panose="020B0A04020102020204" pitchFamily="34" charset="0"/>
                        </a:rPr>
                        <a:t>Железо</a:t>
                      </a:r>
                      <a:endParaRPr lang="ru-RU" sz="16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 Black" panose="020B0A04020102020204" pitchFamily="34" charset="0"/>
                        </a:rPr>
                        <a:t>Медь</a:t>
                      </a:r>
                      <a:endParaRPr lang="ru-RU" sz="16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 Black" panose="020B0A04020102020204" pitchFamily="34" charset="0"/>
                        </a:rPr>
                        <a:t>Цинк</a:t>
                      </a:r>
                      <a:endParaRPr lang="ru-RU" sz="16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extLst>
                  <a:ext uri="{0D108BD9-81ED-4DB2-BD59-A6C34878D82A}">
                    <a16:rowId xmlns:a16="http://schemas.microsoft.com/office/drawing/2014/main" val="819732292"/>
                  </a:ext>
                </a:extLst>
              </a:tr>
              <a:tr h="7784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 Black" panose="020B0A04020102020204" pitchFamily="34" charset="0"/>
                        </a:rPr>
                        <a:t>В</a:t>
                      </a:r>
                      <a:endParaRPr lang="ru-RU" sz="16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 Black" panose="020B0A04020102020204" pitchFamily="34" charset="0"/>
                        </a:rPr>
                        <a:t>У</a:t>
                      </a:r>
                      <a:endParaRPr lang="ru-RU" sz="16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 Black" panose="020B0A04020102020204" pitchFamily="34" charset="0"/>
                        </a:rPr>
                        <a:t>Е</a:t>
                      </a:r>
                      <a:endParaRPr lang="ru-RU" sz="16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 Black" panose="020B0A04020102020204" pitchFamily="34" charset="0"/>
                        </a:rPr>
                        <a:t>А</a:t>
                      </a:r>
                      <a:endParaRPr lang="ru-RU" sz="16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 Black" panose="020B0A04020102020204" pitchFamily="34" charset="0"/>
                        </a:rPr>
                        <a:t>Л</a:t>
                      </a:r>
                      <a:endParaRPr lang="ru-RU" sz="16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 Black" panose="020B0A04020102020204" pitchFamily="34" charset="0"/>
                        </a:rPr>
                        <a:t>А</a:t>
                      </a:r>
                      <a:endParaRPr lang="ru-RU" sz="16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 Black" panose="020B0A04020102020204" pitchFamily="34" charset="0"/>
                        </a:rPr>
                        <a:t>З</a:t>
                      </a:r>
                      <a:endParaRPr lang="ru-RU" sz="16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 Black" panose="020B0A04020102020204" pitchFamily="34" charset="0"/>
                        </a:rPr>
                        <a:t>Ь</a:t>
                      </a:r>
                      <a:endParaRPr lang="ru-RU" sz="16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/>
                </a:tc>
                <a:extLst>
                  <a:ext uri="{0D108BD9-81ED-4DB2-BD59-A6C34878D82A}">
                    <a16:rowId xmlns:a16="http://schemas.microsoft.com/office/drawing/2014/main" val="700918852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30942" y="3677264"/>
            <a:ext cx="11257935" cy="2376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75"/>
              </a:spcAft>
            </a:pPr>
            <a:r>
              <a:rPr lang="ru-RU" sz="2800" dirty="0"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его расшифровать сделайте следующие действия: определите относительную атомную массу каждого элемента, расположенного на слайде, затем расположите их в порядке возрастания относительных атомных масс</a:t>
            </a:r>
            <a:endParaRPr lang="ru-RU" sz="1600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9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923826"/>
            <a:ext cx="10058400" cy="1253766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“</a:t>
            </a:r>
            <a:r>
              <a:rPr lang="ru-RU" sz="4000" b="1" i="1" dirty="0">
                <a:solidFill>
                  <a:srgbClr val="FFFF00"/>
                </a:solidFill>
              </a:rPr>
              <a:t>Ассорти”.</a:t>
            </a:r>
            <a:r>
              <a:rPr lang="ru-RU" sz="4000" dirty="0">
                <a:solidFill>
                  <a:srgbClr val="FFFF00"/>
                </a:solidFill>
              </a:rPr>
              <a:t> </a:t>
            </a:r>
            <a:r>
              <a:rPr lang="ru-RU" sz="4000" dirty="0">
                <a:solidFill>
                  <a:srgbClr val="FFFF00"/>
                </a:solidFill>
                <a:latin typeface="Arial Black" panose="020B0A04020102020204" pitchFamily="34" charset="0"/>
              </a:rPr>
              <a:t>Вам предстоит перевести с химического языка общепринятые </a:t>
            </a:r>
            <a:r>
              <a:rPr lang="ru-RU" sz="40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выражения</a:t>
            </a:r>
            <a:r>
              <a:rPr lang="ru-RU" sz="4000" dirty="0">
                <a:solidFill>
                  <a:srgbClr val="FFFF00"/>
                </a:solidFill>
                <a:latin typeface="Arial Black" panose="020B0A04020102020204" pitchFamily="34" charset="0"/>
              </a:rPr>
              <a:t/>
            </a:r>
            <a:br>
              <a:rPr lang="ru-RU" sz="4000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endParaRPr lang="ru-RU" sz="40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9559" y="2103120"/>
            <a:ext cx="10812543" cy="393192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3200" dirty="0" smtClean="0"/>
              <a:t>1.Не </a:t>
            </a:r>
            <a:r>
              <a:rPr lang="ru-RU" sz="3200" dirty="0"/>
              <a:t>все то </a:t>
            </a:r>
            <a:r>
              <a:rPr lang="ru-RU" sz="3200" b="1" dirty="0" err="1"/>
              <a:t>аурум</a:t>
            </a:r>
            <a:r>
              <a:rPr lang="ru-RU" sz="3200" dirty="0"/>
              <a:t>, что блестит</a:t>
            </a:r>
          </a:p>
          <a:p>
            <a:pPr marL="0" lvl="0" indent="0">
              <a:buNone/>
            </a:pPr>
            <a:r>
              <a:rPr lang="ru-RU" sz="3200" dirty="0" smtClean="0"/>
              <a:t>2.Белый</a:t>
            </a:r>
            <a:r>
              <a:rPr lang="ru-RU" sz="3200" dirty="0"/>
              <a:t>, как </a:t>
            </a:r>
            <a:r>
              <a:rPr lang="ru-RU" sz="3200" b="1" dirty="0"/>
              <a:t>карбонат кальция</a:t>
            </a:r>
            <a:r>
              <a:rPr lang="ru-RU" sz="3200" i="1" dirty="0"/>
              <a:t> </a:t>
            </a:r>
            <a:endParaRPr lang="ru-RU" sz="3200" dirty="0"/>
          </a:p>
          <a:p>
            <a:pPr marL="0" lvl="0" indent="0">
              <a:buNone/>
            </a:pPr>
            <a:r>
              <a:rPr lang="ru-RU" sz="3200" dirty="0" smtClean="0"/>
              <a:t>3.Куй</a:t>
            </a:r>
            <a:r>
              <a:rPr lang="ru-RU" sz="3200" dirty="0"/>
              <a:t> </a:t>
            </a:r>
            <a:r>
              <a:rPr lang="ru-RU" sz="3200" b="1" dirty="0"/>
              <a:t>феррум</a:t>
            </a:r>
            <a:r>
              <a:rPr lang="ru-RU" sz="3200" dirty="0"/>
              <a:t>, пока горячо</a:t>
            </a:r>
            <a:r>
              <a:rPr lang="ru-RU" sz="3200" i="1" dirty="0"/>
              <a:t> </a:t>
            </a:r>
            <a:endParaRPr lang="ru-RU" sz="3200" dirty="0"/>
          </a:p>
          <a:p>
            <a:pPr marL="0" lvl="0" indent="0">
              <a:buNone/>
            </a:pPr>
            <a:r>
              <a:rPr lang="ru-RU" sz="3200" dirty="0" smtClean="0"/>
              <a:t>4.Слово </a:t>
            </a:r>
            <a:r>
              <a:rPr lang="ru-RU" sz="3200" dirty="0"/>
              <a:t>– </a:t>
            </a:r>
            <a:r>
              <a:rPr lang="ru-RU" sz="3200" b="1" dirty="0"/>
              <a:t>аргентум</a:t>
            </a:r>
            <a:r>
              <a:rPr lang="ru-RU" sz="3200" dirty="0"/>
              <a:t>, молчание – </a:t>
            </a:r>
            <a:r>
              <a:rPr lang="ru-RU" sz="3200" b="1" dirty="0" err="1"/>
              <a:t>аурум</a:t>
            </a:r>
            <a:endParaRPr lang="ru-RU" sz="3200" dirty="0"/>
          </a:p>
          <a:p>
            <a:pPr marL="0" lvl="0" indent="0">
              <a:buNone/>
            </a:pPr>
            <a:r>
              <a:rPr lang="ru-RU" sz="3200" b="1" dirty="0" smtClean="0"/>
              <a:t>5.Купрумного</a:t>
            </a:r>
            <a:r>
              <a:rPr lang="ru-RU" sz="3200" dirty="0"/>
              <a:t> гроша не стоит </a:t>
            </a:r>
          </a:p>
          <a:p>
            <a:pPr marL="0" lvl="0" indent="0">
              <a:buNone/>
            </a:pPr>
            <a:r>
              <a:rPr lang="ru-RU" sz="3200" dirty="0" smtClean="0"/>
              <a:t>6.С </a:t>
            </a:r>
            <a:r>
              <a:rPr lang="ru-RU" sz="3200" dirty="0"/>
              <a:t>тех пор много </a:t>
            </a:r>
            <a:r>
              <a:rPr lang="ru-RU" sz="3200" b="1" dirty="0"/>
              <a:t>оксида водорода</a:t>
            </a:r>
            <a:r>
              <a:rPr lang="ru-RU" sz="3200" dirty="0"/>
              <a:t> утекло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892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</a:rPr>
              <a:t>Загадки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630837"/>
            <a:ext cx="10058400" cy="44042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Arial Black" panose="020B0A04020102020204" pitchFamily="34" charset="0"/>
              </a:rPr>
              <a:t>В </a:t>
            </a:r>
            <a:r>
              <a:rPr lang="ru-RU" sz="2800" dirty="0">
                <a:latin typeface="Arial Black" panose="020B0A04020102020204" pitchFamily="34" charset="0"/>
              </a:rPr>
              <a:t>воде обычно он хранится,</a:t>
            </a:r>
          </a:p>
          <a:p>
            <a:pPr marL="0" indent="0" algn="ctr">
              <a:buNone/>
            </a:pPr>
            <a:r>
              <a:rPr lang="ru-RU" sz="2800" dirty="0">
                <a:latin typeface="Arial Black" panose="020B0A04020102020204" pitchFamily="34" charset="0"/>
              </a:rPr>
              <a:t>Свет излучает в темноте,</a:t>
            </a:r>
          </a:p>
          <a:p>
            <a:pPr marL="0" indent="0" algn="ctr">
              <a:buNone/>
            </a:pPr>
            <a:r>
              <a:rPr lang="ru-RU" sz="2800" dirty="0">
                <a:latin typeface="Arial Black" panose="020B0A04020102020204" pitchFamily="34" charset="0"/>
              </a:rPr>
              <a:t>Искать в природе лучше не трудитесь,</a:t>
            </a:r>
          </a:p>
          <a:p>
            <a:pPr marL="0" indent="0" algn="ctr">
              <a:buNone/>
            </a:pPr>
            <a:r>
              <a:rPr lang="ru-RU" sz="2800" dirty="0">
                <a:latin typeface="Arial Black" panose="020B0A04020102020204" pitchFamily="34" charset="0"/>
              </a:rPr>
              <a:t>Свободным нет его нигде,</a:t>
            </a:r>
          </a:p>
          <a:p>
            <a:pPr marL="0" indent="0" algn="ctr">
              <a:buNone/>
            </a:pPr>
            <a:r>
              <a:rPr lang="ru-RU" sz="2800" dirty="0">
                <a:latin typeface="Arial Black" panose="020B0A04020102020204" pitchFamily="34" charset="0"/>
              </a:rPr>
              <a:t>Воспламеняться сам он может,</a:t>
            </a:r>
          </a:p>
          <a:p>
            <a:pPr marL="0" indent="0" algn="ctr">
              <a:buNone/>
            </a:pPr>
            <a:r>
              <a:rPr lang="ru-RU" sz="2800" dirty="0">
                <a:latin typeface="Arial Black" panose="020B0A04020102020204" pitchFamily="34" charset="0"/>
              </a:rPr>
              <a:t>К тому же сильно ядовит,</a:t>
            </a:r>
          </a:p>
          <a:p>
            <a:pPr marL="0" indent="0" algn="ctr">
              <a:buNone/>
            </a:pPr>
            <a:r>
              <a:rPr lang="ru-RU" sz="2800" dirty="0">
                <a:latin typeface="Arial Black" panose="020B0A04020102020204" pitchFamily="34" charset="0"/>
              </a:rPr>
              <a:t>Так отвечай без промедленья,</a:t>
            </a:r>
          </a:p>
          <a:p>
            <a:pPr marL="0" indent="0" algn="ctr">
              <a:buNone/>
            </a:pPr>
            <a:r>
              <a:rPr lang="ru-RU" sz="2800" dirty="0">
                <a:latin typeface="Arial Black" panose="020B0A04020102020204" pitchFamily="34" charset="0"/>
              </a:rPr>
              <a:t>Коль в пятой группе он стоит </a:t>
            </a:r>
          </a:p>
        </p:txBody>
      </p:sp>
    </p:spTree>
    <p:extLst>
      <p:ext uri="{BB962C8B-B14F-4D97-AF65-F5344CB8AC3E}">
        <p14:creationId xmlns:p14="http://schemas.microsoft.com/office/powerpoint/2010/main" val="398783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923827"/>
            <a:ext cx="10058400" cy="511121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latin typeface="Arial Black" panose="020B0A04020102020204" pitchFamily="34" charset="0"/>
              </a:rPr>
              <a:t>Рассеян по земле он повсюду,</a:t>
            </a:r>
          </a:p>
          <a:p>
            <a:pPr marL="0" indent="0">
              <a:buNone/>
            </a:pPr>
            <a:r>
              <a:rPr lang="ru-RU" sz="2800" dirty="0">
                <a:latin typeface="Arial Black" panose="020B0A04020102020204" pitchFamily="34" charset="0"/>
              </a:rPr>
              <a:t>Немного есть его в морской воде</a:t>
            </a:r>
          </a:p>
          <a:p>
            <a:pPr marL="0" indent="0">
              <a:buNone/>
            </a:pPr>
            <a:r>
              <a:rPr lang="ru-RU" sz="2800" dirty="0">
                <a:latin typeface="Arial Black" panose="020B0A04020102020204" pitchFamily="34" charset="0"/>
              </a:rPr>
              <a:t>Рассказывать не буду, как обнаружен он везде,</a:t>
            </a:r>
          </a:p>
          <a:p>
            <a:pPr marL="0" indent="0">
              <a:buNone/>
            </a:pPr>
            <a:r>
              <a:rPr lang="ru-RU" sz="2800" dirty="0">
                <a:latin typeface="Arial Black" panose="020B0A04020102020204" pitchFamily="34" charset="0"/>
              </a:rPr>
              <a:t>Летучий, темный, кристалличный</a:t>
            </a:r>
          </a:p>
          <a:p>
            <a:pPr marL="0" indent="0">
              <a:buNone/>
            </a:pPr>
            <a:r>
              <a:rPr lang="ru-RU" sz="2800" dirty="0">
                <a:latin typeface="Arial Black" panose="020B0A04020102020204" pitchFamily="34" charset="0"/>
              </a:rPr>
              <a:t>Он мало растворим в воде,</a:t>
            </a:r>
          </a:p>
          <a:p>
            <a:pPr marL="0" indent="0">
              <a:buNone/>
            </a:pPr>
            <a:r>
              <a:rPr lang="ru-RU" sz="2800" dirty="0">
                <a:latin typeface="Arial Black" panose="020B0A04020102020204" pitchFamily="34" charset="0"/>
              </a:rPr>
              <a:t>Раствор спиртовый столь типичный</a:t>
            </a:r>
          </a:p>
          <a:p>
            <a:pPr marL="0" indent="0">
              <a:buNone/>
            </a:pPr>
            <a:r>
              <a:rPr lang="ru-RU" sz="2800" dirty="0">
                <a:latin typeface="Arial Black" panose="020B0A04020102020204" pitchFamily="34" charset="0"/>
              </a:rPr>
              <a:t>В аптеке встретится везде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353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latin typeface="Arial Black" panose="020B0A04020102020204" pitchFamily="34" charset="0"/>
              </a:rPr>
              <a:t>Он яркой звездой загорается,</a:t>
            </a:r>
          </a:p>
          <a:p>
            <a:pPr marL="0" indent="0" algn="ctr">
              <a:buNone/>
            </a:pPr>
            <a:r>
              <a:rPr lang="ru-RU" sz="3600" dirty="0">
                <a:latin typeface="Arial Black" panose="020B0A04020102020204" pitchFamily="34" charset="0"/>
              </a:rPr>
              <a:t>Белый и легкий металл,</a:t>
            </a:r>
          </a:p>
          <a:p>
            <a:pPr marL="0" indent="0" algn="ctr">
              <a:buNone/>
            </a:pPr>
            <a:r>
              <a:rPr lang="ru-RU" sz="3600" dirty="0">
                <a:latin typeface="Arial Black" panose="020B0A04020102020204" pitchFamily="34" charset="0"/>
              </a:rPr>
              <a:t>Он в 13 клетке таблицы</a:t>
            </a:r>
          </a:p>
          <a:p>
            <a:pPr marL="0" indent="0" algn="ctr">
              <a:buNone/>
            </a:pPr>
            <a:r>
              <a:rPr lang="ru-RU" sz="3600" dirty="0">
                <a:latin typeface="Arial Black" panose="020B0A04020102020204" pitchFamily="34" charset="0"/>
              </a:rPr>
              <a:t>Почетное место занял</a:t>
            </a:r>
          </a:p>
        </p:txBody>
      </p:sp>
    </p:spTree>
    <p:extLst>
      <p:ext uri="{BB962C8B-B14F-4D97-AF65-F5344CB8AC3E}">
        <p14:creationId xmlns:p14="http://schemas.microsoft.com/office/powerpoint/2010/main" val="321545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  <a:latin typeface="Arial Black" panose="020B0A04020102020204" pitchFamily="34" charset="0"/>
              </a:rPr>
              <a:t>Конкурс художников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latin typeface="Arial Black" panose="020B0A04020102020204" pitchFamily="34" charset="0"/>
              </a:rPr>
              <a:t>Нарисовать пробирку, лабораторный штатив, спиртовку, коническую колбу, держатель</a:t>
            </a:r>
          </a:p>
        </p:txBody>
      </p:sp>
    </p:spTree>
    <p:extLst>
      <p:ext uri="{BB962C8B-B14F-4D97-AF65-F5344CB8AC3E}">
        <p14:creationId xmlns:p14="http://schemas.microsoft.com/office/powerpoint/2010/main" val="94053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FFFF00"/>
                </a:solidFill>
                <a:latin typeface="Arial Black" panose="020B0A04020102020204" pitchFamily="34" charset="0"/>
              </a:rPr>
              <a:t>Лаборанты</a:t>
            </a:r>
            <a:r>
              <a:rPr lang="ru-RU" dirty="0">
                <a:solidFill>
                  <a:srgbClr val="FFFF00"/>
                </a:solidFill>
                <a:latin typeface="Arial Black" panose="020B0A04020102020204" pitchFamily="34" charset="0"/>
              </a:rPr>
              <a:t/>
            </a:r>
            <a:br>
              <a:rPr lang="ru-RU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endParaRPr lang="ru-RU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>
                <a:latin typeface="Arial Black" panose="020B0A04020102020204" pitchFamily="34" charset="0"/>
              </a:rPr>
              <a:t>По цвету индикатора определите воду, кислоту и основание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183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Химики-теоретики</a:t>
            </a:r>
            <a:endParaRPr lang="ru-RU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Arial Black" panose="020B0A04020102020204" pitchFamily="34" charset="0"/>
              </a:rPr>
              <a:t>Определите массу веществ с помощью Периодической таблицы:</a:t>
            </a:r>
          </a:p>
          <a:p>
            <a:pPr marL="0" indent="0" algn="ctr">
              <a:buNone/>
            </a:pPr>
            <a:r>
              <a:rPr lang="en-US" sz="4400" dirty="0">
                <a:latin typeface="Arial Black" panose="020B0A04020102020204" pitchFamily="34" charset="0"/>
              </a:rPr>
              <a:t>CH</a:t>
            </a:r>
            <a:r>
              <a:rPr lang="en-US" sz="4400" baseline="-25000" dirty="0">
                <a:latin typeface="Arial Black" panose="020B0A04020102020204" pitchFamily="34" charset="0"/>
              </a:rPr>
              <a:t>4</a:t>
            </a:r>
            <a:r>
              <a:rPr lang="en-US" sz="4400" dirty="0">
                <a:latin typeface="Arial Black" panose="020B0A04020102020204" pitchFamily="34" charset="0"/>
              </a:rPr>
              <a:t> ; CO; CO</a:t>
            </a:r>
            <a:r>
              <a:rPr lang="en-US" sz="4400" baseline="-25000" dirty="0">
                <a:latin typeface="Arial Black" panose="020B0A04020102020204" pitchFamily="34" charset="0"/>
              </a:rPr>
              <a:t>2</a:t>
            </a:r>
            <a:r>
              <a:rPr lang="en-US" sz="4400" dirty="0">
                <a:latin typeface="Arial Black" panose="020B0A04020102020204" pitchFamily="34" charset="0"/>
              </a:rPr>
              <a:t>; H</a:t>
            </a:r>
            <a:r>
              <a:rPr lang="en-US" sz="4400" baseline="-25000" dirty="0">
                <a:latin typeface="Arial Black" panose="020B0A04020102020204" pitchFamily="34" charset="0"/>
              </a:rPr>
              <a:t>2</a:t>
            </a:r>
            <a:r>
              <a:rPr lang="en-US" sz="4400" dirty="0">
                <a:latin typeface="Arial Black" panose="020B0A04020102020204" pitchFamily="34" charset="0"/>
              </a:rPr>
              <a:t>; O</a:t>
            </a:r>
            <a:r>
              <a:rPr lang="en-US" sz="4400" baseline="-25000" dirty="0">
                <a:latin typeface="Arial Black" panose="020B0A04020102020204" pitchFamily="34" charset="0"/>
              </a:rPr>
              <a:t>2</a:t>
            </a:r>
            <a:r>
              <a:rPr lang="en-US" sz="4400" dirty="0">
                <a:latin typeface="Arial Black" panose="020B0A04020102020204" pitchFamily="34" charset="0"/>
              </a:rPr>
              <a:t>; H</a:t>
            </a:r>
            <a:r>
              <a:rPr lang="en-US" sz="4400" baseline="-25000" dirty="0">
                <a:latin typeface="Arial Black" panose="020B0A04020102020204" pitchFamily="34" charset="0"/>
              </a:rPr>
              <a:t>2</a:t>
            </a:r>
            <a:r>
              <a:rPr lang="en-US" sz="4400" dirty="0">
                <a:latin typeface="Arial Black" panose="020B0A04020102020204" pitchFamily="34" charset="0"/>
              </a:rPr>
              <a:t>CO</a:t>
            </a:r>
            <a:r>
              <a:rPr lang="en-US" sz="4400" baseline="-25000" dirty="0">
                <a:latin typeface="Arial Black" panose="020B0A04020102020204" pitchFamily="34" charset="0"/>
              </a:rPr>
              <a:t>3 </a:t>
            </a:r>
            <a:endParaRPr lang="ru-RU" sz="4400" dirty="0">
              <a:latin typeface="Arial Black" panose="020B0A04020102020204" pitchFamily="34" charset="0"/>
            </a:endParaRPr>
          </a:p>
          <a:p>
            <a:pPr algn="ctr"/>
            <a:endParaRPr lang="ru-RU" sz="6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68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36</TotalTime>
  <Words>215</Words>
  <Application>Microsoft Office PowerPoint</Application>
  <PresentationFormat>Широкоэкранный</PresentationFormat>
  <Paragraphs>54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Calibri</vt:lpstr>
      <vt:lpstr>Century Gothic</vt:lpstr>
      <vt:lpstr>Times New Roman</vt:lpstr>
      <vt:lpstr>Савон</vt:lpstr>
      <vt:lpstr>Химические загадки</vt:lpstr>
      <vt:lpstr>Перед вами зашифрованное имя ученого </vt:lpstr>
      <vt:lpstr>“Ассорти”. Вам предстоит перевести с химического языка общепринятые выражения </vt:lpstr>
      <vt:lpstr>Загадки</vt:lpstr>
      <vt:lpstr>Презентация PowerPoint</vt:lpstr>
      <vt:lpstr>Презентация PowerPoint</vt:lpstr>
      <vt:lpstr>Конкурс художников</vt:lpstr>
      <vt:lpstr>Лаборанты </vt:lpstr>
      <vt:lpstr>Химики-теоретики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Химические загадки</dc:title>
  <dc:creator>Irina Meteleva</dc:creator>
  <cp:lastModifiedBy>Irina Meteleva</cp:lastModifiedBy>
  <cp:revision>6</cp:revision>
  <dcterms:created xsi:type="dcterms:W3CDTF">2023-05-18T02:56:59Z</dcterms:created>
  <dcterms:modified xsi:type="dcterms:W3CDTF">2023-07-10T05:01:22Z</dcterms:modified>
</cp:coreProperties>
</file>