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5" r:id="rId3"/>
    <p:sldId id="312" r:id="rId4"/>
    <p:sldId id="315" r:id="rId5"/>
    <p:sldId id="316" r:id="rId6"/>
    <p:sldId id="317" r:id="rId7"/>
    <p:sldId id="319" r:id="rId8"/>
    <p:sldId id="321" r:id="rId9"/>
    <p:sldId id="322" r:id="rId10"/>
    <p:sldId id="323" r:id="rId11"/>
    <p:sldId id="289" r:id="rId12"/>
    <p:sldId id="29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721" autoAdjust="0"/>
  </p:normalViewPr>
  <p:slideViewPr>
    <p:cSldViewPr>
      <p:cViewPr varScale="1">
        <p:scale>
          <a:sx n="82" d="100"/>
          <a:sy n="82" d="100"/>
        </p:scale>
        <p:origin x="14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584" y="685800"/>
            <a:ext cx="7086600" cy="73223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80585" y="1600200"/>
            <a:ext cx="2527300" cy="45255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11085" y="1600200"/>
            <a:ext cx="2527300" cy="45255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66289A-6386-4592-8D4C-8F5AFEF8EC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538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611BD9-8133-48CC-92B6-A84CB9E11525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AFE588-C908-4542-B8FA-06A7EF08A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advClick="0"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5719" y="3573016"/>
            <a:ext cx="8308281" cy="2133278"/>
          </a:xfrm>
        </p:spPr>
        <p:txBody>
          <a:bodyPr>
            <a:normAutofit/>
          </a:bodyPr>
          <a:lstStyle/>
          <a:p>
            <a:pPr algn="ctr"/>
            <a:r>
              <a:rPr lang="ru-RU" sz="5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Параметры растровых и векторных изображений</a:t>
            </a:r>
            <a:endParaRPr lang="en-US" sz="50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026" name="Picture 2" descr="Векторные форматы">
            <a:extLst>
              <a:ext uri="{FF2B5EF4-FFF2-40B4-BE49-F238E27FC236}">
                <a16:creationId xmlns:a16="http://schemas.microsoft.com/office/drawing/2014/main" id="{B9646EE6-9C0A-46FE-BD28-CCFCC1277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64579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1E059A-DF8C-463A-89E2-FD285A407B29}"/>
              </a:ext>
            </a:extLst>
          </p:cNvPr>
          <p:cNvSpPr/>
          <p:nvPr/>
        </p:nvSpPr>
        <p:spPr>
          <a:xfrm>
            <a:off x="1475656" y="1556792"/>
            <a:ext cx="728069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Corbel" panose="020B0503020204020204" pitchFamily="34" charset="0"/>
              </a:rPr>
              <a:t>Межплатформенный формат, созданный компанией </a:t>
            </a:r>
            <a:r>
              <a:rPr lang="ru-RU" sz="2400" dirty="0" err="1">
                <a:solidFill>
                  <a:srgbClr val="000000"/>
                </a:solidFill>
                <a:latin typeface="Corbel" panose="020B0503020204020204" pitchFamily="34" charset="0"/>
              </a:rPr>
              <a:t>Adobe</a:t>
            </a:r>
            <a:r>
              <a:rPr lang="ru-RU" sz="2400" dirty="0">
                <a:solidFill>
                  <a:srgbClr val="000000"/>
                </a:solidFill>
                <a:latin typeface="Corbel" panose="020B0503020204020204" pitchFamily="34" charset="0"/>
              </a:rPr>
              <a:t>. Максимально оптимизирован для создания файлов, содержащих как графическую информацию, так и текст. </a:t>
            </a:r>
            <a:endParaRPr lang="en-US" sz="24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Corbel" panose="020B0503020204020204" pitchFamily="34" charset="0"/>
              </a:rPr>
              <a:t>Обладает обширным набором шрифтов. Использует язык </a:t>
            </a:r>
            <a:r>
              <a:rPr lang="ru-RU" sz="2400" dirty="0" err="1">
                <a:solidFill>
                  <a:srgbClr val="000000"/>
                </a:solidFill>
                <a:latin typeface="Corbel" panose="020B0503020204020204" pitchFamily="34" charset="0"/>
              </a:rPr>
              <a:t>PostScript</a:t>
            </a:r>
            <a:r>
              <a:rPr lang="ru-RU" sz="2400" dirty="0">
                <a:solidFill>
                  <a:srgbClr val="000000"/>
                </a:solidFill>
                <a:latin typeface="Corbel" panose="020B0503020204020204" pitchFamily="34" charset="0"/>
              </a:rPr>
              <a:t>, с использованием инструментов которого возможно добавление анимационных вставок, ссылок и звуковых файлов. </a:t>
            </a:r>
            <a:endParaRPr lang="en-US" sz="24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Corbel" panose="020B0503020204020204" pitchFamily="34" charset="0"/>
              </a:rPr>
              <a:t>Большим плюсом формата является то, что графика в нем имеет компактные размеры и без искажений отображается на любых системах. </a:t>
            </a:r>
            <a:endParaRPr lang="ru-RU" sz="2400" b="0" i="0" dirty="0">
              <a:solidFill>
                <a:srgbClr val="000000"/>
              </a:solidFill>
              <a:effectLst/>
              <a:latin typeface="Corbel" panose="020B0503020204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E9CD79-B472-4516-8692-0F4E096B5FF2}"/>
              </a:ext>
            </a:extLst>
          </p:cNvPr>
          <p:cNvSpPr/>
          <p:nvPr/>
        </p:nvSpPr>
        <p:spPr>
          <a:xfrm>
            <a:off x="2483768" y="199565"/>
            <a:ext cx="4934522" cy="12324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en-US" sz="37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PDF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Portable Document Format </a:t>
            </a:r>
          </a:p>
        </p:txBody>
      </p:sp>
    </p:spTree>
    <p:extLst>
      <p:ext uri="{BB962C8B-B14F-4D97-AF65-F5344CB8AC3E}">
        <p14:creationId xmlns:p14="http://schemas.microsoft.com/office/powerpoint/2010/main" val="1480807746"/>
      </p:ext>
    </p:extLst>
  </p:cSld>
  <p:clrMapOvr>
    <a:masterClrMapping/>
  </p:clrMapOvr>
  <p:transition advClick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2553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9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Растровые графические редакторы</a:t>
            </a:r>
            <a:br>
              <a:rPr lang="ru-RU" sz="4400" b="1" i="1" dirty="0">
                <a:solidFill>
                  <a:srgbClr val="000099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 rot="21105784">
            <a:off x="446026" y="1753006"/>
            <a:ext cx="3565528" cy="500054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i="1" dirty="0" err="1">
                <a:solidFill>
                  <a:srgbClr val="C00000"/>
                </a:solidFill>
                <a:latin typeface="Georgia" pitchFamily="18" charset="0"/>
              </a:rPr>
              <a:t>Microsoft</a:t>
            </a:r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b="1" i="1" dirty="0" err="1">
                <a:solidFill>
                  <a:srgbClr val="C00000"/>
                </a:solidFill>
                <a:latin typeface="Georgia" pitchFamily="18" charset="0"/>
              </a:rPr>
              <a:t>Paint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19919">
            <a:off x="214282" y="2285992"/>
            <a:ext cx="4284662" cy="3463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 rot="435020">
            <a:off x="4874295" y="2255665"/>
            <a:ext cx="408077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Adobe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Photoshop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1492">
            <a:off x="4507418" y="2828835"/>
            <a:ext cx="4429156" cy="36639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2553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9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Векторные графические редакторы</a:t>
            </a:r>
            <a:br>
              <a:rPr lang="ru-RU" sz="4400" b="1" i="1" dirty="0">
                <a:solidFill>
                  <a:srgbClr val="000099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 rot="21056364">
            <a:off x="619104" y="1765955"/>
            <a:ext cx="3445007" cy="877887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i="1" dirty="0" err="1">
                <a:solidFill>
                  <a:srgbClr val="C00000"/>
                </a:solidFill>
                <a:latin typeface="Georgia" pitchFamily="18" charset="0"/>
              </a:rPr>
              <a:t>CorelDRAW</a:t>
            </a:r>
            <a:endParaRPr lang="en-US" b="1" i="1" dirty="0">
              <a:solidFill>
                <a:srgbClr val="C00000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 rot="694194">
            <a:off x="4881520" y="2679387"/>
            <a:ext cx="4078156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800" b="1" i="1" dirty="0" err="1">
                <a:solidFill>
                  <a:srgbClr val="C00000"/>
                </a:solidFill>
                <a:latin typeface="Georgia" pitchFamily="18" charset="0"/>
              </a:rPr>
              <a:t>Adobe</a:t>
            </a:r>
            <a:r>
              <a:rPr lang="en-US" sz="2800" b="1" i="1" dirty="0">
                <a:solidFill>
                  <a:srgbClr val="C00000"/>
                </a:solidFill>
                <a:latin typeface="Georgia" pitchFamily="18" charset="0"/>
              </a:rPr>
              <a:t> Illustrator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Рисунок 6" descr="corel-coreldraw-sui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3388">
            <a:off x="356531" y="2434236"/>
            <a:ext cx="398462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750844a57d302bd5af65410d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56790">
            <a:off x="3898267" y="3350355"/>
            <a:ext cx="500062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0811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План занятия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44541" y="1412776"/>
            <a:ext cx="79208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indent="-57150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Форматы растровых и векторных изображений.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Редакторы растровой и векторной графики;</a:t>
            </a:r>
          </a:p>
        </p:txBody>
      </p:sp>
    </p:spTree>
    <p:extLst>
      <p:ext uri="{BB962C8B-B14F-4D97-AF65-F5344CB8AC3E}">
        <p14:creationId xmlns:p14="http://schemas.microsoft.com/office/powerpoint/2010/main" val="566435960"/>
      </p:ext>
    </p:extLst>
  </p:cSld>
  <p:clrMapOvr>
    <a:masterClrMapping/>
  </p:clrMapOvr>
  <p:transition advClick="0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/>
              <a:t>Параметры растровых изображений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b="1" dirty="0"/>
              <a:t>Разрешение</a:t>
            </a:r>
            <a:r>
              <a:rPr lang="ru-RU" altLang="ru-RU" sz="2800" dirty="0"/>
              <a:t>  — это степень детализации изображения, число пикселей (точек), отводимых на единицу площади.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/>
              <a:t>Разрешение оригинала </a:t>
            </a:r>
            <a:r>
              <a:rPr lang="ru-RU" altLang="ru-RU" sz="2800" dirty="0"/>
              <a:t>-количество точек на дюйм, </a:t>
            </a:r>
            <a:r>
              <a:rPr lang="ru-RU" altLang="ru-RU" sz="2800" dirty="0" err="1"/>
              <a:t>dpi</a:t>
            </a:r>
            <a:r>
              <a:rPr lang="ru-RU" altLang="ru-RU" sz="2800" dirty="0"/>
              <a:t> 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/>
              <a:t>Разрешение экранного изображения- </a:t>
            </a:r>
            <a:r>
              <a:rPr lang="ru-RU" altLang="ru-RU" sz="2800" dirty="0"/>
              <a:t>количество пикселей на дюйм, </a:t>
            </a:r>
            <a:r>
              <a:rPr lang="ru-RU" altLang="ru-RU" sz="2800" dirty="0" err="1"/>
              <a:t>ppi</a:t>
            </a:r>
            <a:r>
              <a:rPr lang="ru-RU" altLang="ru-RU" sz="2800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/>
              <a:t>Разрешение печатного изображения</a:t>
            </a:r>
            <a:r>
              <a:rPr lang="en-US" altLang="ru-RU" sz="2800" b="1" dirty="0"/>
              <a:t> </a:t>
            </a:r>
            <a:r>
              <a:rPr lang="ru-RU" altLang="ru-RU" sz="2800" dirty="0"/>
              <a:t>- число линий на дюйм, </a:t>
            </a:r>
            <a:r>
              <a:rPr lang="ru-RU" altLang="ru-RU" sz="2800" dirty="0" err="1"/>
              <a:t>lpi</a:t>
            </a:r>
            <a:r>
              <a:rPr lang="ru-RU" altLang="ru-RU" sz="2800" dirty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3528392016"/>
      </p:ext>
    </p:extLst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>
          <a:xfrm>
            <a:off x="2068868" y="311945"/>
            <a:ext cx="6336778" cy="73223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/>
              <a:t>Форматы графических файлов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187624" y="1340051"/>
            <a:ext cx="7488831" cy="1079897"/>
          </a:xfrm>
        </p:spPr>
        <p:txBody>
          <a:bodyPr>
            <a:noAutofit/>
          </a:bodyPr>
          <a:lstStyle/>
          <a:p>
            <a:pPr algn="just" eaLnBrk="1" hangingPunct="1">
              <a:buFontTx/>
              <a:buNone/>
            </a:pPr>
            <a:r>
              <a:rPr lang="ru-RU" altLang="ru-RU" sz="2800" dirty="0"/>
              <a:t>   Формат графического файла – способ представления графических данных на внешнем носителе.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187624" y="2924944"/>
            <a:ext cx="7704856" cy="280831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altLang="ru-RU" dirty="0"/>
              <a:t>растровые (TIFF, GIF, BMP, </a:t>
            </a:r>
            <a:r>
              <a:rPr lang="en-US" altLang="ru-RU" dirty="0">
                <a:latin typeface="Corbel" panose="020B0503020204020204" pitchFamily="34" charset="0"/>
              </a:rPr>
              <a:t>PSD,</a:t>
            </a:r>
            <a:r>
              <a:rPr lang="ru-RU" altLang="ru-RU" dirty="0"/>
              <a:t>JPEG);</a:t>
            </a:r>
          </a:p>
          <a:p>
            <a:r>
              <a:rPr lang="ru-RU" altLang="ru-RU" dirty="0"/>
              <a:t>векторные (AI, CDR, DXF);</a:t>
            </a:r>
          </a:p>
          <a:p>
            <a:r>
              <a:rPr lang="ru-RU" altLang="ru-RU" dirty="0"/>
              <a:t>смешанные/универсальные (EPS, PDF).</a:t>
            </a:r>
          </a:p>
        </p:txBody>
      </p:sp>
    </p:spTree>
    <p:extLst>
      <p:ext uri="{BB962C8B-B14F-4D97-AF65-F5344CB8AC3E}">
        <p14:creationId xmlns:p14="http://schemas.microsoft.com/office/powerpoint/2010/main" val="299868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157759"/>
            <a:ext cx="6228432" cy="124182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ru-RU" sz="2800" dirty="0"/>
              <a:t>BMP</a:t>
            </a:r>
            <a:br>
              <a:rPr lang="en-US" altLang="ru-RU" sz="2800" dirty="0"/>
            </a:br>
            <a:r>
              <a:rPr lang="en-US" altLang="ru-RU" sz="2800" dirty="0"/>
              <a:t>Windows Device Independent Bitmap</a:t>
            </a:r>
            <a:endParaRPr lang="ru-RU" altLang="ru-RU" sz="2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8408" y="1217964"/>
            <a:ext cx="7704856" cy="2139028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BMP – один из старейших и фундаментальных форматов растровой графики, который содержит изображение без сжатия.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Формат предназначен для </a:t>
            </a:r>
            <a:r>
              <a:rPr lang="en-US" altLang="ru-RU" sz="2400" dirty="0"/>
              <a:t>Windows</a:t>
            </a:r>
            <a:r>
              <a:rPr lang="ru-RU" altLang="ru-RU" sz="2400" dirty="0"/>
              <a:t>,</a:t>
            </a:r>
            <a:r>
              <a:rPr lang="en-US" altLang="ru-RU" sz="2400" dirty="0"/>
              <a:t> </a:t>
            </a:r>
            <a:r>
              <a:rPr lang="ru-RU" altLang="ru-RU" sz="2400" dirty="0"/>
              <a:t>поэтому поддерживается практически всеми приложениями</a:t>
            </a:r>
            <a:r>
              <a:rPr lang="ru-RU" altLang="ru-RU" sz="2800" dirty="0"/>
              <a:t>.</a:t>
            </a:r>
            <a:endParaRPr lang="en-US" altLang="ru-RU" sz="2800" dirty="0"/>
          </a:p>
          <a:p>
            <a:pPr marL="82296" indent="0" eaLnBrk="1" hangingPunct="1">
              <a:buNone/>
            </a:pPr>
            <a:endParaRPr lang="ru-RU" altLang="ru-RU" sz="28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7815242-53AB-4837-BCB1-B0677310E765}"/>
              </a:ext>
            </a:extLst>
          </p:cNvPr>
          <p:cNvSpPr txBox="1">
            <a:spLocks noChangeArrowheads="1"/>
          </p:cNvSpPr>
          <p:nvPr/>
        </p:nvSpPr>
        <p:spPr>
          <a:xfrm>
            <a:off x="2915816" y="3504809"/>
            <a:ext cx="4608512" cy="826761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altLang="ru-RU" dirty="0"/>
              <a:t>PSD</a:t>
            </a:r>
            <a:br>
              <a:rPr lang="en-US" altLang="ru-RU" dirty="0"/>
            </a:br>
            <a:r>
              <a:rPr lang="en-US" altLang="ru-RU" sz="2400" dirty="0"/>
              <a:t>(Adobe </a:t>
            </a:r>
            <a:r>
              <a:rPr lang="en-US" altLang="ru-RU" sz="2400" dirty="0" err="1"/>
              <a:t>PhotoShop</a:t>
            </a:r>
            <a:r>
              <a:rPr lang="en-US" altLang="ru-RU" sz="2400" dirty="0"/>
              <a:t> Document</a:t>
            </a:r>
            <a:r>
              <a:rPr lang="ru-RU" altLang="ru-RU" dirty="0"/>
              <a:t> </a:t>
            </a:r>
            <a:r>
              <a:rPr lang="en-US" altLang="ru-RU" sz="2400" dirty="0"/>
              <a:t>)</a:t>
            </a:r>
            <a:endParaRPr lang="ru-RU" altLang="ru-RU" sz="24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5B45ABD-0D0A-4A42-AC7A-17185DA0E0C0}"/>
              </a:ext>
            </a:extLst>
          </p:cNvPr>
          <p:cNvSpPr txBox="1">
            <a:spLocks noChangeArrowheads="1"/>
          </p:cNvSpPr>
          <p:nvPr/>
        </p:nvSpPr>
        <p:spPr>
          <a:xfrm>
            <a:off x="1068460" y="4581128"/>
            <a:ext cx="7776863" cy="1782291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90000"/>
              </a:lnSpc>
            </a:pPr>
            <a:r>
              <a:rPr lang="ru-RU" sz="2400" dirty="0"/>
              <a:t>Это внутренний формат программы </a:t>
            </a:r>
            <a:r>
              <a:rPr lang="ru-RU" sz="2400" dirty="0" err="1"/>
              <a:t>Photoshop</a:t>
            </a:r>
            <a:r>
              <a:rPr lang="en-US" altLang="ru-RU" sz="2400" dirty="0"/>
              <a:t>;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Единственный формат, в котором сохраняются все сведения о документе, включая слои и каналы</a:t>
            </a:r>
            <a:r>
              <a:rPr lang="en-US" altLang="ru-RU" sz="2800" dirty="0"/>
              <a:t>;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045742573"/>
      </p:ext>
    </p:extLst>
  </p:cSld>
  <p:clrMapOvr>
    <a:masterClrMapping/>
  </p:clrMapOvr>
  <p:transition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4618" y="146447"/>
            <a:ext cx="6011838" cy="1284684"/>
          </a:xfrm>
        </p:spPr>
        <p:txBody>
          <a:bodyPr/>
          <a:lstStyle/>
          <a:p>
            <a:pPr algn="ctr" eaLnBrk="1" hangingPunct="1"/>
            <a:r>
              <a:rPr lang="en-US" altLang="ru-RU" dirty="0"/>
              <a:t>GIF</a:t>
            </a:r>
            <a:br>
              <a:rPr lang="en-US" altLang="ru-RU" dirty="0"/>
            </a:br>
            <a:r>
              <a:rPr lang="en-US" altLang="ru-RU" sz="2400" dirty="0"/>
              <a:t>(Graphic Interchange Format)</a:t>
            </a:r>
            <a:endParaRPr lang="ru-RU" altLang="ru-RU" dirty="0"/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31640" y="1593056"/>
            <a:ext cx="7632848" cy="464462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200" dirty="0"/>
              <a:t>Создан специально для передачи изображений в глобальных сетях.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200" dirty="0"/>
              <a:t>Обладает самым эффективным методом сжатия, что необходимо для сокращения времени передачи изображений;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200" dirty="0"/>
              <a:t>Открывают почти все редакторы растровой графики; редакторы векторной графики, поддерживающие растровые объекты.</a:t>
            </a:r>
          </a:p>
          <a:p>
            <a:pPr>
              <a:lnSpc>
                <a:spcPct val="90000"/>
              </a:lnSpc>
            </a:pPr>
            <a:r>
              <a:rPr lang="en-US" altLang="ru-RU" sz="2200" dirty="0"/>
              <a:t>Web</a:t>
            </a:r>
            <a:r>
              <a:rPr lang="ru-RU" altLang="ru-RU" sz="2200" dirty="0"/>
              <a:t>-браузер демонстрирует изображения, находящиеся в файле </a:t>
            </a:r>
            <a:r>
              <a:rPr lang="en-US" altLang="ru-RU" sz="2200" dirty="0"/>
              <a:t>GIF</a:t>
            </a:r>
            <a:r>
              <a:rPr lang="ru-RU" altLang="ru-RU" sz="2200" dirty="0"/>
              <a:t>, последовательно. Если каждое изображение представляет собой фазу мультипликации, то вы увидите маленький мультфильм;</a:t>
            </a:r>
          </a:p>
          <a:p>
            <a:pPr eaLnBrk="1" hangingPunct="1">
              <a:lnSpc>
                <a:spcPct val="90000"/>
              </a:lnSpc>
            </a:pPr>
            <a:endParaRPr lang="ru-RU" altLang="ru-RU" sz="2200" dirty="0"/>
          </a:p>
        </p:txBody>
      </p:sp>
    </p:spTree>
    <p:extLst>
      <p:ext uri="{BB962C8B-B14F-4D97-AF65-F5344CB8AC3E}">
        <p14:creationId xmlns:p14="http://schemas.microsoft.com/office/powerpoint/2010/main" val="1323693810"/>
      </p:ext>
    </p:extLst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0"/>
            <a:ext cx="3986213" cy="1393031"/>
          </a:xfrm>
        </p:spPr>
        <p:txBody>
          <a:bodyPr/>
          <a:lstStyle/>
          <a:p>
            <a:pPr algn="ctr" eaLnBrk="1" hangingPunct="1"/>
            <a:r>
              <a:rPr lang="en-US" altLang="ru-RU" dirty="0"/>
              <a:t>TIFF</a:t>
            </a:r>
            <a:br>
              <a:rPr lang="ru-RU" altLang="ru-RU" dirty="0"/>
            </a:br>
            <a:r>
              <a:rPr lang="ru-RU" altLang="ru-RU" sz="2400" dirty="0"/>
              <a:t>(</a:t>
            </a:r>
            <a:r>
              <a:rPr lang="en-US" altLang="ru-RU" sz="2400" dirty="0"/>
              <a:t>Tagged Image File Format</a:t>
            </a:r>
            <a:r>
              <a:rPr lang="ru-RU" altLang="ru-RU" sz="2400" dirty="0"/>
              <a:t>)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95128" y="1393031"/>
            <a:ext cx="7848872" cy="1393032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ru-RU" sz="2800" dirty="0" err="1">
                <a:latin typeface="Corbel" panose="020B0503020204020204" pitchFamily="34" charset="0"/>
              </a:rPr>
              <a:t>Универсальный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формат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для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хранения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сканированных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изображений</a:t>
            </a:r>
            <a:r>
              <a:rPr lang="en-US" altLang="ru-RU" sz="2800" dirty="0">
                <a:latin typeface="Corbel" panose="020B0503020204020204" pitchFamily="34" charset="0"/>
              </a:rPr>
              <a:t> с </a:t>
            </a:r>
            <a:r>
              <a:rPr lang="en-US" altLang="ru-RU" sz="2800" dirty="0" err="1">
                <a:latin typeface="Corbel" panose="020B0503020204020204" pitchFamily="34" charset="0"/>
              </a:rPr>
              <a:t>цветовыми</a:t>
            </a:r>
            <a:r>
              <a:rPr lang="en-US" altLang="ru-RU" sz="2800" dirty="0">
                <a:latin typeface="Corbel" panose="020B0503020204020204" pitchFamily="34" charset="0"/>
              </a:rPr>
              <a:t> </a:t>
            </a:r>
            <a:r>
              <a:rPr lang="en-US" altLang="ru-RU" sz="2800" dirty="0" err="1">
                <a:latin typeface="Corbel" panose="020B0503020204020204" pitchFamily="34" charset="0"/>
              </a:rPr>
              <a:t>каналами</a:t>
            </a:r>
            <a:r>
              <a:rPr lang="ru-RU" altLang="ru-RU" sz="2800" dirty="0">
                <a:latin typeface="Corbel" panose="020B0503020204020204" pitchFamily="34" charset="0"/>
              </a:rPr>
              <a:t>;</a:t>
            </a:r>
            <a:r>
              <a:rPr lang="en-US" altLang="ru-RU" sz="2800" dirty="0">
                <a:latin typeface="Corbel" panose="020B0503020204020204" pitchFamily="34" charset="0"/>
              </a:rPr>
              <a:t> 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CD224B-7720-4447-8E9E-DF3DF784EBBE}"/>
              </a:ext>
            </a:extLst>
          </p:cNvPr>
          <p:cNvSpPr/>
          <p:nvPr/>
        </p:nvSpPr>
        <p:spPr>
          <a:xfrm>
            <a:off x="1210234" y="2564904"/>
            <a:ext cx="79337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orbel" panose="020B0503020204020204" pitchFamily="34" charset="0"/>
              </a:rPr>
              <a:t>При сохранении иллюстрации в этом формате не используется ни один из видов компрессии (сжатия). В этом формате получают максимально возможную степень качества и соответствия, сохраненной в файле копии изображения.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orbel" panose="020B0503020204020204" pitchFamily="34" charset="0"/>
              </a:rPr>
              <a:t>Это единственный формат, используемый в профессиональном дизайне для хранения изображений высокого качества.</a:t>
            </a:r>
          </a:p>
        </p:txBody>
      </p:sp>
    </p:spTree>
    <p:extLst>
      <p:ext uri="{BB962C8B-B14F-4D97-AF65-F5344CB8AC3E}">
        <p14:creationId xmlns:p14="http://schemas.microsoft.com/office/powerpoint/2010/main" val="1075720711"/>
      </p:ext>
    </p:extLst>
  </p:cSld>
  <p:clrMapOvr>
    <a:masterClrMapping/>
  </p:clrMapOvr>
  <p:transition advClick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915816" y="200025"/>
            <a:ext cx="3986213" cy="144661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/>
              <a:t>JPEG </a:t>
            </a:r>
            <a:br>
              <a:rPr lang="en-US" altLang="ru-RU" dirty="0"/>
            </a:br>
            <a:r>
              <a:rPr lang="ru-RU" altLang="ru-RU" sz="2400" dirty="0"/>
              <a:t>(</a:t>
            </a:r>
            <a:r>
              <a:rPr lang="en-US" altLang="ru-RU" sz="2400" dirty="0"/>
              <a:t>Joint Photographic Experts Group</a:t>
            </a:r>
            <a:r>
              <a:rPr lang="ru-RU" altLang="ru-RU" sz="2400" dirty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916832"/>
            <a:ext cx="7776864" cy="199838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/>
              <a:t>Предназначен для сохранения точечных файлов со сжатием</a:t>
            </a:r>
            <a:r>
              <a:rPr lang="en-US" altLang="ru-RU" sz="2800" dirty="0"/>
              <a:t>;</a:t>
            </a:r>
            <a:r>
              <a:rPr lang="ru-RU" altLang="ru-RU" sz="280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/>
              <a:t> Сжимает изображение, но сжатие в этом формате происходит с потерями качества</a:t>
            </a:r>
            <a:r>
              <a:rPr lang="en-US" altLang="ru-RU" sz="2800" dirty="0"/>
              <a:t>;</a:t>
            </a:r>
            <a:endParaRPr lang="ru-RU" altLang="ru-RU" sz="2800" dirty="0"/>
          </a:p>
          <a:p>
            <a:pPr>
              <a:lnSpc>
                <a:spcPct val="90000"/>
              </a:lnSpc>
            </a:pPr>
            <a:r>
              <a:rPr lang="ru-RU" altLang="ru-RU" sz="2800" dirty="0"/>
              <a:t>Самый легкий из растровых форматов; сжатие происходит за счет отбрасывания части данных, которые в меньшей степени воспринимает человеческий глаз.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dirty="0"/>
          </a:p>
          <a:p>
            <a:pPr marL="82296" indent="0" eaLnBrk="1" hangingPunct="1">
              <a:lnSpc>
                <a:spcPct val="90000"/>
              </a:lnSpc>
              <a:buNone/>
            </a:pPr>
            <a:endParaRPr lang="ru-RU" altLang="ru-RU" sz="28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DAD61E4-2E6F-42C9-B6B6-9AE4AFADAB06}"/>
              </a:ext>
            </a:extLst>
          </p:cNvPr>
          <p:cNvSpPr/>
          <p:nvPr/>
        </p:nvSpPr>
        <p:spPr>
          <a:xfrm>
            <a:off x="1187624" y="3717032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2859811"/>
      </p:ext>
    </p:extLst>
  </p:cSld>
  <p:clrMapOvr>
    <a:masterClrMapping/>
  </p:clrMapOvr>
  <p:transition advClick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A8D7329-5168-4784-8E2A-5D360FF812D9}"/>
              </a:ext>
            </a:extLst>
          </p:cNvPr>
          <p:cNvSpPr/>
          <p:nvPr/>
        </p:nvSpPr>
        <p:spPr>
          <a:xfrm>
            <a:off x="1115616" y="112474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/>
              <a:t>CDR – </a:t>
            </a:r>
            <a:r>
              <a:rPr lang="ru-RU" sz="2400" dirty="0"/>
              <a:t>внутренний формат программы </a:t>
            </a:r>
            <a:r>
              <a:rPr lang="ru-RU" sz="2400" dirty="0" err="1"/>
              <a:t>CorelDraw</a:t>
            </a:r>
            <a:r>
              <a:rPr lang="ru-RU" sz="2400" dirty="0"/>
              <a:t>, который может содержать как векторные, так и растровые объекты. Является проприетарным форматом и не поддерживается сторонними программами</a:t>
            </a:r>
            <a:r>
              <a:rPr lang="ru-RU" sz="2000" dirty="0"/>
              <a:t>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37E93E3-0ED8-4993-A6FA-2C9559C387B5}"/>
              </a:ext>
            </a:extLst>
          </p:cNvPr>
          <p:cNvSpPr txBox="1">
            <a:spLocks noChangeArrowheads="1"/>
          </p:cNvSpPr>
          <p:nvPr/>
        </p:nvSpPr>
        <p:spPr>
          <a:xfrm>
            <a:off x="3779912" y="175305"/>
            <a:ext cx="2520280" cy="763727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altLang="ru-RU" sz="6100" dirty="0"/>
              <a:t>CDR</a:t>
            </a:r>
          </a:p>
          <a:p>
            <a:pPr algn="ctr"/>
            <a:r>
              <a:rPr lang="en-US" sz="3400" b="1" dirty="0">
                <a:effectLst/>
              </a:rPr>
              <a:t>CorelDraw</a:t>
            </a:r>
            <a:r>
              <a:rPr lang="en-US" b="1" dirty="0">
                <a:effectLst/>
              </a:rPr>
              <a:t> </a:t>
            </a:r>
          </a:p>
          <a:p>
            <a:pPr algn="ctr"/>
            <a:endParaRPr lang="ru-RU" altLang="ru-RU" sz="3600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73AFF3F-1C51-425D-B255-F987324C32C6}"/>
              </a:ext>
            </a:extLst>
          </p:cNvPr>
          <p:cNvSpPr txBox="1">
            <a:spLocks noChangeArrowheads="1"/>
          </p:cNvSpPr>
          <p:nvPr/>
        </p:nvSpPr>
        <p:spPr>
          <a:xfrm>
            <a:off x="2521202" y="3623175"/>
            <a:ext cx="5106548" cy="763727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altLang="ru-RU" sz="2900" dirty="0"/>
              <a:t>AI, EPS</a:t>
            </a:r>
          </a:p>
          <a:p>
            <a:pPr algn="ctr"/>
            <a:r>
              <a:rPr lang="en-US" sz="1900" b="1" dirty="0">
                <a:effectLst/>
              </a:rPr>
              <a:t>Adobe Illustrator, Encapsulated PostScript</a:t>
            </a:r>
          </a:p>
          <a:p>
            <a:pPr algn="ctr"/>
            <a:endParaRPr lang="en-US" sz="4000" b="1" dirty="0">
              <a:effectLst/>
            </a:endParaRPr>
          </a:p>
          <a:p>
            <a:pPr algn="ctr"/>
            <a:endParaRPr lang="ru-RU" altLang="ru-RU" sz="36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442C1D2-CC83-4E88-9AD3-135944A1F5EB}"/>
              </a:ext>
            </a:extLst>
          </p:cNvPr>
          <p:cNvSpPr/>
          <p:nvPr/>
        </p:nvSpPr>
        <p:spPr>
          <a:xfrm>
            <a:off x="1258052" y="4221088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solidFill>
                <a:srgbClr val="000000"/>
              </a:solidFill>
              <a:latin typeface="YS Text Fallback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YS Text Fallback"/>
              </a:rPr>
              <a:t>AI, EPS</a:t>
            </a:r>
            <a:r>
              <a:rPr lang="ru-RU" sz="2400" dirty="0">
                <a:solidFill>
                  <a:srgbClr val="000000"/>
                </a:solidFill>
                <a:latin typeface="YS Text Fallback"/>
              </a:rPr>
              <a:t> – </a:t>
            </a:r>
            <a:r>
              <a:rPr lang="ru-RU" sz="2400" dirty="0"/>
              <a:t>форматы компании </a:t>
            </a:r>
            <a:r>
              <a:rPr lang="ru-RU" sz="2400" dirty="0" err="1"/>
              <a:t>Adobe</a:t>
            </a:r>
            <a:r>
              <a:rPr lang="ru-RU" sz="2400" dirty="0"/>
              <a:t>, разработанные изначально для использования программой </a:t>
            </a:r>
            <a:r>
              <a:rPr lang="ru-RU" sz="2400" dirty="0" err="1"/>
              <a:t>Adobe</a:t>
            </a:r>
            <a:r>
              <a:rPr lang="ru-RU" sz="2400" dirty="0"/>
              <a:t> </a:t>
            </a:r>
            <a:r>
              <a:rPr lang="ru-RU" sz="2400" dirty="0" err="1"/>
              <a:t>Illustrator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92471476"/>
      </p:ext>
    </p:extLst>
  </p:cSld>
  <p:clrMapOvr>
    <a:masterClrMapping/>
  </p:clrMapOvr>
  <p:transition advClick="0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2327</TotalTime>
  <Words>510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Corbel</vt:lpstr>
      <vt:lpstr>Georgia</vt:lpstr>
      <vt:lpstr>Gill Sans MT</vt:lpstr>
      <vt:lpstr>Times New Roman</vt:lpstr>
      <vt:lpstr>Verdana</vt:lpstr>
      <vt:lpstr>Wingdings 2</vt:lpstr>
      <vt:lpstr>YS Text Fallback</vt:lpstr>
      <vt:lpstr>Солнцестояние</vt:lpstr>
      <vt:lpstr>Параметры растровых и векторных изображений</vt:lpstr>
      <vt:lpstr>План занятия</vt:lpstr>
      <vt:lpstr>Параметры растровых изображений </vt:lpstr>
      <vt:lpstr>Форматы графических файлов</vt:lpstr>
      <vt:lpstr>BMP Windows Device Independent Bitmap</vt:lpstr>
      <vt:lpstr>GIF (Graphic Interchange Format)</vt:lpstr>
      <vt:lpstr>TIFF (Tagged Image File Format)</vt:lpstr>
      <vt:lpstr>JPEG  (Joint Photographic Experts Group)</vt:lpstr>
      <vt:lpstr>Презентация PowerPoint</vt:lpstr>
      <vt:lpstr>Презентация PowerPoint</vt:lpstr>
      <vt:lpstr> Растровые графические редакторы </vt:lpstr>
      <vt:lpstr> Векторные графические редакторы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Растровая и векторная графика</dc:title>
  <dc:creator>Иринка</dc:creator>
  <cp:lastModifiedBy>Елисеева Ирина Анатольевна</cp:lastModifiedBy>
  <cp:revision>191</cp:revision>
  <dcterms:created xsi:type="dcterms:W3CDTF">2011-11-21T15:00:30Z</dcterms:created>
  <dcterms:modified xsi:type="dcterms:W3CDTF">2021-02-10T07:15:39Z</dcterms:modified>
</cp:coreProperties>
</file>