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62" r:id="rId3"/>
    <p:sldId id="265" r:id="rId4"/>
    <p:sldId id="275" r:id="rId5"/>
    <p:sldId id="279" r:id="rId6"/>
    <p:sldId id="278" r:id="rId7"/>
    <p:sldId id="266" r:id="rId8"/>
    <p:sldId id="264" r:id="rId9"/>
    <p:sldId id="263" r:id="rId10"/>
    <p:sldId id="276" r:id="rId11"/>
    <p:sldId id="267" r:id="rId12"/>
    <p:sldId id="285" r:id="rId13"/>
    <p:sldId id="286" r:id="rId14"/>
    <p:sldId id="258" r:id="rId15"/>
    <p:sldId id="261" r:id="rId16"/>
    <p:sldId id="260" r:id="rId17"/>
    <p:sldId id="272"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6CB98277-D7BA-433F-A5A5-3A746F9626BD}">
          <p14:sldIdLst>
            <p14:sldId id="257"/>
            <p14:sldId id="262"/>
            <p14:sldId id="265"/>
            <p14:sldId id="275"/>
          </p14:sldIdLst>
        </p14:section>
        <p14:section name="Раздел без заголовка" id="{0F1BB578-657C-4295-B774-538561A8AEEF}">
          <p14:sldIdLst>
            <p14:sldId id="279"/>
            <p14:sldId id="278"/>
            <p14:sldId id="266"/>
            <p14:sldId id="264"/>
            <p14:sldId id="263"/>
            <p14:sldId id="276"/>
            <p14:sldId id="267"/>
            <p14:sldId id="285"/>
            <p14:sldId id="286"/>
            <p14:sldId id="258"/>
            <p14:sldId id="261"/>
            <p14:sldId id="260"/>
            <p14:sldId id="272"/>
            <p14:sldId id="2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6D9"/>
    <a:srgbClr val="DAB48E"/>
    <a:srgbClr val="DBE5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75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8DE0B1-7CA8-45A5-B020-2861E200A35A}" type="doc">
      <dgm:prSet loTypeId="urn:microsoft.com/office/officeart/2005/8/layout/radial5" loCatId="cycle" qsTypeId="urn:microsoft.com/office/officeart/2005/8/quickstyle/3d3" qsCatId="3D" csTypeId="urn:microsoft.com/office/officeart/2005/8/colors/accent1_2" csCatId="accent1" phldr="1"/>
      <dgm:spPr/>
      <dgm:t>
        <a:bodyPr/>
        <a:lstStyle/>
        <a:p>
          <a:endParaRPr lang="ru-RU"/>
        </a:p>
      </dgm:t>
    </dgm:pt>
    <dgm:pt modelId="{C842C61C-6B72-437B-9981-4393B25374EA}">
      <dgm:prSet phldrT="[Текст]" custT="1"/>
      <dgm:spPr>
        <a:solidFill>
          <a:srgbClr val="C00000"/>
        </a:solidFill>
      </dgm:spPr>
      <dgm:t>
        <a:bodyPr/>
        <a:lstStyle/>
        <a:p>
          <a:r>
            <a:rPr lang="ru-RU" sz="1800" b="1" i="0" dirty="0">
              <a:effectLst>
                <a:outerShdw blurRad="38100" dist="38100" dir="2700000" algn="tl">
                  <a:srgbClr val="000000">
                    <a:alpha val="43137"/>
                  </a:srgbClr>
                </a:outerShdw>
              </a:effectLst>
            </a:rPr>
            <a:t>Меры общей профилактики</a:t>
          </a:r>
        </a:p>
      </dgm:t>
    </dgm:pt>
    <dgm:pt modelId="{E0F31379-8093-40CA-8A76-CF80E845C9C9}" type="parTrans" cxnId="{EDD64FB5-F59E-405B-B405-60CD4B86BD81}">
      <dgm:prSet/>
      <dgm:spPr/>
      <dgm:t>
        <a:bodyPr/>
        <a:lstStyle/>
        <a:p>
          <a:endParaRPr lang="ru-RU"/>
        </a:p>
      </dgm:t>
    </dgm:pt>
    <dgm:pt modelId="{897301F4-381B-4869-9A7D-874FD2DBD216}" type="sibTrans" cxnId="{EDD64FB5-F59E-405B-B405-60CD4B86BD81}">
      <dgm:prSet/>
      <dgm:spPr/>
      <dgm:t>
        <a:bodyPr/>
        <a:lstStyle/>
        <a:p>
          <a:endParaRPr lang="ru-RU"/>
        </a:p>
      </dgm:t>
    </dgm:pt>
    <dgm:pt modelId="{8B0324F3-26C5-4F81-B043-F579930CCA62}">
      <dgm:prSet phldrT="[Текст]" custT="1"/>
      <dgm:spPr>
        <a:solidFill>
          <a:srgbClr val="FFFF00"/>
        </a:solidFill>
      </dgm:spPr>
      <dgm:t>
        <a:bodyPr/>
        <a:lstStyle/>
        <a:p>
          <a:r>
            <a:rPr lang="ru-RU" sz="1800" b="1" u="sng" dirty="0">
              <a:solidFill>
                <a:srgbClr val="0000CC"/>
              </a:solidFill>
            </a:rPr>
            <a:t>Кружки, секции</a:t>
          </a:r>
        </a:p>
      </dgm:t>
    </dgm:pt>
    <dgm:pt modelId="{6106CBB1-A0BF-48A8-B991-B5422E13391D}" type="parTrans" cxnId="{8D8AB175-072D-4728-856D-3FB0C8422E3C}">
      <dgm:prSet/>
      <dgm:spPr>
        <a:solidFill>
          <a:srgbClr val="CCFF33"/>
        </a:solidFill>
      </dgm:spPr>
      <dgm:t>
        <a:bodyPr/>
        <a:lstStyle/>
        <a:p>
          <a:endParaRPr lang="ru-RU"/>
        </a:p>
      </dgm:t>
    </dgm:pt>
    <dgm:pt modelId="{3FBDBBC6-3170-4CCA-B088-6BC4C01B8751}" type="sibTrans" cxnId="{8D8AB175-072D-4728-856D-3FB0C8422E3C}">
      <dgm:prSet/>
      <dgm:spPr/>
      <dgm:t>
        <a:bodyPr/>
        <a:lstStyle/>
        <a:p>
          <a:endParaRPr lang="ru-RU"/>
        </a:p>
      </dgm:t>
    </dgm:pt>
    <dgm:pt modelId="{C7C6D741-162B-4F1D-9826-C0F9DB8D1A3B}">
      <dgm:prSet phldrT="[Текст]" custT="1"/>
      <dgm:spPr>
        <a:solidFill>
          <a:srgbClr val="FFFF00"/>
        </a:solidFill>
      </dgm:spPr>
      <dgm:t>
        <a:bodyPr/>
        <a:lstStyle/>
        <a:p>
          <a:r>
            <a:rPr lang="ru-RU" sz="1800" b="1" dirty="0">
              <a:solidFill>
                <a:srgbClr val="0000CC"/>
              </a:solidFill>
              <a:hlinkClick xmlns:r="http://schemas.openxmlformats.org/officeDocument/2006/relationships" r:id="rId1" action="ppaction://hlinksldjump"/>
            </a:rPr>
            <a:t>Предметные и спортивные олимпиады </a:t>
          </a:r>
          <a:endParaRPr lang="ru-RU" sz="1800" b="1" dirty="0">
            <a:solidFill>
              <a:srgbClr val="0000CC"/>
            </a:solidFill>
          </a:endParaRPr>
        </a:p>
      </dgm:t>
    </dgm:pt>
    <dgm:pt modelId="{70FB1AC2-000E-4072-960C-CFEC6A684AB2}" type="parTrans" cxnId="{38861BEE-2782-4A8D-8B65-06F052027E2B}">
      <dgm:prSet/>
      <dgm:spPr>
        <a:solidFill>
          <a:srgbClr val="CCFF33"/>
        </a:solidFill>
      </dgm:spPr>
      <dgm:t>
        <a:bodyPr/>
        <a:lstStyle/>
        <a:p>
          <a:endParaRPr lang="ru-RU"/>
        </a:p>
      </dgm:t>
    </dgm:pt>
    <dgm:pt modelId="{B5597108-54E6-4A30-AC5E-9FE4779365DC}" type="sibTrans" cxnId="{38861BEE-2782-4A8D-8B65-06F052027E2B}">
      <dgm:prSet/>
      <dgm:spPr/>
      <dgm:t>
        <a:bodyPr/>
        <a:lstStyle/>
        <a:p>
          <a:endParaRPr lang="ru-RU"/>
        </a:p>
      </dgm:t>
    </dgm:pt>
    <dgm:pt modelId="{363EAD93-0FEF-4B12-A161-4D89559822CD}">
      <dgm:prSet phldrT="[Текст]" custT="1"/>
      <dgm:spPr>
        <a:solidFill>
          <a:srgbClr val="FFFF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800" b="1" u="sng" dirty="0">
              <a:solidFill>
                <a:srgbClr val="0000CC"/>
              </a:solidFill>
            </a:rPr>
            <a:t>Волонтерское движение</a:t>
          </a:r>
        </a:p>
        <a:p>
          <a:endParaRPr lang="ru-RU" sz="1500" dirty="0"/>
        </a:p>
      </dgm:t>
    </dgm:pt>
    <dgm:pt modelId="{720B6566-8489-4735-9783-30160431DB04}" type="parTrans" cxnId="{0DC1976E-6AF9-4B64-8426-BA7C46E2C44D}">
      <dgm:prSet/>
      <dgm:spPr>
        <a:solidFill>
          <a:srgbClr val="CCFF33"/>
        </a:solidFill>
      </dgm:spPr>
      <dgm:t>
        <a:bodyPr/>
        <a:lstStyle/>
        <a:p>
          <a:endParaRPr lang="ru-RU"/>
        </a:p>
      </dgm:t>
    </dgm:pt>
    <dgm:pt modelId="{AC1BFB9A-83F3-4D63-84D4-1C8B62D1317B}" type="sibTrans" cxnId="{0DC1976E-6AF9-4B64-8426-BA7C46E2C44D}">
      <dgm:prSet/>
      <dgm:spPr/>
      <dgm:t>
        <a:bodyPr/>
        <a:lstStyle/>
        <a:p>
          <a:endParaRPr lang="ru-RU"/>
        </a:p>
      </dgm:t>
    </dgm:pt>
    <dgm:pt modelId="{03653247-307B-4262-B97C-1B9A17E0211C}">
      <dgm:prSet phldrT="[Текст]" custT="1"/>
      <dgm:spPr>
        <a:solidFill>
          <a:srgbClr val="FFFF00"/>
        </a:solidFill>
      </dgm:spPr>
      <dgm:t>
        <a:bodyPr/>
        <a:lstStyle/>
        <a:p>
          <a:r>
            <a:rPr lang="ru-RU" sz="1800" b="1" u="sng" dirty="0">
              <a:solidFill>
                <a:srgbClr val="0000CC"/>
              </a:solidFill>
            </a:rPr>
            <a:t>Мероприятия, конкурсы</a:t>
          </a:r>
        </a:p>
      </dgm:t>
    </dgm:pt>
    <dgm:pt modelId="{BCC1F220-285B-4B30-9288-670FC919B217}" type="parTrans" cxnId="{3827615D-8258-42B3-896D-3758971E4034}">
      <dgm:prSet/>
      <dgm:spPr>
        <a:solidFill>
          <a:srgbClr val="CCFF33"/>
        </a:solidFill>
      </dgm:spPr>
      <dgm:t>
        <a:bodyPr/>
        <a:lstStyle/>
        <a:p>
          <a:endParaRPr lang="ru-RU"/>
        </a:p>
      </dgm:t>
    </dgm:pt>
    <dgm:pt modelId="{64AA4F65-B775-4B71-B38B-579E24829B46}" type="sibTrans" cxnId="{3827615D-8258-42B3-896D-3758971E4034}">
      <dgm:prSet/>
      <dgm:spPr/>
      <dgm:t>
        <a:bodyPr/>
        <a:lstStyle/>
        <a:p>
          <a:endParaRPr lang="ru-RU"/>
        </a:p>
      </dgm:t>
    </dgm:pt>
    <dgm:pt modelId="{B60D52BA-B87D-46FD-9871-0EB4C4B84348}">
      <dgm:prSet custT="1"/>
      <dgm:spPr>
        <a:solidFill>
          <a:srgbClr val="FFFF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800" b="1" i="0" dirty="0">
              <a:solidFill>
                <a:srgbClr val="0000CC"/>
              </a:solidFill>
              <a:hlinkClick xmlns:r="http://schemas.openxmlformats.org/officeDocument/2006/relationships" r:id="" action="ppaction://noaction"/>
            </a:rPr>
            <a:t>Школьное самоуправление </a:t>
          </a:r>
          <a:endParaRPr lang="ru-RU" sz="1800" b="1" i="0" dirty="0">
            <a:solidFill>
              <a:srgbClr val="0000CC"/>
            </a:solidFill>
          </a:endParaRPr>
        </a:p>
      </dgm:t>
    </dgm:pt>
    <dgm:pt modelId="{C4F446C5-B761-4838-B720-58FE191A8893}" type="parTrans" cxnId="{2225ABB7-442F-4FE2-87A8-E7895DC3E364}">
      <dgm:prSet/>
      <dgm:spPr>
        <a:solidFill>
          <a:srgbClr val="CCFF33"/>
        </a:solidFill>
      </dgm:spPr>
      <dgm:t>
        <a:bodyPr/>
        <a:lstStyle/>
        <a:p>
          <a:endParaRPr lang="ru-RU"/>
        </a:p>
      </dgm:t>
    </dgm:pt>
    <dgm:pt modelId="{F5A6E1C6-703F-4575-A230-0CAC1EDA236F}" type="sibTrans" cxnId="{2225ABB7-442F-4FE2-87A8-E7895DC3E364}">
      <dgm:prSet/>
      <dgm:spPr/>
      <dgm:t>
        <a:bodyPr/>
        <a:lstStyle/>
        <a:p>
          <a:endParaRPr lang="ru-RU"/>
        </a:p>
      </dgm:t>
    </dgm:pt>
    <dgm:pt modelId="{5984D188-1567-472D-B58A-24A60CC9804E}" type="pres">
      <dgm:prSet presAssocID="{B58DE0B1-7CA8-45A5-B020-2861E200A35A}" presName="Name0" presStyleCnt="0">
        <dgm:presLayoutVars>
          <dgm:chMax val="1"/>
          <dgm:dir/>
          <dgm:animLvl val="ctr"/>
          <dgm:resizeHandles val="exact"/>
        </dgm:presLayoutVars>
      </dgm:prSet>
      <dgm:spPr/>
    </dgm:pt>
    <dgm:pt modelId="{B0C7CD52-3F09-4148-ACCE-82AA6B4CE6E6}" type="pres">
      <dgm:prSet presAssocID="{C842C61C-6B72-437B-9981-4393B25374EA}" presName="centerShape" presStyleLbl="node0" presStyleIdx="0" presStyleCnt="1" custScaleX="156935" custScaleY="93863" custLinFactNeighborX="-558" custLinFactNeighborY="11"/>
      <dgm:spPr/>
    </dgm:pt>
    <dgm:pt modelId="{76BCD2A6-B66E-434D-9597-B019EFEACDA5}" type="pres">
      <dgm:prSet presAssocID="{6106CBB1-A0BF-48A8-B991-B5422E13391D}" presName="parTrans" presStyleLbl="sibTrans2D1" presStyleIdx="0" presStyleCnt="5"/>
      <dgm:spPr/>
    </dgm:pt>
    <dgm:pt modelId="{94ED088D-FB6B-411A-ACED-58D1A821FADD}" type="pres">
      <dgm:prSet presAssocID="{6106CBB1-A0BF-48A8-B991-B5422E13391D}" presName="connectorText" presStyleLbl="sibTrans2D1" presStyleIdx="0" presStyleCnt="5"/>
      <dgm:spPr/>
    </dgm:pt>
    <dgm:pt modelId="{C33F05FD-4042-4AD3-82ED-14BCEE885B2A}" type="pres">
      <dgm:prSet presAssocID="{8B0324F3-26C5-4F81-B043-F579930CCA62}" presName="node" presStyleLbl="node1" presStyleIdx="0" presStyleCnt="5" custScaleX="149301" custRadScaleRad="94470" custRadScaleInc="-1665">
        <dgm:presLayoutVars>
          <dgm:bulletEnabled val="1"/>
        </dgm:presLayoutVars>
      </dgm:prSet>
      <dgm:spPr/>
    </dgm:pt>
    <dgm:pt modelId="{61806131-D97B-4C3A-9E1F-C927CA20533E}" type="pres">
      <dgm:prSet presAssocID="{70FB1AC2-000E-4072-960C-CFEC6A684AB2}" presName="parTrans" presStyleLbl="sibTrans2D1" presStyleIdx="1" presStyleCnt="5"/>
      <dgm:spPr/>
    </dgm:pt>
    <dgm:pt modelId="{6A33D0F5-0243-41FC-85E7-EBA8D5CF0498}" type="pres">
      <dgm:prSet presAssocID="{70FB1AC2-000E-4072-960C-CFEC6A684AB2}" presName="connectorText" presStyleLbl="sibTrans2D1" presStyleIdx="1" presStyleCnt="5"/>
      <dgm:spPr/>
    </dgm:pt>
    <dgm:pt modelId="{5DABBACD-8E72-4173-A104-02F6407E9766}" type="pres">
      <dgm:prSet presAssocID="{C7C6D741-162B-4F1D-9826-C0F9DB8D1A3B}" presName="node" presStyleLbl="node1" presStyleIdx="1" presStyleCnt="5" custScaleX="156472" custRadScaleRad="106579" custRadScaleInc="157046">
        <dgm:presLayoutVars>
          <dgm:bulletEnabled val="1"/>
        </dgm:presLayoutVars>
      </dgm:prSet>
      <dgm:spPr/>
    </dgm:pt>
    <dgm:pt modelId="{AC7465C6-7960-41A4-BA19-5C6E23208444}" type="pres">
      <dgm:prSet presAssocID="{720B6566-8489-4735-9783-30160431DB04}" presName="parTrans" presStyleLbl="sibTrans2D1" presStyleIdx="2" presStyleCnt="5"/>
      <dgm:spPr/>
    </dgm:pt>
    <dgm:pt modelId="{89AB41A4-17E0-48AB-B851-6BE2E298B11A}" type="pres">
      <dgm:prSet presAssocID="{720B6566-8489-4735-9783-30160431DB04}" presName="connectorText" presStyleLbl="sibTrans2D1" presStyleIdx="2" presStyleCnt="5"/>
      <dgm:spPr/>
    </dgm:pt>
    <dgm:pt modelId="{2FCB37DF-6FB6-44FF-AD9A-FB4E37197BC6}" type="pres">
      <dgm:prSet presAssocID="{363EAD93-0FEF-4B12-A161-4D89559822CD}" presName="node" presStyleLbl="node1" presStyleIdx="2" presStyleCnt="5" custScaleX="145474" custRadScaleRad="105069" custRadScaleInc="241124">
        <dgm:presLayoutVars>
          <dgm:bulletEnabled val="1"/>
        </dgm:presLayoutVars>
      </dgm:prSet>
      <dgm:spPr/>
    </dgm:pt>
    <dgm:pt modelId="{279B6AB6-3F4A-4913-A53D-B811D6ECC08E}" type="pres">
      <dgm:prSet presAssocID="{C4F446C5-B761-4838-B720-58FE191A8893}" presName="parTrans" presStyleLbl="sibTrans2D1" presStyleIdx="3" presStyleCnt="5"/>
      <dgm:spPr/>
    </dgm:pt>
    <dgm:pt modelId="{9934C8D5-5C3E-43B9-8FF5-C0858FB57FCD}" type="pres">
      <dgm:prSet presAssocID="{C4F446C5-B761-4838-B720-58FE191A8893}" presName="connectorText" presStyleLbl="sibTrans2D1" presStyleIdx="3" presStyleCnt="5"/>
      <dgm:spPr/>
    </dgm:pt>
    <dgm:pt modelId="{A468F7D6-5308-47C5-9E5B-B01C44CFA5D3}" type="pres">
      <dgm:prSet presAssocID="{B60D52BA-B87D-46FD-9871-0EB4C4B84348}" presName="node" presStyleLbl="node1" presStyleIdx="3" presStyleCnt="5" custScaleX="144547" custRadScaleRad="107805" custRadScaleInc="188041">
        <dgm:presLayoutVars>
          <dgm:bulletEnabled val="1"/>
        </dgm:presLayoutVars>
      </dgm:prSet>
      <dgm:spPr/>
    </dgm:pt>
    <dgm:pt modelId="{9D7080CA-BDFD-4CCA-A1FF-45CA95E43ACD}" type="pres">
      <dgm:prSet presAssocID="{BCC1F220-285B-4B30-9288-670FC919B217}" presName="parTrans" presStyleLbl="sibTrans2D1" presStyleIdx="4" presStyleCnt="5"/>
      <dgm:spPr/>
    </dgm:pt>
    <dgm:pt modelId="{6E19D789-971E-4B9B-8E0B-21E2600D24A4}" type="pres">
      <dgm:prSet presAssocID="{BCC1F220-285B-4B30-9288-670FC919B217}" presName="connectorText" presStyleLbl="sibTrans2D1" presStyleIdx="4" presStyleCnt="5"/>
      <dgm:spPr/>
    </dgm:pt>
    <dgm:pt modelId="{699D1C15-1237-4EFC-BBC0-0F2063E8C7FE}" type="pres">
      <dgm:prSet presAssocID="{03653247-307B-4262-B97C-1B9A17E0211C}" presName="node" presStyleLbl="node1" presStyleIdx="4" presStyleCnt="5" custScaleX="140622" custRadScaleRad="106315" custRadScaleInc="397968">
        <dgm:presLayoutVars>
          <dgm:bulletEnabled val="1"/>
        </dgm:presLayoutVars>
      </dgm:prSet>
      <dgm:spPr/>
    </dgm:pt>
  </dgm:ptLst>
  <dgm:cxnLst>
    <dgm:cxn modelId="{F48CF204-D8AF-4213-9448-9841D0AE2EB5}" type="presOf" srcId="{C842C61C-6B72-437B-9981-4393B25374EA}" destId="{B0C7CD52-3F09-4148-ACCE-82AA6B4CE6E6}" srcOrd="0" destOrd="0" presId="urn:microsoft.com/office/officeart/2005/8/layout/radial5"/>
    <dgm:cxn modelId="{354FD40E-A190-4A08-B8BF-182AD19297F5}" type="presOf" srcId="{C7C6D741-162B-4F1D-9826-C0F9DB8D1A3B}" destId="{5DABBACD-8E72-4173-A104-02F6407E9766}" srcOrd="0" destOrd="0" presId="urn:microsoft.com/office/officeart/2005/8/layout/radial5"/>
    <dgm:cxn modelId="{7D9EA517-C6F2-4475-A705-C288CB8B41B3}" type="presOf" srcId="{70FB1AC2-000E-4072-960C-CFEC6A684AB2}" destId="{61806131-D97B-4C3A-9E1F-C927CA20533E}" srcOrd="0" destOrd="0" presId="urn:microsoft.com/office/officeart/2005/8/layout/radial5"/>
    <dgm:cxn modelId="{F4273220-B956-4AFE-A818-412DA918BE7B}" type="presOf" srcId="{03653247-307B-4262-B97C-1B9A17E0211C}" destId="{699D1C15-1237-4EFC-BBC0-0F2063E8C7FE}" srcOrd="0" destOrd="0" presId="urn:microsoft.com/office/officeart/2005/8/layout/radial5"/>
    <dgm:cxn modelId="{68DD7920-0060-476F-8CC9-49FB511953EB}" type="presOf" srcId="{8B0324F3-26C5-4F81-B043-F579930CCA62}" destId="{C33F05FD-4042-4AD3-82ED-14BCEE885B2A}" srcOrd="0" destOrd="0" presId="urn:microsoft.com/office/officeart/2005/8/layout/radial5"/>
    <dgm:cxn modelId="{316F225C-4058-4EB1-8990-9647D9FF896A}" type="presOf" srcId="{C4F446C5-B761-4838-B720-58FE191A8893}" destId="{279B6AB6-3F4A-4913-A53D-B811D6ECC08E}" srcOrd="0" destOrd="0" presId="urn:microsoft.com/office/officeart/2005/8/layout/radial5"/>
    <dgm:cxn modelId="{3827615D-8258-42B3-896D-3758971E4034}" srcId="{C842C61C-6B72-437B-9981-4393B25374EA}" destId="{03653247-307B-4262-B97C-1B9A17E0211C}" srcOrd="4" destOrd="0" parTransId="{BCC1F220-285B-4B30-9288-670FC919B217}" sibTransId="{64AA4F65-B775-4B71-B38B-579E24829B46}"/>
    <dgm:cxn modelId="{28635343-B612-42E2-9287-84186E5E4343}" type="presOf" srcId="{C4F446C5-B761-4838-B720-58FE191A8893}" destId="{9934C8D5-5C3E-43B9-8FF5-C0858FB57FCD}" srcOrd="1" destOrd="0" presId="urn:microsoft.com/office/officeart/2005/8/layout/radial5"/>
    <dgm:cxn modelId="{58B06A46-4072-4A02-B303-BD30DD431DF7}" type="presOf" srcId="{6106CBB1-A0BF-48A8-B991-B5422E13391D}" destId="{94ED088D-FB6B-411A-ACED-58D1A821FADD}" srcOrd="1" destOrd="0" presId="urn:microsoft.com/office/officeart/2005/8/layout/radial5"/>
    <dgm:cxn modelId="{0DC1976E-6AF9-4B64-8426-BA7C46E2C44D}" srcId="{C842C61C-6B72-437B-9981-4393B25374EA}" destId="{363EAD93-0FEF-4B12-A161-4D89559822CD}" srcOrd="2" destOrd="0" parTransId="{720B6566-8489-4735-9783-30160431DB04}" sibTransId="{AC1BFB9A-83F3-4D63-84D4-1C8B62D1317B}"/>
    <dgm:cxn modelId="{2D7F7953-0E37-44C3-892A-F7298153718E}" type="presOf" srcId="{6106CBB1-A0BF-48A8-B991-B5422E13391D}" destId="{76BCD2A6-B66E-434D-9597-B019EFEACDA5}" srcOrd="0" destOrd="0" presId="urn:microsoft.com/office/officeart/2005/8/layout/radial5"/>
    <dgm:cxn modelId="{8D8AB175-072D-4728-856D-3FB0C8422E3C}" srcId="{C842C61C-6B72-437B-9981-4393B25374EA}" destId="{8B0324F3-26C5-4F81-B043-F579930CCA62}" srcOrd="0" destOrd="0" parTransId="{6106CBB1-A0BF-48A8-B991-B5422E13391D}" sibTransId="{3FBDBBC6-3170-4CCA-B088-6BC4C01B8751}"/>
    <dgm:cxn modelId="{C00A3E7F-F3B7-4C30-948C-D4595466BC6C}" type="presOf" srcId="{70FB1AC2-000E-4072-960C-CFEC6A684AB2}" destId="{6A33D0F5-0243-41FC-85E7-EBA8D5CF0498}" srcOrd="1" destOrd="0" presId="urn:microsoft.com/office/officeart/2005/8/layout/radial5"/>
    <dgm:cxn modelId="{DFBC008C-7611-41EB-A5C0-A5C7E698FA96}" type="presOf" srcId="{720B6566-8489-4735-9783-30160431DB04}" destId="{89AB41A4-17E0-48AB-B851-6BE2E298B11A}" srcOrd="1" destOrd="0" presId="urn:microsoft.com/office/officeart/2005/8/layout/radial5"/>
    <dgm:cxn modelId="{4C4E0094-2267-4956-9224-8CFA6B24EB4A}" type="presOf" srcId="{720B6566-8489-4735-9783-30160431DB04}" destId="{AC7465C6-7960-41A4-BA19-5C6E23208444}" srcOrd="0" destOrd="0" presId="urn:microsoft.com/office/officeart/2005/8/layout/radial5"/>
    <dgm:cxn modelId="{31984BA2-3E90-4000-9E0B-943CD9A0C80C}" type="presOf" srcId="{BCC1F220-285B-4B30-9288-670FC919B217}" destId="{6E19D789-971E-4B9B-8E0B-21E2600D24A4}" srcOrd="1" destOrd="0" presId="urn:microsoft.com/office/officeart/2005/8/layout/radial5"/>
    <dgm:cxn modelId="{EDD64FB5-F59E-405B-B405-60CD4B86BD81}" srcId="{B58DE0B1-7CA8-45A5-B020-2861E200A35A}" destId="{C842C61C-6B72-437B-9981-4393B25374EA}" srcOrd="0" destOrd="0" parTransId="{E0F31379-8093-40CA-8A76-CF80E845C9C9}" sibTransId="{897301F4-381B-4869-9A7D-874FD2DBD216}"/>
    <dgm:cxn modelId="{AADD31B6-33FB-4B53-9064-8D23EE5F3659}" type="presOf" srcId="{363EAD93-0FEF-4B12-A161-4D89559822CD}" destId="{2FCB37DF-6FB6-44FF-AD9A-FB4E37197BC6}" srcOrd="0" destOrd="0" presId="urn:microsoft.com/office/officeart/2005/8/layout/radial5"/>
    <dgm:cxn modelId="{2225ABB7-442F-4FE2-87A8-E7895DC3E364}" srcId="{C842C61C-6B72-437B-9981-4393B25374EA}" destId="{B60D52BA-B87D-46FD-9871-0EB4C4B84348}" srcOrd="3" destOrd="0" parTransId="{C4F446C5-B761-4838-B720-58FE191A8893}" sibTransId="{F5A6E1C6-703F-4575-A230-0CAC1EDA236F}"/>
    <dgm:cxn modelId="{AA2AC5E0-4AF7-4037-8CC4-EC62506880C2}" type="presOf" srcId="{B60D52BA-B87D-46FD-9871-0EB4C4B84348}" destId="{A468F7D6-5308-47C5-9E5B-B01C44CFA5D3}" srcOrd="0" destOrd="0" presId="urn:microsoft.com/office/officeart/2005/8/layout/radial5"/>
    <dgm:cxn modelId="{E3059AEB-8D46-42B1-A6ED-B8CED529666F}" type="presOf" srcId="{BCC1F220-285B-4B30-9288-670FC919B217}" destId="{9D7080CA-BDFD-4CCA-A1FF-45CA95E43ACD}" srcOrd="0" destOrd="0" presId="urn:microsoft.com/office/officeart/2005/8/layout/radial5"/>
    <dgm:cxn modelId="{38861BEE-2782-4A8D-8B65-06F052027E2B}" srcId="{C842C61C-6B72-437B-9981-4393B25374EA}" destId="{C7C6D741-162B-4F1D-9826-C0F9DB8D1A3B}" srcOrd="1" destOrd="0" parTransId="{70FB1AC2-000E-4072-960C-CFEC6A684AB2}" sibTransId="{B5597108-54E6-4A30-AC5E-9FE4779365DC}"/>
    <dgm:cxn modelId="{9ABBF0F4-04BE-4D58-BB9B-CD6EBB147067}" type="presOf" srcId="{B58DE0B1-7CA8-45A5-B020-2861E200A35A}" destId="{5984D188-1567-472D-B58A-24A60CC9804E}" srcOrd="0" destOrd="0" presId="urn:microsoft.com/office/officeart/2005/8/layout/radial5"/>
    <dgm:cxn modelId="{E67148BE-907D-437D-A277-227734953E2C}" type="presParOf" srcId="{5984D188-1567-472D-B58A-24A60CC9804E}" destId="{B0C7CD52-3F09-4148-ACCE-82AA6B4CE6E6}" srcOrd="0" destOrd="0" presId="urn:microsoft.com/office/officeart/2005/8/layout/radial5"/>
    <dgm:cxn modelId="{1B624128-37F9-4EBB-ADD0-C83C5102694A}" type="presParOf" srcId="{5984D188-1567-472D-B58A-24A60CC9804E}" destId="{76BCD2A6-B66E-434D-9597-B019EFEACDA5}" srcOrd="1" destOrd="0" presId="urn:microsoft.com/office/officeart/2005/8/layout/radial5"/>
    <dgm:cxn modelId="{283C2C00-F351-4BAB-919C-39246EE0416E}" type="presParOf" srcId="{76BCD2A6-B66E-434D-9597-B019EFEACDA5}" destId="{94ED088D-FB6B-411A-ACED-58D1A821FADD}" srcOrd="0" destOrd="0" presId="urn:microsoft.com/office/officeart/2005/8/layout/radial5"/>
    <dgm:cxn modelId="{89FCDB67-9204-46F0-AE97-A14A3816B5D5}" type="presParOf" srcId="{5984D188-1567-472D-B58A-24A60CC9804E}" destId="{C33F05FD-4042-4AD3-82ED-14BCEE885B2A}" srcOrd="2" destOrd="0" presId="urn:microsoft.com/office/officeart/2005/8/layout/radial5"/>
    <dgm:cxn modelId="{CFCD04BE-7FC1-41BF-BDF4-D2EE696F46A3}" type="presParOf" srcId="{5984D188-1567-472D-B58A-24A60CC9804E}" destId="{61806131-D97B-4C3A-9E1F-C927CA20533E}" srcOrd="3" destOrd="0" presId="urn:microsoft.com/office/officeart/2005/8/layout/radial5"/>
    <dgm:cxn modelId="{A53898FE-7F82-4D43-AF25-A802B5E92C57}" type="presParOf" srcId="{61806131-D97B-4C3A-9E1F-C927CA20533E}" destId="{6A33D0F5-0243-41FC-85E7-EBA8D5CF0498}" srcOrd="0" destOrd="0" presId="urn:microsoft.com/office/officeart/2005/8/layout/radial5"/>
    <dgm:cxn modelId="{D3F728E6-712A-44AB-BF09-27A4C79C7DA7}" type="presParOf" srcId="{5984D188-1567-472D-B58A-24A60CC9804E}" destId="{5DABBACD-8E72-4173-A104-02F6407E9766}" srcOrd="4" destOrd="0" presId="urn:microsoft.com/office/officeart/2005/8/layout/radial5"/>
    <dgm:cxn modelId="{D27E18C6-CABB-4363-9F1E-5AAADFAFB28C}" type="presParOf" srcId="{5984D188-1567-472D-B58A-24A60CC9804E}" destId="{AC7465C6-7960-41A4-BA19-5C6E23208444}" srcOrd="5" destOrd="0" presId="urn:microsoft.com/office/officeart/2005/8/layout/radial5"/>
    <dgm:cxn modelId="{2D530780-307B-4E83-950A-46FA0C509A5F}" type="presParOf" srcId="{AC7465C6-7960-41A4-BA19-5C6E23208444}" destId="{89AB41A4-17E0-48AB-B851-6BE2E298B11A}" srcOrd="0" destOrd="0" presId="urn:microsoft.com/office/officeart/2005/8/layout/radial5"/>
    <dgm:cxn modelId="{E2D6974D-3661-4B88-A463-525201596DAF}" type="presParOf" srcId="{5984D188-1567-472D-B58A-24A60CC9804E}" destId="{2FCB37DF-6FB6-44FF-AD9A-FB4E37197BC6}" srcOrd="6" destOrd="0" presId="urn:microsoft.com/office/officeart/2005/8/layout/radial5"/>
    <dgm:cxn modelId="{3EF31D9B-8DB3-4E67-AA6D-4E654CAA805A}" type="presParOf" srcId="{5984D188-1567-472D-B58A-24A60CC9804E}" destId="{279B6AB6-3F4A-4913-A53D-B811D6ECC08E}" srcOrd="7" destOrd="0" presId="urn:microsoft.com/office/officeart/2005/8/layout/radial5"/>
    <dgm:cxn modelId="{119D1EB3-DFA2-4058-838D-95A1E3A01A7B}" type="presParOf" srcId="{279B6AB6-3F4A-4913-A53D-B811D6ECC08E}" destId="{9934C8D5-5C3E-43B9-8FF5-C0858FB57FCD}" srcOrd="0" destOrd="0" presId="urn:microsoft.com/office/officeart/2005/8/layout/radial5"/>
    <dgm:cxn modelId="{7F3F4A4E-92A0-437D-9B58-3A1099E0C121}" type="presParOf" srcId="{5984D188-1567-472D-B58A-24A60CC9804E}" destId="{A468F7D6-5308-47C5-9E5B-B01C44CFA5D3}" srcOrd="8" destOrd="0" presId="urn:microsoft.com/office/officeart/2005/8/layout/radial5"/>
    <dgm:cxn modelId="{5BDFBBEE-8617-4B53-81B6-FB921603B5EF}" type="presParOf" srcId="{5984D188-1567-472D-B58A-24A60CC9804E}" destId="{9D7080CA-BDFD-4CCA-A1FF-45CA95E43ACD}" srcOrd="9" destOrd="0" presId="urn:microsoft.com/office/officeart/2005/8/layout/radial5"/>
    <dgm:cxn modelId="{A311D3DF-34CB-4BE9-B987-D9DBAB4F84A3}" type="presParOf" srcId="{9D7080CA-BDFD-4CCA-A1FF-45CA95E43ACD}" destId="{6E19D789-971E-4B9B-8E0B-21E2600D24A4}" srcOrd="0" destOrd="0" presId="urn:microsoft.com/office/officeart/2005/8/layout/radial5"/>
    <dgm:cxn modelId="{E531FFB8-3904-4CAE-B667-F0288C200EE0}" type="presParOf" srcId="{5984D188-1567-472D-B58A-24A60CC9804E}" destId="{699D1C15-1237-4EFC-BBC0-0F2063E8C7FE}"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C7CD52-3F09-4148-ACCE-82AA6B4CE6E6}">
      <dsp:nvSpPr>
        <dsp:cNvPr id="0" name=""/>
        <dsp:cNvSpPr/>
      </dsp:nvSpPr>
      <dsp:spPr>
        <a:xfrm>
          <a:off x="2718593" y="2613949"/>
          <a:ext cx="2656155" cy="1588649"/>
        </a:xfrm>
        <a:prstGeom prst="ellipse">
          <a:avLst/>
        </a:prstGeom>
        <a:solidFill>
          <a:srgbClr val="C00000"/>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ru-RU" sz="1800" b="1" i="0" kern="1200" dirty="0">
              <a:effectLst>
                <a:outerShdw blurRad="38100" dist="38100" dir="2700000" algn="tl">
                  <a:srgbClr val="000000">
                    <a:alpha val="43137"/>
                  </a:srgbClr>
                </a:outerShdw>
              </a:effectLst>
            </a:rPr>
            <a:t>Меры общей профилактики</a:t>
          </a:r>
        </a:p>
      </dsp:txBody>
      <dsp:txXfrm>
        <a:off x="3107578" y="2846601"/>
        <a:ext cx="1878185" cy="1123345"/>
      </dsp:txXfrm>
    </dsp:sp>
    <dsp:sp modelId="{76BCD2A6-B66E-434D-9597-B019EFEACDA5}">
      <dsp:nvSpPr>
        <dsp:cNvPr id="0" name=""/>
        <dsp:cNvSpPr/>
      </dsp:nvSpPr>
      <dsp:spPr>
        <a:xfrm rot="16204647">
          <a:off x="3868393" y="1980343"/>
          <a:ext cx="359592" cy="609092"/>
        </a:xfrm>
        <a:prstGeom prst="rightArrow">
          <a:avLst>
            <a:gd name="adj1" fmla="val 60000"/>
            <a:gd name="adj2" fmla="val 50000"/>
          </a:avLst>
        </a:prstGeom>
        <a:solidFill>
          <a:srgbClr val="CCFF33"/>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ru-RU" sz="2600" kern="1200"/>
        </a:p>
      </dsp:txBody>
      <dsp:txXfrm>
        <a:off x="3922259" y="2156100"/>
        <a:ext cx="251714" cy="365456"/>
      </dsp:txXfrm>
    </dsp:sp>
    <dsp:sp modelId="{C33F05FD-4042-4AD3-82ED-14BCEE885B2A}">
      <dsp:nvSpPr>
        <dsp:cNvPr id="0" name=""/>
        <dsp:cNvSpPr/>
      </dsp:nvSpPr>
      <dsp:spPr>
        <a:xfrm>
          <a:off x="2712547" y="144027"/>
          <a:ext cx="2674648" cy="1791447"/>
        </a:xfrm>
        <a:prstGeom prst="ellipse">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ru-RU" sz="1800" b="1" u="sng" kern="1200" dirty="0">
              <a:solidFill>
                <a:srgbClr val="0000CC"/>
              </a:solidFill>
            </a:rPr>
            <a:t>Кружки, секции</a:t>
          </a:r>
        </a:p>
      </dsp:txBody>
      <dsp:txXfrm>
        <a:off x="3104240" y="406378"/>
        <a:ext cx="1891262" cy="1266745"/>
      </dsp:txXfrm>
    </dsp:sp>
    <dsp:sp modelId="{61806131-D97B-4C3A-9E1F-C927CA20533E}">
      <dsp:nvSpPr>
        <dsp:cNvPr id="0" name=""/>
        <dsp:cNvSpPr/>
      </dsp:nvSpPr>
      <dsp:spPr>
        <a:xfrm rot="2289396">
          <a:off x="4914573" y="3899211"/>
          <a:ext cx="289107" cy="609092"/>
        </a:xfrm>
        <a:prstGeom prst="rightArrow">
          <a:avLst>
            <a:gd name="adj1" fmla="val 60000"/>
            <a:gd name="adj2" fmla="val 50000"/>
          </a:avLst>
        </a:prstGeom>
        <a:solidFill>
          <a:srgbClr val="CCFF33"/>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ru-RU" sz="2600" kern="1200"/>
        </a:p>
      </dsp:txBody>
      <dsp:txXfrm>
        <a:off x="4923839" y="3994237"/>
        <a:ext cx="202375" cy="365456"/>
      </dsp:txXfrm>
    </dsp:sp>
    <dsp:sp modelId="{5DABBACD-8E72-4173-A104-02F6407E9766}">
      <dsp:nvSpPr>
        <dsp:cNvPr id="0" name=""/>
        <dsp:cNvSpPr/>
      </dsp:nvSpPr>
      <dsp:spPr>
        <a:xfrm>
          <a:off x="4762874" y="4176467"/>
          <a:ext cx="2803113" cy="1791447"/>
        </a:xfrm>
        <a:prstGeom prst="ellipse">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ru-RU" sz="1800" b="1" kern="1200" dirty="0">
              <a:solidFill>
                <a:srgbClr val="0000CC"/>
              </a:solidFill>
              <a:hlinkClick xmlns:r="http://schemas.openxmlformats.org/officeDocument/2006/relationships" r:id="" action="ppaction://hlinksldjump"/>
            </a:rPr>
            <a:t>Предметные и спортивные олимпиады </a:t>
          </a:r>
          <a:endParaRPr lang="ru-RU" sz="1800" b="1" kern="1200" dirty="0">
            <a:solidFill>
              <a:srgbClr val="0000CC"/>
            </a:solidFill>
          </a:endParaRPr>
        </a:p>
      </dsp:txBody>
      <dsp:txXfrm>
        <a:off x="5173380" y="4438818"/>
        <a:ext cx="1982101" cy="1266745"/>
      </dsp:txXfrm>
    </dsp:sp>
    <dsp:sp modelId="{AC7465C6-7960-41A4-BA19-5C6E23208444}">
      <dsp:nvSpPr>
        <dsp:cNvPr id="0" name=""/>
        <dsp:cNvSpPr/>
      </dsp:nvSpPr>
      <dsp:spPr>
        <a:xfrm rot="8425571">
          <a:off x="2935416" y="3908129"/>
          <a:ext cx="275989" cy="609092"/>
        </a:xfrm>
        <a:prstGeom prst="rightArrow">
          <a:avLst>
            <a:gd name="adj1" fmla="val 60000"/>
            <a:gd name="adj2" fmla="val 50000"/>
          </a:avLst>
        </a:prstGeom>
        <a:solidFill>
          <a:srgbClr val="CCFF33"/>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ru-RU" sz="2600" kern="1200"/>
        </a:p>
      </dsp:txBody>
      <dsp:txXfrm rot="10800000">
        <a:off x="3008725" y="4003573"/>
        <a:ext cx="193192" cy="365456"/>
      </dsp:txXfrm>
    </dsp:sp>
    <dsp:sp modelId="{2FCB37DF-6FB6-44FF-AD9A-FB4E37197BC6}">
      <dsp:nvSpPr>
        <dsp:cNvPr id="0" name=""/>
        <dsp:cNvSpPr/>
      </dsp:nvSpPr>
      <dsp:spPr>
        <a:xfrm>
          <a:off x="730425" y="4176465"/>
          <a:ext cx="2606090" cy="1791447"/>
        </a:xfrm>
        <a:prstGeom prst="ellipse">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b="1" u="sng" kern="1200" dirty="0">
              <a:solidFill>
                <a:srgbClr val="0000CC"/>
              </a:solidFill>
            </a:rPr>
            <a:t>Волонтерское движение</a:t>
          </a:r>
        </a:p>
        <a:p>
          <a:pPr lvl="0" algn="ctr">
            <a:spcBef>
              <a:spcPct val="0"/>
            </a:spcBef>
            <a:buNone/>
          </a:pPr>
          <a:endParaRPr lang="ru-RU" sz="1500" kern="1200" dirty="0"/>
        </a:p>
      </dsp:txBody>
      <dsp:txXfrm>
        <a:off x="1112078" y="4438816"/>
        <a:ext cx="1842784" cy="1266745"/>
      </dsp:txXfrm>
    </dsp:sp>
    <dsp:sp modelId="{279B6AB6-3F4A-4913-A53D-B811D6ECC08E}">
      <dsp:nvSpPr>
        <dsp:cNvPr id="0" name=""/>
        <dsp:cNvSpPr/>
      </dsp:nvSpPr>
      <dsp:spPr>
        <a:xfrm rot="11630885">
          <a:off x="2705053" y="2783098"/>
          <a:ext cx="81918" cy="609092"/>
        </a:xfrm>
        <a:prstGeom prst="rightArrow">
          <a:avLst>
            <a:gd name="adj1" fmla="val 60000"/>
            <a:gd name="adj2" fmla="val 50000"/>
          </a:avLst>
        </a:prstGeom>
        <a:solidFill>
          <a:srgbClr val="CCFF33"/>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ru-RU" sz="2600" kern="1200"/>
        </a:p>
      </dsp:txBody>
      <dsp:txXfrm rot="10800000">
        <a:off x="2729271" y="2907857"/>
        <a:ext cx="57343" cy="365456"/>
      </dsp:txXfrm>
    </dsp:sp>
    <dsp:sp modelId="{A468F7D6-5308-47C5-9E5B-B01C44CFA5D3}">
      <dsp:nvSpPr>
        <dsp:cNvPr id="0" name=""/>
        <dsp:cNvSpPr/>
      </dsp:nvSpPr>
      <dsp:spPr>
        <a:xfrm>
          <a:off x="154357" y="1872214"/>
          <a:ext cx="2589483" cy="1791447"/>
        </a:xfrm>
        <a:prstGeom prst="ellipse">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b="1" i="0" kern="1200" dirty="0">
              <a:solidFill>
                <a:srgbClr val="0000CC"/>
              </a:solidFill>
              <a:hlinkClick xmlns:r="http://schemas.openxmlformats.org/officeDocument/2006/relationships" r:id="" action="ppaction://noaction"/>
            </a:rPr>
            <a:t>Школьное самоуправление </a:t>
          </a:r>
          <a:endParaRPr lang="ru-RU" sz="1800" b="1" i="0" kern="1200" dirty="0">
            <a:solidFill>
              <a:srgbClr val="0000CC"/>
            </a:solidFill>
          </a:endParaRPr>
        </a:p>
      </dsp:txBody>
      <dsp:txXfrm>
        <a:off x="533578" y="2134565"/>
        <a:ext cx="1831041" cy="1266745"/>
      </dsp:txXfrm>
    </dsp:sp>
    <dsp:sp modelId="{9D7080CA-BDFD-4CCA-A1FF-45CA95E43ACD}">
      <dsp:nvSpPr>
        <dsp:cNvPr id="0" name=""/>
        <dsp:cNvSpPr/>
      </dsp:nvSpPr>
      <dsp:spPr>
        <a:xfrm rot="20486915">
          <a:off x="5257181" y="2673613"/>
          <a:ext cx="142287" cy="609092"/>
        </a:xfrm>
        <a:prstGeom prst="rightArrow">
          <a:avLst>
            <a:gd name="adj1" fmla="val 60000"/>
            <a:gd name="adj2" fmla="val 50000"/>
          </a:avLst>
        </a:prstGeom>
        <a:solidFill>
          <a:srgbClr val="CCFF33"/>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ru-RU" sz="2600" kern="1200"/>
        </a:p>
      </dsp:txBody>
      <dsp:txXfrm>
        <a:off x="5258290" y="2802221"/>
        <a:ext cx="99601" cy="365456"/>
      </dsp:txXfrm>
    </dsp:sp>
    <dsp:sp modelId="{699D1C15-1237-4EFC-BBC0-0F2063E8C7FE}">
      <dsp:nvSpPr>
        <dsp:cNvPr id="0" name=""/>
        <dsp:cNvSpPr/>
      </dsp:nvSpPr>
      <dsp:spPr>
        <a:xfrm>
          <a:off x="5338927" y="1656169"/>
          <a:ext cx="2519169" cy="1791447"/>
        </a:xfrm>
        <a:prstGeom prst="ellipse">
          <a:avLst/>
        </a:prstGeom>
        <a:solidFill>
          <a:srgbClr val="FFFF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ru-RU" sz="1800" b="1" u="sng" kern="1200" dirty="0">
              <a:solidFill>
                <a:srgbClr val="0000CC"/>
              </a:solidFill>
            </a:rPr>
            <a:t>Мероприятия, конкурсы</a:t>
          </a:r>
        </a:p>
      </dsp:txBody>
      <dsp:txXfrm>
        <a:off x="5707851" y="1918520"/>
        <a:ext cx="1781321" cy="126674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37182-31BA-40A2-9762-2F6640F45F8A}" type="datetimeFigureOut">
              <a:rPr lang="ru-RU" smtClean="0"/>
              <a:pPr/>
              <a:t>14.11.2022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CAEC8A-669C-47EA-B6F4-7709E07D7B77}" type="slidenum">
              <a:rPr lang="ru-RU" smtClean="0"/>
              <a:pPr/>
              <a:t>‹#›</a:t>
            </a:fld>
            <a:endParaRPr lang="ru-RU"/>
          </a:p>
        </p:txBody>
      </p:sp>
    </p:spTree>
    <p:extLst>
      <p:ext uri="{BB962C8B-B14F-4D97-AF65-F5344CB8AC3E}">
        <p14:creationId xmlns:p14="http://schemas.microsoft.com/office/powerpoint/2010/main" val="4259197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CAEC8A-669C-47EA-B6F4-7709E07D7B77}" type="slidenum">
              <a:rPr lang="ru-RU" smtClean="0"/>
              <a:pPr/>
              <a:t>3</a:t>
            </a:fld>
            <a:endParaRPr lang="ru-RU"/>
          </a:p>
        </p:txBody>
      </p:sp>
    </p:spTree>
    <p:extLst>
      <p:ext uri="{BB962C8B-B14F-4D97-AF65-F5344CB8AC3E}">
        <p14:creationId xmlns:p14="http://schemas.microsoft.com/office/powerpoint/2010/main" val="1594347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CAEC8A-669C-47EA-B6F4-7709E07D7B77}" type="slidenum">
              <a:rPr lang="ru-RU" smtClean="0"/>
              <a:pPr/>
              <a:t>4</a:t>
            </a:fld>
            <a:endParaRPr lang="ru-RU"/>
          </a:p>
        </p:txBody>
      </p:sp>
    </p:spTree>
    <p:extLst>
      <p:ext uri="{BB962C8B-B14F-4D97-AF65-F5344CB8AC3E}">
        <p14:creationId xmlns:p14="http://schemas.microsoft.com/office/powerpoint/2010/main" val="1043943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CAEC8A-669C-47EA-B6F4-7709E07D7B77}" type="slidenum">
              <a:rPr lang="ru-RU" smtClean="0"/>
              <a:pPr/>
              <a:t>11</a:t>
            </a:fld>
            <a:endParaRPr lang="ru-RU"/>
          </a:p>
        </p:txBody>
      </p:sp>
    </p:spTree>
    <p:extLst>
      <p:ext uri="{BB962C8B-B14F-4D97-AF65-F5344CB8AC3E}">
        <p14:creationId xmlns:p14="http://schemas.microsoft.com/office/powerpoint/2010/main" val="74032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CAEC8A-669C-47EA-B6F4-7709E07D7B77}" type="slidenum">
              <a:rPr lang="ru-RU" smtClean="0"/>
              <a:pPr/>
              <a:t>18</a:t>
            </a:fld>
            <a:endParaRPr lang="ru-RU"/>
          </a:p>
        </p:txBody>
      </p:sp>
    </p:spTree>
    <p:extLst>
      <p:ext uri="{BB962C8B-B14F-4D97-AF65-F5344CB8AC3E}">
        <p14:creationId xmlns:p14="http://schemas.microsoft.com/office/powerpoint/2010/main" val="4275522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14.11.2022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18.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gif"/><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ПК\Desktop\Ст. Законов РФ об ответствен. родителей\КАРТИНКИ\img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779912" y="2924944"/>
            <a:ext cx="2736304" cy="576064"/>
          </a:xfrm>
          <a:prstGeom prst="rect">
            <a:avLst/>
          </a:prstGeom>
          <a:pattFill prst="pct50">
            <a:fgClr>
              <a:schemeClr val="accent1">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a:solidFill>
                  <a:srgbClr val="FF0000"/>
                </a:solidFill>
                <a:effectLst>
                  <a:outerShdw blurRad="38100" dist="38100" dir="2700000" algn="tl">
                    <a:srgbClr val="000000">
                      <a:alpha val="43137"/>
                    </a:srgbClr>
                  </a:outerShdw>
                </a:effectLst>
              </a:rPr>
              <a:t>? ? ?</a:t>
            </a:r>
          </a:p>
        </p:txBody>
      </p:sp>
    </p:spTree>
    <p:extLst>
      <p:ext uri="{BB962C8B-B14F-4D97-AF65-F5344CB8AC3E}">
        <p14:creationId xmlns:p14="http://schemas.microsoft.com/office/powerpoint/2010/main" val="122852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2">
                                            <p:txEl>
                                              <p:pRg st="0" end="0"/>
                                            </p:txEl>
                                          </p:spTgt>
                                        </p:tgtEl>
                                      </p:cBhvr>
                                    </p:animEffect>
                                    <p:set>
                                      <p:cBhvr>
                                        <p:cTn id="10"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ПК\Desktop\Ст. Законов РФ об ответствен. родителей\КАРТИНКИ\slide-25.jpg"/>
          <p:cNvPicPr>
            <a:picLocks noChangeAspect="1" noChangeArrowheads="1"/>
          </p:cNvPicPr>
          <p:nvPr/>
        </p:nvPicPr>
        <p:blipFill rotWithShape="1">
          <a:blip r:embed="rId2">
            <a:extLst>
              <a:ext uri="{28A0092B-C50C-407E-A947-70E740481C1C}">
                <a14:useLocalDpi xmlns:a14="http://schemas.microsoft.com/office/drawing/2010/main" val="0"/>
              </a:ext>
            </a:extLst>
          </a:blip>
          <a:srcRect b="77102"/>
          <a:stretch/>
        </p:blipFill>
        <p:spPr bwMode="auto">
          <a:xfrm>
            <a:off x="0" y="-792"/>
            <a:ext cx="9145057" cy="15705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54558" y="5229200"/>
            <a:ext cx="8424936" cy="1323439"/>
          </a:xfrm>
          <a:prstGeom prst="rect">
            <a:avLst/>
          </a:prstGeom>
          <a:noFill/>
        </p:spPr>
        <p:txBody>
          <a:bodyPr wrap="square" rtlCol="0">
            <a:spAutoFit/>
          </a:bodyPr>
          <a:lstStyle/>
          <a:p>
            <a:pPr indent="182563" algn="ctr"/>
            <a:r>
              <a:rPr lang="ru-RU" sz="2000" i="1" dirty="0">
                <a:solidFill>
                  <a:srgbClr val="C00000"/>
                </a:solidFill>
              </a:rPr>
              <a:t>Правда, санкции этой статьи в суде практически не используют для  наказания в виде лишения свободы. Однако привлечение родителя  по этой статье  является веским основанием для лишения его родительских прав.</a:t>
            </a:r>
          </a:p>
        </p:txBody>
      </p:sp>
      <p:sp>
        <p:nvSpPr>
          <p:cNvPr id="4" name="TextBox 3"/>
          <p:cNvSpPr txBox="1"/>
          <p:nvPr/>
        </p:nvSpPr>
        <p:spPr>
          <a:xfrm>
            <a:off x="611581" y="1585744"/>
            <a:ext cx="8533476" cy="3785652"/>
          </a:xfrm>
          <a:prstGeom prst="rect">
            <a:avLst/>
          </a:prstGeom>
          <a:noFill/>
        </p:spPr>
        <p:txBody>
          <a:bodyPr wrap="square" rtlCol="0">
            <a:spAutoFit/>
          </a:bodyPr>
          <a:lstStyle/>
          <a:p>
            <a:pPr algn="ctr"/>
            <a:r>
              <a:rPr lang="ru-RU" sz="2400" b="1" dirty="0">
                <a:solidFill>
                  <a:srgbClr val="C00000"/>
                </a:solidFill>
                <a:effectLst>
                  <a:outerShdw blurRad="38100" dist="38100" dir="2700000" algn="tl">
                    <a:srgbClr val="000000">
                      <a:alpha val="43137"/>
                    </a:srgbClr>
                  </a:outerShdw>
                </a:effectLst>
              </a:rPr>
              <a:t>Статья 156 УК РФ</a:t>
            </a:r>
          </a:p>
          <a:p>
            <a:pPr algn="ctr"/>
            <a:r>
              <a:rPr lang="ru-RU" sz="2400" b="1" dirty="0">
                <a:effectLst>
                  <a:outerShdw blurRad="38100" dist="38100" dir="2700000" algn="tl">
                    <a:srgbClr val="000000">
                      <a:alpha val="43137"/>
                    </a:srgbClr>
                  </a:outerShdw>
                </a:effectLst>
              </a:rPr>
              <a:t>Неисполнение обязанностей по воспитанию несовершеннолетнего.</a:t>
            </a:r>
          </a:p>
          <a:p>
            <a:pPr indent="266700"/>
            <a:r>
              <a:rPr lang="ru-RU" sz="2000" dirty="0"/>
              <a:t>Неисполнение или ненадлежащее исполнение обязанностей по воспитанию несовершеннолетнего родителем или иным лицом, на которого возложены эти обязанности, </a:t>
            </a:r>
            <a:r>
              <a:rPr lang="ru-RU" sz="2000" b="1" dirty="0">
                <a:solidFill>
                  <a:srgbClr val="FF0000"/>
                </a:solidFill>
              </a:rPr>
              <a:t>если это деяние соединено с жестоким обращением с несовершеннолетним</a:t>
            </a:r>
            <a:r>
              <a:rPr lang="ru-RU" sz="2000" dirty="0"/>
              <a:t>,  наказывается штрафом до ста тысяч рублей  или в размере заработной платы или иного дохода осужденного за период до одного года, либо обязательными работами на срок до двухсот двадцати часов, либо исправительными работами на срок до двух лет, либо лишением свободы до трёх лет.</a:t>
            </a:r>
          </a:p>
        </p:txBody>
      </p:sp>
      <p:pic>
        <p:nvPicPr>
          <p:cNvPr id="6" name="Picture 8" descr="C:\Users\ПК\Desktop\Ст. Законов РФ об ответствен. родителей\КАРТИНКИ\cd0d1b36aae0d91b2cd755ea44d2526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909"/>
          <a:stretch/>
        </p:blipFill>
        <p:spPr bwMode="auto">
          <a:xfrm>
            <a:off x="190416" y="1412776"/>
            <a:ext cx="936104" cy="132026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01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ПК\Desktop\Ст. Законов РФ об ответствен. родителей\КАРТИНКИ\ст.43.jpg"/>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1" y="0"/>
            <a:ext cx="6643701" cy="263691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ПК\Desktop\Ст. Законов РФ об ответствен. родителей\КАРТИНКИ\ст.43.jpg"/>
          <p:cNvPicPr>
            <a:picLocks noChangeAspect="1" noChangeArrowheads="1"/>
          </p:cNvPicPr>
          <p:nvPr/>
        </p:nvPicPr>
        <p:blipFill rotWithShape="1">
          <a:blip r:embed="rId3">
            <a:extLst>
              <a:ext uri="{28A0092B-C50C-407E-A947-70E740481C1C}">
                <a14:useLocalDpi xmlns:a14="http://schemas.microsoft.com/office/drawing/2010/main" val="0"/>
              </a:ext>
            </a:extLst>
          </a:blip>
          <a:srcRect t="51778" b="9198"/>
          <a:stretch/>
        </p:blipFill>
        <p:spPr bwMode="auto">
          <a:xfrm>
            <a:off x="-28169" y="2601104"/>
            <a:ext cx="9172169" cy="42568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C:\Users\ПК\Desktop\Ст. Законов РФ об ответствен. родителей\КАРТИНКИ\2352.gif"/>
          <p:cNvPicPr>
            <a:picLocks noChangeAspect="1" noChangeArrowheads="1"/>
          </p:cNvPicPr>
          <p:nvPr/>
        </p:nvPicPr>
        <p:blipFill rotWithShape="1">
          <a:blip r:embed="rId4">
            <a:extLst>
              <a:ext uri="{28A0092B-C50C-407E-A947-70E740481C1C}">
                <a14:useLocalDpi xmlns:a14="http://schemas.microsoft.com/office/drawing/2010/main" val="0"/>
              </a:ext>
            </a:extLst>
          </a:blip>
          <a:srcRect l="2410" t="5233"/>
          <a:stretch/>
        </p:blipFill>
        <p:spPr bwMode="auto">
          <a:xfrm>
            <a:off x="251520" y="132740"/>
            <a:ext cx="1817226" cy="250417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598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ChangeArrowheads="1"/>
          </p:cNvSpPr>
          <p:nvPr/>
        </p:nvSpPr>
        <p:spPr bwMode="auto">
          <a:xfrm>
            <a:off x="250825" y="646113"/>
            <a:ext cx="8569325"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r>
              <a:rPr lang="ru-RU" altLang="ru-RU" sz="2000" b="1" dirty="0"/>
              <a:t>Статья 9. Меры по осуществлению контроля за посещаемостью детьми общеобразовательных учреждений</a:t>
            </a:r>
          </a:p>
          <a:p>
            <a:pPr algn="just"/>
            <a:endParaRPr lang="ru-RU" altLang="ru-RU" sz="2000" b="1" dirty="0"/>
          </a:p>
          <a:p>
            <a:pPr algn="just"/>
            <a:r>
              <a:rPr lang="ru-RU" altLang="ru-RU" dirty="0"/>
              <a:t>2. Общеобразовательное учреждение осуществляет контроль за посещаемостью обучающимися, воспитанниками занятий, предусмотренных учебным планом, в соответствии с уставом образовательного учреждения.</a:t>
            </a:r>
          </a:p>
          <a:p>
            <a:pPr algn="just">
              <a:buFontTx/>
              <a:buChar char="•"/>
            </a:pPr>
            <a:r>
              <a:rPr lang="ru-RU" altLang="ru-RU" b="1" u="sng" dirty="0"/>
              <a:t>Родители обязаны сообщить в образовательное учреждение причину, по которой ребенок не приступил к занятиям;</a:t>
            </a:r>
          </a:p>
          <a:p>
            <a:pPr algn="just">
              <a:buFontTx/>
              <a:buChar char="•"/>
            </a:pPr>
            <a:r>
              <a:rPr lang="ru-RU" altLang="ru-RU" b="1" u="sng" dirty="0"/>
              <a:t>В случае, если причина пропусков уроков ребенком не является уважительной, а родители не предпринимают мер по возвращению ребенка в образовательное учреждение, образовательное учреждение должно уведомить о данном факте КДН и ЗП;</a:t>
            </a:r>
          </a:p>
          <a:p>
            <a:pPr algn="just">
              <a:buFontTx/>
              <a:buChar char="•"/>
            </a:pPr>
            <a:r>
              <a:rPr lang="ru-RU" altLang="ru-RU" b="1" u="sng" dirty="0"/>
              <a:t>КДН и ЗП принимает меры в отношении учащихся, не посещающих уроки и родителей, которые не исполняют родительские обязанности, в соответствии с законодательством РФ.</a:t>
            </a:r>
          </a:p>
          <a:p>
            <a:pPr algn="just"/>
            <a:endParaRPr lang="ru-RU" altLang="ru-RU" b="1" u="sng" dirty="0"/>
          </a:p>
          <a:p>
            <a:pPr algn="just"/>
            <a:r>
              <a:rPr lang="ru-RU" altLang="ru-RU" dirty="0"/>
              <a:t>5. Родители (законные представители) ребенка несут ответственность за его воспитание, получение им общего образования в соответствии с федеральным законодательством.</a:t>
            </a:r>
          </a:p>
        </p:txBody>
      </p:sp>
    </p:spTree>
    <p:extLst>
      <p:ext uri="{BB962C8B-B14F-4D97-AF65-F5344CB8AC3E}">
        <p14:creationId xmlns:p14="http://schemas.microsoft.com/office/powerpoint/2010/main" val="1380098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000100" y="428604"/>
            <a:ext cx="8143900"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3600" b="1" dirty="0"/>
              <a:t>«Мы сильно заблуждаемся, если думаем, что жизнь ребенка в школьном возрасте вся принадлежит школе; нет, школа имеет только весьма небольшую долю в том естественном развитии ребенка, на которое гораздо большое влияние оказывают время, природа и семейная жизнь».</a:t>
            </a:r>
            <a:endParaRPr lang="ru-RU" sz="3600" dirty="0"/>
          </a:p>
          <a:p>
            <a:r>
              <a:rPr lang="ru-RU" sz="3600" b="1" dirty="0"/>
              <a:t>                                           К.Д. Ушинский</a:t>
            </a:r>
            <a:endParaRPr lang="ru-RU" sz="3600" dirty="0"/>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a:ln>
                  <a:noFill/>
                </a:ln>
                <a:solidFill>
                  <a:schemeClr val="tx1"/>
                </a:solidFill>
                <a:effectLst/>
                <a:latin typeface="Arial" pitchFamily="34" charset="0"/>
                <a:ea typeface="Times New Roman" pitchFamily="18" charset="0"/>
              </a:rPr>
              <a:t> </a:t>
            </a:r>
            <a:endParaRPr kumimoji="0" lang="ru-RU" sz="3600" b="1" i="0" u="none" strike="noStrike" normalizeH="0" baseline="0"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728" y="500042"/>
            <a:ext cx="7000924" cy="1323439"/>
          </a:xfrm>
          <a:prstGeom prst="rect">
            <a:avLst/>
          </a:prstGeom>
        </p:spPr>
        <p:txBody>
          <a:bodyPr wrap="square">
            <a:spAutoFit/>
          </a:bodyPr>
          <a:lstStyle/>
          <a:p>
            <a:pPr algn="ctr"/>
            <a:r>
              <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Социологическое исследование </a:t>
            </a:r>
          </a:p>
        </p:txBody>
      </p:sp>
      <p:sp>
        <p:nvSpPr>
          <p:cNvPr id="3" name="Прямоугольник 2"/>
          <p:cNvSpPr/>
          <p:nvPr/>
        </p:nvSpPr>
        <p:spPr>
          <a:xfrm>
            <a:off x="1142976" y="2357430"/>
            <a:ext cx="7500990" cy="4247317"/>
          </a:xfrm>
          <a:prstGeom prst="rect">
            <a:avLst/>
          </a:prstGeom>
        </p:spPr>
        <p:txBody>
          <a:bodyPr wrap="square">
            <a:spAutoFit/>
          </a:bodyPr>
          <a:lstStyle/>
          <a:p>
            <a:r>
              <a:rPr lang="ru-RU" sz="54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t>Семья – 50%</a:t>
            </a:r>
          </a:p>
          <a:p>
            <a:r>
              <a:rPr lang="ru-RU" sz="54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t>		 СМИ – 30%</a:t>
            </a:r>
          </a:p>
          <a:p>
            <a:r>
              <a:rPr lang="ru-RU" sz="54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t>			 Школа – 10% </a:t>
            </a:r>
          </a:p>
          <a:p>
            <a:r>
              <a:rPr lang="ru-RU" sz="54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t>				Улица –10%</a:t>
            </a:r>
            <a:br>
              <a:rPr lang="ru-RU" sz="54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br>
            <a:endParaRPr lang="ru-RU" sz="54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017.radikal.ru/i400/1110/48/89805dd764e0.png"/>
          <p:cNvPicPr>
            <a:picLocks noChangeAspect="1" noChangeArrowheads="1"/>
          </p:cNvPicPr>
          <p:nvPr/>
        </p:nvPicPr>
        <p:blipFill>
          <a:blip r:embed="rId2" cstate="print"/>
          <a:srcRect l="1296" t="2271" r="1111" b="2356"/>
          <a:stretch>
            <a:fillRect/>
          </a:stretch>
        </p:blipFill>
        <p:spPr bwMode="auto">
          <a:xfrm>
            <a:off x="0" y="0"/>
            <a:ext cx="9144000" cy="6885384"/>
          </a:xfrm>
          <a:prstGeom prst="rect">
            <a:avLst/>
          </a:prstGeom>
          <a:noFill/>
        </p:spPr>
      </p:pic>
      <p:pic>
        <p:nvPicPr>
          <p:cNvPr id="5" name="Picture 5" descr="http://ibcompany.net/pixatura/bignote.png"/>
          <p:cNvPicPr>
            <a:picLocks noChangeAspect="1" noChangeArrowheads="1"/>
          </p:cNvPicPr>
          <p:nvPr/>
        </p:nvPicPr>
        <p:blipFill>
          <a:blip r:embed="rId3" cstate="print"/>
          <a:srcRect/>
          <a:stretch>
            <a:fillRect/>
          </a:stretch>
        </p:blipFill>
        <p:spPr bwMode="auto">
          <a:xfrm>
            <a:off x="4572000" y="1556792"/>
            <a:ext cx="4107774" cy="4514391"/>
          </a:xfrm>
          <a:prstGeom prst="rect">
            <a:avLst/>
          </a:prstGeom>
          <a:noFill/>
        </p:spPr>
      </p:pic>
      <p:pic>
        <p:nvPicPr>
          <p:cNvPr id="6" name="Picture 5" descr="http://img-fotki.yandex.ru/get/4608/valenta-mog.17a/0_75cab_fdf174de_orig.jpg"/>
          <p:cNvPicPr>
            <a:picLocks noChangeAspect="1" noChangeArrowheads="1"/>
          </p:cNvPicPr>
          <p:nvPr/>
        </p:nvPicPr>
        <p:blipFill>
          <a:blip r:embed="rId4" cstate="print"/>
          <a:srcRect/>
          <a:stretch>
            <a:fillRect/>
          </a:stretch>
        </p:blipFill>
        <p:spPr bwMode="auto">
          <a:xfrm>
            <a:off x="323528" y="332656"/>
            <a:ext cx="8424936" cy="1152128"/>
          </a:xfrm>
          <a:prstGeom prst="rect">
            <a:avLst/>
          </a:prstGeom>
          <a:noFill/>
        </p:spPr>
      </p:pic>
      <p:sp>
        <p:nvSpPr>
          <p:cNvPr id="7" name="Прямоугольник 6"/>
          <p:cNvSpPr/>
          <p:nvPr/>
        </p:nvSpPr>
        <p:spPr>
          <a:xfrm>
            <a:off x="1366041" y="260648"/>
            <a:ext cx="6302303" cy="1200329"/>
          </a:xfrm>
          <a:prstGeom prst="rect">
            <a:avLst/>
          </a:prstGeom>
          <a:noFill/>
          <a:effectLst>
            <a:glow rad="228600">
              <a:schemeClr val="accent2">
                <a:satMod val="175000"/>
                <a:alpha val="40000"/>
              </a:schemeClr>
            </a:glow>
          </a:effectLst>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a:ln w="3175">
                  <a:noFill/>
                </a:ln>
                <a:solidFill>
                  <a:srgbClr val="FF0000"/>
                </a:solidFill>
                <a:effectLst>
                  <a:glow rad="228600">
                    <a:schemeClr val="accent6">
                      <a:satMod val="175000"/>
                      <a:alpha val="40000"/>
                    </a:schemeClr>
                  </a:glow>
                  <a:outerShdw blurRad="76200" dist="50800" dir="5400000" algn="tl" rotWithShape="0">
                    <a:srgbClr val="000000">
                      <a:alpha val="65000"/>
                    </a:srgbClr>
                  </a:outerShdw>
                </a:effectLst>
              </a:rPr>
              <a:t>Профилактика преступлений </a:t>
            </a:r>
          </a:p>
          <a:p>
            <a:pPr algn="ctr"/>
            <a:r>
              <a:rPr lang="ru-RU" sz="3600" b="1" cap="none" spc="50" dirty="0">
                <a:ln w="3175">
                  <a:noFill/>
                </a:ln>
                <a:solidFill>
                  <a:srgbClr val="FF0000"/>
                </a:solidFill>
                <a:effectLst>
                  <a:glow rad="228600">
                    <a:schemeClr val="accent6">
                      <a:satMod val="175000"/>
                      <a:alpha val="40000"/>
                    </a:schemeClr>
                  </a:glow>
                  <a:outerShdw blurRad="76200" dist="50800" dir="5400000" algn="tl" rotWithShape="0">
                    <a:srgbClr val="000000">
                      <a:alpha val="65000"/>
                    </a:srgbClr>
                  </a:outerShdw>
                </a:effectLst>
              </a:rPr>
              <a:t>и правонарушений</a:t>
            </a:r>
          </a:p>
        </p:txBody>
      </p:sp>
      <p:sp>
        <p:nvSpPr>
          <p:cNvPr id="9" name="Прямоугольник 8"/>
          <p:cNvSpPr/>
          <p:nvPr/>
        </p:nvSpPr>
        <p:spPr>
          <a:xfrm>
            <a:off x="4716016" y="2564904"/>
            <a:ext cx="3816424" cy="2677656"/>
          </a:xfrm>
          <a:prstGeom prst="rect">
            <a:avLst/>
          </a:prstGeom>
        </p:spPr>
        <p:txBody>
          <a:bodyPr wrap="square">
            <a:spAutoFit/>
          </a:bodyPr>
          <a:lstStyle/>
          <a:p>
            <a:r>
              <a:rPr lang="ru-RU" sz="2400" b="1" dirty="0">
                <a:solidFill>
                  <a:srgbClr val="C00000"/>
                </a:solidFill>
              </a:rPr>
              <a:t>Цель</a:t>
            </a:r>
            <a:r>
              <a:rPr lang="ru-RU" sz="2400" dirty="0">
                <a:solidFill>
                  <a:srgbClr val="0000CC"/>
                </a:solidFill>
              </a:rPr>
              <a:t> – комплексное решение проблемы профилактики безнадзорности и правонарушений среди учащихся, их социальной реабилитации в обществе.</a:t>
            </a:r>
          </a:p>
        </p:txBody>
      </p:sp>
      <p:pic>
        <p:nvPicPr>
          <p:cNvPr id="17410" name="Picture 2" descr="C:\Users\Lena\Desktop\Новая папка (7)\фз.jpg"/>
          <p:cNvPicPr>
            <a:picLocks noChangeAspect="1" noChangeArrowheads="1"/>
          </p:cNvPicPr>
          <p:nvPr/>
        </p:nvPicPr>
        <p:blipFill>
          <a:blip r:embed="rId5" cstate="print"/>
          <a:srcRect/>
          <a:stretch>
            <a:fillRect/>
          </a:stretch>
        </p:blipFill>
        <p:spPr bwMode="auto">
          <a:xfrm rot="21255582">
            <a:off x="998408" y="1915612"/>
            <a:ext cx="2439855" cy="3538158"/>
          </a:xfrm>
          <a:prstGeom prst="rect">
            <a:avLst/>
          </a:prstGeom>
          <a:noFill/>
          <a:ln>
            <a:solidFill>
              <a:schemeClr val="bg1">
                <a:lumMod val="95000"/>
              </a:schemeClr>
            </a:solid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017.radikal.ru/i400/1110/48/89805dd764e0.png"/>
          <p:cNvPicPr>
            <a:picLocks noChangeAspect="1" noChangeArrowheads="1"/>
          </p:cNvPicPr>
          <p:nvPr/>
        </p:nvPicPr>
        <p:blipFill>
          <a:blip r:embed="rId2" cstate="print"/>
          <a:srcRect l="1296" t="2271" r="1111" b="2356"/>
          <a:stretch>
            <a:fillRect/>
          </a:stretch>
        </p:blipFill>
        <p:spPr bwMode="auto">
          <a:xfrm>
            <a:off x="0" y="-27384"/>
            <a:ext cx="9144000" cy="6885384"/>
          </a:xfrm>
          <a:prstGeom prst="rect">
            <a:avLst/>
          </a:prstGeom>
          <a:noFill/>
        </p:spPr>
      </p:pic>
      <p:graphicFrame>
        <p:nvGraphicFramePr>
          <p:cNvPr id="5" name="Содержимое 4"/>
          <p:cNvGraphicFramePr>
            <a:graphicFrameLocks noGrp="1"/>
          </p:cNvGraphicFramePr>
          <p:nvPr>
            <p:ph idx="1"/>
          </p:nvPr>
        </p:nvGraphicFramePr>
        <p:xfrm>
          <a:off x="385192" y="188640"/>
          <a:ext cx="8291264"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ПК\Desktop\Ст. Законов РФ об ответствен. родителей\КАРТИНКИ\krizis_7_liet_riekomiendatsii_roditieliam_piervoklassnikov_1.jpeg"/>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925" t="27263" r="7612" b="58807"/>
          <a:stretch/>
        </p:blipFill>
        <p:spPr bwMode="auto">
          <a:xfrm>
            <a:off x="184459" y="1993624"/>
            <a:ext cx="8461612" cy="9553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ПК\Desktop\Ст. Законов РФ об ответствен. родителей\КАРТИНКИ\krizis_7_liet_riekomiendatsii_roditieliam_piervoklassnikov_1.jpeg"/>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776" t="42786" r="18209" b="48011"/>
          <a:stretch/>
        </p:blipFill>
        <p:spPr bwMode="auto">
          <a:xfrm>
            <a:off x="184459" y="2869871"/>
            <a:ext cx="8461612" cy="6311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ПК\Desktop\Ст. Законов РФ об ответствен. родителей\КАРТИНКИ\krizis_7_liet_riekomiendatsii_roditieliam_piervoklassnikov_1.jpeg"/>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5074" t="51741" r="2389" b="2022"/>
          <a:stretch/>
        </p:blipFill>
        <p:spPr bwMode="auto">
          <a:xfrm>
            <a:off x="184459" y="3501008"/>
            <a:ext cx="8461612" cy="3170925"/>
          </a:xfrm>
          <a:prstGeom prst="rect">
            <a:avLst/>
          </a:prstGeom>
          <a:noFill/>
          <a:extLst>
            <a:ext uri="{909E8E84-426E-40DD-AFC4-6F175D3DCCD1}">
              <a14:hiddenFill xmlns:a14="http://schemas.microsoft.com/office/drawing/2010/main">
                <a:solidFill>
                  <a:srgbClr val="FFFFFF"/>
                </a:solidFill>
              </a14:hiddenFill>
            </a:ext>
          </a:extLst>
        </p:spPr>
      </p:pic>
      <p:pic>
        <p:nvPicPr>
          <p:cNvPr id="16387" name="Picture 3" descr="C:\Users\ПК\Desktop\Ст. Законов РФ об ответствен. родителей\КАРТИНКИ\1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202" y="111692"/>
            <a:ext cx="8790409" cy="1733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42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ppt_w</p:attrName>
                                        </p:attrNameLst>
                                      </p:cBhvr>
                                      <p:tavLst>
                                        <p:tav tm="0">
                                          <p:val>
                                            <p:fltVal val="0"/>
                                          </p:val>
                                        </p:tav>
                                        <p:tav tm="100000">
                                          <p:val>
                                            <p:strVal val="#ppt_w"/>
                                          </p:val>
                                        </p:tav>
                                      </p:tavLst>
                                    </p:anim>
                                    <p:anim calcmode="lin" valueType="num">
                                      <p:cBhvr>
                                        <p:cTn id="8" dur="500" fill="hold"/>
                                        <p:tgtEl>
                                          <p:spTgt spid="16386"/>
                                        </p:tgtEl>
                                        <p:attrNameLst>
                                          <p:attrName>ppt_h</p:attrName>
                                        </p:attrNameLst>
                                      </p:cBhvr>
                                      <p:tavLst>
                                        <p:tav tm="0">
                                          <p:val>
                                            <p:fltVal val="0"/>
                                          </p:val>
                                        </p:tav>
                                        <p:tav tm="100000">
                                          <p:val>
                                            <p:strVal val="#ppt_h"/>
                                          </p:val>
                                        </p:tav>
                                      </p:tavLst>
                                    </p:anim>
                                    <p:animEffect transition="in" filter="fade">
                                      <p:cBhvr>
                                        <p:cTn id="9" dur="500"/>
                                        <p:tgtEl>
                                          <p:spTgt spid="1638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53" presetClass="entr" presetSubtype="1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ПК\Desktop\Ст. Законов РФ об ответствен. родителей\КАРТИНКИ\c2738a84db71e9e83e3af9d5dd237d9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4290"/>
            <a:ext cx="9156583" cy="74824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67944" y="5473005"/>
            <a:ext cx="5220072" cy="1384995"/>
          </a:xfrm>
          <a:prstGeom prst="rect">
            <a:avLst/>
          </a:prstGeom>
          <a:noFill/>
        </p:spPr>
        <p:txBody>
          <a:bodyPr wrap="square" rtlCol="0">
            <a:spAutoFit/>
          </a:bodyPr>
          <a:lstStyle/>
          <a:p>
            <a:pPr algn="ctr"/>
            <a:r>
              <a:rPr lang="ru-RU" sz="2800" b="1" dirty="0">
                <a:solidFill>
                  <a:schemeClr val="bg1"/>
                </a:solidFill>
                <a:effectLst>
                  <a:outerShdw blurRad="38100" dist="38100" dir="2700000" algn="tl">
                    <a:srgbClr val="000000">
                      <a:alpha val="43137"/>
                    </a:srgbClr>
                  </a:outerShdw>
                </a:effectLst>
              </a:rPr>
              <a:t>Огромное </a:t>
            </a:r>
            <a:r>
              <a:rPr lang="ru-RU" sz="2800" b="1" u="sng" dirty="0">
                <a:solidFill>
                  <a:schemeClr val="bg1"/>
                </a:solidFill>
                <a:effectLst>
                  <a:outerShdw blurRad="38100" dist="38100" dir="2700000" algn="tl">
                    <a:srgbClr val="000000">
                      <a:alpha val="43137"/>
                    </a:srgbClr>
                  </a:outerShdw>
                </a:effectLst>
              </a:rPr>
              <a:t>СПАСИБО</a:t>
            </a:r>
            <a:r>
              <a:rPr lang="ru-RU" sz="2800" b="1" dirty="0">
                <a:solidFill>
                  <a:schemeClr val="bg1"/>
                </a:solidFill>
                <a:effectLst>
                  <a:outerShdw blurRad="38100" dist="38100" dir="2700000" algn="tl">
                    <a:srgbClr val="000000">
                      <a:alpha val="43137"/>
                    </a:srgbClr>
                  </a:outerShdw>
                </a:effectLst>
              </a:rPr>
              <a:t> самым активным и ответственным родителям класса!</a:t>
            </a:r>
          </a:p>
        </p:txBody>
      </p:sp>
    </p:spTree>
    <p:extLst>
      <p:ext uri="{BB962C8B-B14F-4D97-AF65-F5344CB8AC3E}">
        <p14:creationId xmlns:p14="http://schemas.microsoft.com/office/powerpoint/2010/main" val="3718886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ПК\Desktop\Ст. Законов РФ об ответствен. родителей\КАРТИНКИ\успеваемость.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61" y="4143380"/>
            <a:ext cx="4032448" cy="271462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ПК\Desktop\Ст. Законов РФ об ответствен. родителей\КАРТИНКИ\пятёрки.jpg"/>
          <p:cNvPicPr>
            <a:picLocks noChangeAspect="1" noChangeArrowheads="1"/>
          </p:cNvPicPr>
          <p:nvPr/>
        </p:nvPicPr>
        <p:blipFill rotWithShape="1">
          <a:blip r:embed="rId3">
            <a:extLst>
              <a:ext uri="{28A0092B-C50C-407E-A947-70E740481C1C}">
                <a14:useLocalDpi xmlns:a14="http://schemas.microsoft.com/office/drawing/2010/main" val="0"/>
              </a:ext>
            </a:extLst>
          </a:blip>
          <a:srcRect b="8626"/>
          <a:stretch/>
        </p:blipFill>
        <p:spPr bwMode="auto">
          <a:xfrm>
            <a:off x="4211960" y="214291"/>
            <a:ext cx="4435777" cy="32861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4185280" y="5218750"/>
            <a:ext cx="4752528" cy="1569660"/>
          </a:xfrm>
          <a:prstGeom prst="rect">
            <a:avLst/>
          </a:prstGeom>
          <a:noFill/>
        </p:spPr>
        <p:txBody>
          <a:bodyPr wrap="square" rtlCol="0">
            <a:spAutoFit/>
          </a:bodyPr>
          <a:lstStyle/>
          <a:p>
            <a:pPr algn="ctr"/>
            <a:r>
              <a:rPr lang="ru-RU" sz="2400" b="1" dirty="0">
                <a:solidFill>
                  <a:srgbClr val="C00000"/>
                </a:solidFill>
                <a:effectLst>
                  <a:outerShdw blurRad="38100" dist="38100" dir="2700000" algn="tl">
                    <a:srgbClr val="000000">
                      <a:alpha val="43137"/>
                    </a:srgbClr>
                  </a:outerShdw>
                </a:effectLst>
              </a:rPr>
              <a:t>Воспитание ребёнка, контроль за его успеваемостью   является правом или обязанностью родителей?</a:t>
            </a:r>
          </a:p>
        </p:txBody>
      </p:sp>
      <p:pic>
        <p:nvPicPr>
          <p:cNvPr id="5" name="Picture 2" descr="C:\Users\ПК\Desktop\Ст. Законов РФ об ответствен. родителей\КАРТИНКИ\обязанность родителей.jpg"/>
          <p:cNvPicPr>
            <a:picLocks noChangeAspect="1" noChangeArrowheads="1"/>
          </p:cNvPicPr>
          <p:nvPr/>
        </p:nvPicPr>
        <p:blipFill rotWithShape="1">
          <a:blip r:embed="rId4">
            <a:extLst>
              <a:ext uri="{28A0092B-C50C-407E-A947-70E740481C1C}">
                <a14:useLocalDpi xmlns:a14="http://schemas.microsoft.com/office/drawing/2010/main" val="0"/>
              </a:ext>
            </a:extLst>
          </a:blip>
          <a:srcRect l="17166" t="85333" r="15500" b="2889"/>
          <a:stretch/>
        </p:blipFill>
        <p:spPr bwMode="auto">
          <a:xfrm>
            <a:off x="4343655" y="3500438"/>
            <a:ext cx="4435777" cy="100013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419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ПК\Desktop\Ст. Законов РФ об ответствен. родителей\КАРТИНКИ\posaw5yfc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56" y="1071546"/>
            <a:ext cx="3439648" cy="42862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07904" y="1004308"/>
            <a:ext cx="5436096" cy="5170646"/>
          </a:xfrm>
          <a:prstGeom prst="rect">
            <a:avLst/>
          </a:prstGeom>
          <a:noFill/>
        </p:spPr>
        <p:txBody>
          <a:bodyPr wrap="square" rtlCol="0">
            <a:spAutoFit/>
          </a:bodyPr>
          <a:lstStyle/>
          <a:p>
            <a:pPr indent="182563"/>
            <a:r>
              <a:rPr lang="ru-RU" sz="2600" dirty="0"/>
              <a:t>Одной из основных причин </a:t>
            </a:r>
            <a:r>
              <a:rPr lang="ru-RU" sz="2600" b="1" dirty="0">
                <a:solidFill>
                  <a:srgbClr val="FF0000"/>
                </a:solidFill>
              </a:rPr>
              <a:t>неуспеваемости </a:t>
            </a:r>
            <a:r>
              <a:rPr lang="ru-RU" sz="2600" dirty="0">
                <a:solidFill>
                  <a:srgbClr val="002060"/>
                </a:solidFill>
              </a:rPr>
              <a:t>в  начальной и средней школе является </a:t>
            </a:r>
            <a:r>
              <a:rPr lang="ru-RU" sz="2600" b="1" dirty="0">
                <a:solidFill>
                  <a:srgbClr val="FF0000"/>
                </a:solidFill>
              </a:rPr>
              <a:t>низкая ответственность </a:t>
            </a:r>
            <a:r>
              <a:rPr lang="ru-RU" sz="2600" dirty="0">
                <a:solidFill>
                  <a:srgbClr val="002060"/>
                </a:solidFill>
              </a:rPr>
              <a:t>родителей за воспитание и обучение детей. </a:t>
            </a:r>
          </a:p>
          <a:p>
            <a:pPr indent="182563"/>
            <a:r>
              <a:rPr lang="ru-RU" sz="2600" dirty="0">
                <a:solidFill>
                  <a:srgbClr val="002060"/>
                </a:solidFill>
              </a:rPr>
              <a:t>Родители или иные законные представители несовершеннолетних </a:t>
            </a:r>
          </a:p>
          <a:p>
            <a:r>
              <a:rPr lang="ru-RU" sz="2600" b="1" dirty="0">
                <a:solidFill>
                  <a:srgbClr val="FF0000"/>
                </a:solidFill>
              </a:rPr>
              <a:t>не исполняют </a:t>
            </a:r>
            <a:r>
              <a:rPr lang="ru-RU" sz="2600" dirty="0">
                <a:solidFill>
                  <a:srgbClr val="002060"/>
                </a:solidFill>
              </a:rPr>
              <a:t>своих обязанностей по их воспитанию, обучению или содержанию, </a:t>
            </a:r>
            <a:r>
              <a:rPr lang="ru-RU" sz="2600" b="1" dirty="0">
                <a:solidFill>
                  <a:srgbClr val="FF0000"/>
                </a:solidFill>
              </a:rPr>
              <a:t>отрицательно влияют</a:t>
            </a:r>
            <a:r>
              <a:rPr lang="ru-RU" sz="2600" dirty="0">
                <a:solidFill>
                  <a:srgbClr val="002060"/>
                </a:solidFill>
              </a:rPr>
              <a:t> на их поведение либо жестоко обращаются с ними.</a:t>
            </a:r>
          </a:p>
          <a:p>
            <a:endParaRPr lang="ru-RU" dirty="0"/>
          </a:p>
        </p:txBody>
      </p:sp>
    </p:spTree>
    <p:extLst>
      <p:ext uri="{BB962C8B-B14F-4D97-AF65-F5344CB8AC3E}">
        <p14:creationId xmlns:p14="http://schemas.microsoft.com/office/powerpoint/2010/main" val="183727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I:\ШКОЛА  21 века\2. РОДИТЕЛЬСКИЕ СОБРАНИЯ\30. Ст. Законов РФ об ответствен. родителей\КАРТИНКИ\p1_0021117443319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56361">
            <a:off x="683568" y="1713705"/>
            <a:ext cx="2736304" cy="340154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98860" y="170508"/>
            <a:ext cx="8992655"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Ответственность родителей, закреплённая  </a:t>
            </a:r>
          </a:p>
          <a:p>
            <a:pPr algn="ctr"/>
            <a:r>
              <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 нормативно - правовых актах РФ.</a:t>
            </a:r>
          </a:p>
        </p:txBody>
      </p:sp>
      <p:pic>
        <p:nvPicPr>
          <p:cNvPr id="18440" name="Picture 8" descr="C:\Users\ПК\Desktop\Ст. Законов РФ об ответствен. родителей\КАРТИНКИ\cd0d1b36aae0d91b2cd755ea44d25267.jpg"/>
          <p:cNvPicPr>
            <a:picLocks noChangeAspect="1" noChangeArrowheads="1"/>
          </p:cNvPicPr>
          <p:nvPr/>
        </p:nvPicPr>
        <p:blipFill rotWithShape="1">
          <a:blip r:embed="rId4">
            <a:extLst>
              <a:ext uri="{28A0092B-C50C-407E-A947-70E740481C1C}">
                <a14:useLocalDpi xmlns:a14="http://schemas.microsoft.com/office/drawing/2010/main" val="0"/>
              </a:ext>
            </a:extLst>
          </a:blip>
          <a:srcRect t="3909"/>
          <a:stretch/>
        </p:blipFill>
        <p:spPr bwMode="auto">
          <a:xfrm rot="1395955">
            <a:off x="3860978" y="1730414"/>
            <a:ext cx="2459628" cy="346901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8437" name="Picture 5" descr="C:\Users\ПК\Desktop\Ст. Законов РФ об ответствен. родителей\КАРТИНКИ\b86004c87fab6a49c1580258974b8f16.jpg"/>
          <p:cNvPicPr>
            <a:picLocks noChangeAspect="1" noChangeArrowheads="1"/>
          </p:cNvPicPr>
          <p:nvPr/>
        </p:nvPicPr>
        <p:blipFill rotWithShape="1">
          <a:blip r:embed="rId5">
            <a:extLst>
              <a:ext uri="{28A0092B-C50C-407E-A947-70E740481C1C}">
                <a14:useLocalDpi xmlns:a14="http://schemas.microsoft.com/office/drawing/2010/main" val="0"/>
              </a:ext>
            </a:extLst>
          </a:blip>
          <a:srcRect l="29250" r="30500"/>
          <a:stretch/>
        </p:blipFill>
        <p:spPr bwMode="auto">
          <a:xfrm rot="946892">
            <a:off x="1854348" y="3243559"/>
            <a:ext cx="2564086" cy="333449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8441" name="Picture 9" descr="C:\Users\ПК\Desktop\Ст. Законов РФ об ответствен. родителей\КАРТИНКИ\2352.gif"/>
          <p:cNvPicPr>
            <a:picLocks noChangeAspect="1" noChangeArrowheads="1"/>
          </p:cNvPicPr>
          <p:nvPr/>
        </p:nvPicPr>
        <p:blipFill rotWithShape="1">
          <a:blip r:embed="rId6">
            <a:extLst>
              <a:ext uri="{28A0092B-C50C-407E-A947-70E740481C1C}">
                <a14:useLocalDpi xmlns:a14="http://schemas.microsoft.com/office/drawing/2010/main" val="0"/>
              </a:ext>
            </a:extLst>
          </a:blip>
          <a:srcRect l="2410" t="5233"/>
          <a:stretch/>
        </p:blipFill>
        <p:spPr bwMode="auto">
          <a:xfrm rot="20571207">
            <a:off x="6074509" y="2883141"/>
            <a:ext cx="2515312" cy="346614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6877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Вертикальный свиток 2"/>
          <p:cNvSpPr/>
          <p:nvPr/>
        </p:nvSpPr>
        <p:spPr>
          <a:xfrm>
            <a:off x="222677" y="260648"/>
            <a:ext cx="8784976" cy="6336704"/>
          </a:xfrm>
          <a:prstGeom prst="verticalScroll">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TextBox 4"/>
          <p:cNvSpPr txBox="1"/>
          <p:nvPr/>
        </p:nvSpPr>
        <p:spPr>
          <a:xfrm>
            <a:off x="1787352" y="1236816"/>
            <a:ext cx="5472608" cy="193899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Это должен знать каждый!</a:t>
            </a:r>
          </a:p>
        </p:txBody>
      </p:sp>
      <p:pic>
        <p:nvPicPr>
          <p:cNvPr id="1028" name="Picture 4" descr="http://lakinsk-ddom.ru/images/p67_post-215185-1312663051_670_au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7422" y="3175808"/>
            <a:ext cx="4572032" cy="296783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6" name="TextBox 5"/>
          <p:cNvSpPr txBox="1"/>
          <p:nvPr/>
        </p:nvSpPr>
        <p:spPr>
          <a:xfrm flipH="1" flipV="1">
            <a:off x="2643173" y="285727"/>
            <a:ext cx="71437" cy="461665"/>
          </a:xfrm>
          <a:prstGeom prst="rect">
            <a:avLst/>
          </a:prstGeom>
          <a:noFill/>
        </p:spPr>
        <p:txBody>
          <a:bodyPr wrap="square" rtlCol="0">
            <a:spAutoFit/>
          </a:bodyPr>
          <a:lstStyle/>
          <a:p>
            <a:pPr algn="ctr"/>
            <a:r>
              <a:rPr lang="ru-RU" sz="2400" b="1" dirty="0">
                <a:solidFill>
                  <a:srgbClr val="002060"/>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099117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ПК\Desktop\Ст. Законов РФ об ответствен. родителей\КАРТИНКИ\img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6" y="1071546"/>
            <a:ext cx="5505008" cy="464347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ШКОЛА  21 века\2. РОДИТЕЛЬСКИЕ СОБРАНИЯ\30. Ст. Законов РФ об ответствен. родителей\КАРТИНКИ\p1_0021117443319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60649"/>
            <a:ext cx="3012117" cy="374441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508104" y="4149080"/>
            <a:ext cx="3635896" cy="2585323"/>
          </a:xfrm>
          <a:prstGeom prst="rect">
            <a:avLst/>
          </a:prstGeom>
          <a:noFill/>
        </p:spPr>
        <p:txBody>
          <a:bodyPr wrap="square" rtlCol="0">
            <a:spAutoFit/>
          </a:bodyPr>
          <a:lstStyle/>
          <a:p>
            <a:r>
              <a:rPr lang="ru-RU" dirty="0"/>
              <a:t>Согласно ст. 63 Семейного Кодекса, родители имеют </a:t>
            </a:r>
            <a:r>
              <a:rPr lang="ru-RU" b="1" dirty="0">
                <a:solidFill>
                  <a:srgbClr val="FF0000"/>
                </a:solidFill>
              </a:rPr>
              <a:t>право </a:t>
            </a:r>
            <a:r>
              <a:rPr lang="ru-RU" dirty="0">
                <a:solidFill>
                  <a:srgbClr val="002060"/>
                </a:solidFill>
              </a:rPr>
              <a:t>и </a:t>
            </a:r>
            <a:r>
              <a:rPr lang="ru-RU" b="1" dirty="0">
                <a:solidFill>
                  <a:srgbClr val="FF0000"/>
                </a:solidFill>
              </a:rPr>
              <a:t>обязаны </a:t>
            </a:r>
            <a:r>
              <a:rPr lang="ru-RU" dirty="0">
                <a:solidFill>
                  <a:srgbClr val="002060"/>
                </a:solidFill>
              </a:rPr>
              <a:t>воспитывать своих детей, они</a:t>
            </a:r>
            <a:r>
              <a:rPr lang="ru-RU" b="1" dirty="0">
                <a:solidFill>
                  <a:srgbClr val="FF0000"/>
                </a:solidFill>
              </a:rPr>
              <a:t> несут </a:t>
            </a:r>
            <a:r>
              <a:rPr lang="ru-RU" dirty="0">
                <a:solidFill>
                  <a:srgbClr val="002060"/>
                </a:solidFill>
              </a:rPr>
              <a:t>ответственность за воспитание и развитие несовершеннолетних. Они </a:t>
            </a:r>
            <a:r>
              <a:rPr lang="ru-RU" b="1" dirty="0">
                <a:solidFill>
                  <a:srgbClr val="FF0000"/>
                </a:solidFill>
              </a:rPr>
              <a:t>обязаны </a:t>
            </a:r>
            <a:r>
              <a:rPr lang="ru-RU" dirty="0">
                <a:solidFill>
                  <a:srgbClr val="002060"/>
                </a:solidFill>
              </a:rPr>
              <a:t>заботиться о здоровье, физическом, духовном и нравственном развитии детей. </a:t>
            </a:r>
            <a:endParaRPr lang="ru-RU" b="1" dirty="0">
              <a:solidFill>
                <a:srgbClr val="FF0000"/>
              </a:solidFill>
            </a:endParaRPr>
          </a:p>
        </p:txBody>
      </p:sp>
    </p:spTree>
    <p:extLst>
      <p:ext uri="{BB962C8B-B14F-4D97-AF65-F5344CB8AC3E}">
        <p14:creationId xmlns:p14="http://schemas.microsoft.com/office/powerpoint/2010/main" val="3557531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ПК\Desktop\Ст. Законов РФ об ответствен. родителей\КАРТИНКИ\ст. 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815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ПК\Desktop\Ст. Законов РФ об ответствен. родителей\КАРТИНКИ\ст. 44.jpg"/>
          <p:cNvPicPr>
            <a:picLocks noChangeAspect="1" noChangeArrowheads="1"/>
          </p:cNvPicPr>
          <p:nvPr/>
        </p:nvPicPr>
        <p:blipFill rotWithShape="1">
          <a:blip r:embed="rId2">
            <a:extLst>
              <a:ext uri="{28A0092B-C50C-407E-A947-70E740481C1C}">
                <a14:useLocalDpi xmlns:a14="http://schemas.microsoft.com/office/drawing/2010/main" val="0"/>
              </a:ext>
            </a:extLst>
          </a:blip>
          <a:srcRect l="62143" t="65638" r="3962" b="-1"/>
          <a:stretch/>
        </p:blipFill>
        <p:spPr bwMode="auto">
          <a:xfrm>
            <a:off x="5580112" y="3501008"/>
            <a:ext cx="3103052" cy="315715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pic>
        <p:nvPicPr>
          <p:cNvPr id="3" name="Picture 9" descr="C:\Users\ПК\Desktop\Ст. Законов РФ об ответствен. родителей\КАРТИНКИ\2352.gif"/>
          <p:cNvPicPr>
            <a:picLocks noChangeAspect="1" noChangeArrowheads="1"/>
          </p:cNvPicPr>
          <p:nvPr/>
        </p:nvPicPr>
        <p:blipFill rotWithShape="1">
          <a:blip r:embed="rId3">
            <a:extLst>
              <a:ext uri="{28A0092B-C50C-407E-A947-70E740481C1C}">
                <a14:useLocalDpi xmlns:a14="http://schemas.microsoft.com/office/drawing/2010/main" val="0"/>
              </a:ext>
            </a:extLst>
          </a:blip>
          <a:srcRect l="2410" t="5233"/>
          <a:stretch/>
        </p:blipFill>
        <p:spPr bwMode="auto">
          <a:xfrm>
            <a:off x="101432" y="116632"/>
            <a:ext cx="2736855" cy="346614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38288" y="234693"/>
            <a:ext cx="6073129" cy="1323439"/>
          </a:xfrm>
          <a:prstGeom prst="rect">
            <a:avLst/>
          </a:prstGeom>
          <a:noFill/>
        </p:spPr>
        <p:txBody>
          <a:bodyPr wrap="square" rtlCol="0">
            <a:spAutoFit/>
          </a:bodyPr>
          <a:lstStyle/>
          <a:p>
            <a:pPr algn="ctr"/>
            <a:r>
              <a:rPr lang="ru-RU" sz="2000" b="1" dirty="0">
                <a:solidFill>
                  <a:srgbClr val="FF0000"/>
                </a:solidFill>
                <a:effectLst>
                  <a:outerShdw blurRad="38100" dist="38100" dir="2700000" algn="tl">
                    <a:srgbClr val="000000">
                      <a:alpha val="43137"/>
                    </a:srgbClr>
                  </a:outerShdw>
                </a:effectLst>
              </a:rPr>
              <a:t>Статья 44. «Закон об образовании РФ».</a:t>
            </a:r>
          </a:p>
          <a:p>
            <a:pPr algn="ctr"/>
            <a:r>
              <a:rPr lang="ru-RU" sz="2000" b="1" dirty="0">
                <a:solidFill>
                  <a:srgbClr val="002060"/>
                </a:solidFill>
                <a:effectLst>
                  <a:outerShdw blurRad="38100" dist="38100" dir="2700000" algn="tl">
                    <a:srgbClr val="000000">
                      <a:alpha val="43137"/>
                    </a:srgbClr>
                  </a:outerShdw>
                </a:effectLst>
              </a:rPr>
              <a:t>Права, обязанности и ответственность в сфере образования родителей </a:t>
            </a:r>
            <a:r>
              <a:rPr lang="ru-RU" sz="2000" i="1" dirty="0">
                <a:solidFill>
                  <a:srgbClr val="002060"/>
                </a:solidFill>
              </a:rPr>
              <a:t>(законных представителей) </a:t>
            </a:r>
            <a:r>
              <a:rPr lang="ru-RU" sz="2000" b="1" dirty="0">
                <a:solidFill>
                  <a:srgbClr val="002060"/>
                </a:solidFill>
                <a:effectLst>
                  <a:outerShdw blurRad="38100" dist="38100" dir="2700000" algn="tl">
                    <a:srgbClr val="000000">
                      <a:alpha val="43137"/>
                    </a:srgbClr>
                  </a:outerShdw>
                </a:effectLst>
              </a:rPr>
              <a:t> несовершеннолетних обучающихся.</a:t>
            </a:r>
          </a:p>
        </p:txBody>
      </p:sp>
      <p:sp>
        <p:nvSpPr>
          <p:cNvPr id="4" name="TextBox 3"/>
          <p:cNvSpPr txBox="1"/>
          <p:nvPr/>
        </p:nvSpPr>
        <p:spPr>
          <a:xfrm>
            <a:off x="3066540" y="1558132"/>
            <a:ext cx="5616624" cy="2523768"/>
          </a:xfrm>
          <a:prstGeom prst="rect">
            <a:avLst/>
          </a:prstGeom>
          <a:noFill/>
        </p:spPr>
        <p:txBody>
          <a:bodyPr wrap="square" rtlCol="0">
            <a:spAutoFit/>
          </a:bodyPr>
          <a:lstStyle/>
          <a:p>
            <a:pPr marL="285750" indent="-285750">
              <a:buFont typeface="Wingdings" panose="05000000000000000000" pitchFamily="2" charset="2"/>
              <a:buChar char="q"/>
            </a:pPr>
            <a:r>
              <a:rPr lang="ru-RU" sz="2000" dirty="0">
                <a:solidFill>
                  <a:srgbClr val="002060"/>
                </a:solidFill>
              </a:rPr>
              <a:t>Родители (законные представители) несовершеннолетних обучающихся </a:t>
            </a:r>
            <a:r>
              <a:rPr lang="ru-RU" sz="2000" dirty="0">
                <a:solidFill>
                  <a:srgbClr val="FF0000"/>
                </a:solidFill>
              </a:rPr>
              <a:t>имеют право на обучение </a:t>
            </a:r>
            <a:r>
              <a:rPr lang="ru-RU" sz="2000" dirty="0">
                <a:solidFill>
                  <a:srgbClr val="002060"/>
                </a:solidFill>
              </a:rPr>
              <a:t>и воспитание детей перед всеми другими лицами. Они </a:t>
            </a:r>
            <a:r>
              <a:rPr lang="ru-RU" sz="2000" dirty="0">
                <a:solidFill>
                  <a:srgbClr val="FF0000"/>
                </a:solidFill>
              </a:rPr>
              <a:t>обязаны </a:t>
            </a:r>
            <a:r>
              <a:rPr lang="ru-RU" sz="2000" dirty="0">
                <a:solidFill>
                  <a:srgbClr val="002060"/>
                </a:solidFill>
              </a:rPr>
              <a:t>заложить основы физического, нравственного и интеллектуального развития личности ребёнка.</a:t>
            </a:r>
          </a:p>
          <a:p>
            <a:endParaRPr lang="ru-RU" dirty="0">
              <a:solidFill>
                <a:srgbClr val="002060"/>
              </a:solidFill>
            </a:endParaRPr>
          </a:p>
        </p:txBody>
      </p:sp>
      <p:sp>
        <p:nvSpPr>
          <p:cNvPr id="5" name="TextBox 4"/>
          <p:cNvSpPr txBox="1"/>
          <p:nvPr/>
        </p:nvSpPr>
        <p:spPr>
          <a:xfrm>
            <a:off x="101432" y="4155349"/>
            <a:ext cx="5292060" cy="2246769"/>
          </a:xfrm>
          <a:prstGeom prst="rect">
            <a:avLst/>
          </a:prstGeom>
          <a:noFill/>
        </p:spPr>
        <p:txBody>
          <a:bodyPr wrap="square" rtlCol="0">
            <a:spAutoFit/>
          </a:bodyPr>
          <a:lstStyle/>
          <a:p>
            <a:pPr marL="285750" indent="-285750">
              <a:buFont typeface="Wingdings" panose="05000000000000000000" pitchFamily="2" charset="2"/>
              <a:buChar char="q"/>
            </a:pPr>
            <a:r>
              <a:rPr lang="ru-RU" sz="2000" dirty="0">
                <a:solidFill>
                  <a:srgbClr val="002060"/>
                </a:solidFill>
              </a:rPr>
              <a:t>Родители </a:t>
            </a:r>
            <a:r>
              <a:rPr lang="ru-RU" sz="2000" i="1" dirty="0">
                <a:solidFill>
                  <a:srgbClr val="002060"/>
                </a:solidFill>
              </a:rPr>
              <a:t>(законные представители) </a:t>
            </a:r>
            <a:r>
              <a:rPr lang="ru-RU" sz="2000" dirty="0">
                <a:solidFill>
                  <a:srgbClr val="002060"/>
                </a:solidFill>
              </a:rPr>
              <a:t> несовершеннолетних обучающихся </a:t>
            </a:r>
            <a:r>
              <a:rPr lang="ru-RU" sz="2000" dirty="0">
                <a:solidFill>
                  <a:srgbClr val="FF0000"/>
                </a:solidFill>
              </a:rPr>
              <a:t>имеют право </a:t>
            </a:r>
            <a:r>
              <a:rPr lang="ru-RU" sz="2000" dirty="0">
                <a:solidFill>
                  <a:srgbClr val="002060"/>
                </a:solidFill>
              </a:rPr>
              <a:t>знакомиться с содержанием образования, используемыми методиками обучения и воспитания, образовательными технологиями, а также с  оценками успеваемости своих детей.</a:t>
            </a:r>
            <a:r>
              <a:rPr lang="ru-RU" sz="2000" dirty="0">
                <a:solidFill>
                  <a:srgbClr val="FF0000"/>
                </a:solidFill>
              </a:rPr>
              <a:t> </a:t>
            </a:r>
          </a:p>
        </p:txBody>
      </p:sp>
    </p:spTree>
    <p:extLst>
      <p:ext uri="{BB962C8B-B14F-4D97-AF65-F5344CB8AC3E}">
        <p14:creationId xmlns:p14="http://schemas.microsoft.com/office/powerpoint/2010/main" val="1038724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ПК\Desktop\Ст. Законов РФ об ответствен. родителей\КАРТИНКИ\Ст. 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71424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TotalTime>
  <Words>599</Words>
  <Application>Microsoft Office PowerPoint</Application>
  <PresentationFormat>Экран (4:3)</PresentationFormat>
  <Paragraphs>48</Paragraphs>
  <Slides>18</Slides>
  <Notes>4</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Calibri</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ПК</dc:creator>
  <cp:lastModifiedBy>Admin</cp:lastModifiedBy>
  <cp:revision>59</cp:revision>
  <dcterms:created xsi:type="dcterms:W3CDTF">2017-10-21T21:04:59Z</dcterms:created>
  <dcterms:modified xsi:type="dcterms:W3CDTF">2022-11-14T17:59:54Z</dcterms:modified>
</cp:coreProperties>
</file>