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_rels/presentation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4.xml.rels" ContentType="application/vnd.openxmlformats-package.relationships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3.xml" ContentType="application/vnd.openxmlformats-officedocument.presentationml.slideLayout+xml"/>
  <Override PartName="/ppt/media/image26.png" ContentType="image/png"/>
  <Override PartName="/ppt/media/image25.png" ContentType="image/png"/>
  <Override PartName="/ppt/media/image23.png" ContentType="image/png"/>
  <Override PartName="/ppt/media/image5.png" ContentType="image/png"/>
  <Override PartName="/ppt/media/image30.png" ContentType="image/png"/>
  <Override PartName="/ppt/media/image10.png" ContentType="image/png"/>
  <Override PartName="/ppt/media/image18.png" ContentType="image/png"/>
  <Override PartName="/ppt/media/image28.png" ContentType="image/png"/>
  <Override PartName="/ppt/media/image7.jpeg" ContentType="image/jpeg"/>
  <Override PartName="/ppt/media/image20.png" ContentType="image/png"/>
  <Override PartName="/ppt/media/image6.png" ContentType="image/png"/>
  <Override PartName="/ppt/media/image11.png" ContentType="image/png"/>
  <Override PartName="/ppt/media/image8.png" ContentType="image/png"/>
  <Override PartName="/ppt/media/image13.png" ContentType="image/png"/>
  <Override PartName="/ppt/media/image9.png" ContentType="image/png"/>
  <Override PartName="/ppt/media/image12.png" ContentType="image/png"/>
  <Override PartName="/ppt/media/image32.png" ContentType="image/png"/>
  <Override PartName="/ppt/media/image4.png" ContentType="image/png"/>
  <Override PartName="/ppt/media/image27.png" ContentType="image/png"/>
  <Override PartName="/ppt/media/image3.wmf" ContentType="image/x-wmf"/>
  <Override PartName="/ppt/media/image29.png" ContentType="image/png"/>
  <Override PartName="/ppt/media/image2.wmf" ContentType="image/x-wmf"/>
  <Override PartName="/ppt/media/image31.png" ContentType="image/png"/>
  <Override PartName="/ppt/media/image1.png" ContentType="image/png"/>
  <Override PartName="/ppt/media/image24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9.png" ContentType="image/png"/>
  <Override PartName="/ppt/media/image21.png" ContentType="image/png"/>
  <Override PartName="/ppt/media/image22.png" ContentType="image/png"/>
  <Override PartName="/ppt/embeddings/oleObject1.docx" ContentType="application/vnd.openxmlformats-officedocument.wordprocessingml.document"/>
  <Override PartName="/ppt/embeddings/oleObject2.docx" ContentType="application/vnd.openxmlformats-officedocument.wordprocessingml.document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9906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sldRg st="1" end="12"/>
  </p:showPr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0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0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5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6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7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0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4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6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0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1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2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3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0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5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6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9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0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3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4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9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0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1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2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5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6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7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8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9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2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8" name="PlaceHolder 5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90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1" name="PlaceHolder 3"/>
          <p:cNvSpPr>
            <a:spLocks noGrp="1"/>
          </p:cNvSpPr>
          <p:nvPr>
            <p:ph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2" name="PlaceHolder 4"/>
          <p:cNvSpPr>
            <a:spLocks noGrp="1"/>
          </p:cNvSpPr>
          <p:nvPr>
            <p:ph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3" name="PlaceHolder 5"/>
          <p:cNvSpPr>
            <a:spLocks noGrp="1"/>
          </p:cNvSpPr>
          <p:nvPr>
            <p:ph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4" name="PlaceHolder 6"/>
          <p:cNvSpPr>
            <a:spLocks noGrp="1"/>
          </p:cNvSpPr>
          <p:nvPr>
            <p:ph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5" name="PlaceHolder 7"/>
          <p:cNvSpPr>
            <a:spLocks noGrp="1"/>
          </p:cNvSpPr>
          <p:nvPr>
            <p:ph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95000" y="221040"/>
            <a:ext cx="89150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0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1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14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" name="Freeform 11"/>
          <p:cNvSpPr/>
          <p:nvPr/>
        </p:nvSpPr>
        <p:spPr>
          <a:xfrm flipV="1">
            <a:off x="0" y="7099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67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79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80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6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7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8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9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0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1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92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3" name="Freeform 11"/>
          <p:cNvSpPr/>
          <p:nvPr/>
        </p:nvSpPr>
        <p:spPr>
          <a:xfrm flipV="1">
            <a:off x="0" y="49093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133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4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5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6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7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8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9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0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1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2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3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4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45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146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7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8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9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0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1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2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3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4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5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6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7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58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59" name="Freeform 11"/>
          <p:cNvSpPr/>
          <p:nvPr/>
        </p:nvSpPr>
        <p:spPr>
          <a:xfrm flipV="1">
            <a:off x="0" y="7099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2107440" y="624240"/>
            <a:ext cx="7137720" cy="1280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199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0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1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2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3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4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5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6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7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8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9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0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11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212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3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4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5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6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7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8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9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0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1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2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3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24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25" name="Freeform 11"/>
          <p:cNvSpPr/>
          <p:nvPr/>
        </p:nvSpPr>
        <p:spPr>
          <a:xfrm flipV="1">
            <a:off x="0" y="7099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265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7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8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9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0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1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2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3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4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5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6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77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278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9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0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1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2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3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4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5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6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7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8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9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90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91" name="Freeform 11"/>
          <p:cNvSpPr/>
          <p:nvPr/>
        </p:nvSpPr>
        <p:spPr>
          <a:xfrm flipV="1">
            <a:off x="0" y="7099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2107440" y="624240"/>
            <a:ext cx="7137720" cy="1280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roup 35"/>
          <p:cNvGrpSpPr/>
          <p:nvPr/>
        </p:nvGrpSpPr>
        <p:grpSpPr>
          <a:xfrm>
            <a:off x="0" y="228600"/>
            <a:ext cx="2145600" cy="6638040"/>
            <a:chOff x="0" y="228600"/>
            <a:chExt cx="2145600" cy="6638040"/>
          </a:xfrm>
        </p:grpSpPr>
        <p:sp>
          <p:nvSpPr>
            <p:cNvPr id="331" name="Freeform 11"/>
            <p:cNvSpPr/>
            <p:nvPr/>
          </p:nvSpPr>
          <p:spPr>
            <a:xfrm>
              <a:off x="0" y="2575080"/>
              <a:ext cx="74880" cy="62532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2" name="Freeform 12"/>
            <p:cNvSpPr/>
            <p:nvPr/>
          </p:nvSpPr>
          <p:spPr>
            <a:xfrm>
              <a:off x="96840" y="3156480"/>
              <a:ext cx="48600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3" name="Freeform 13"/>
            <p:cNvSpPr/>
            <p:nvPr/>
          </p:nvSpPr>
          <p:spPr>
            <a:xfrm>
              <a:off x="607320" y="5447160"/>
              <a:ext cx="457920" cy="141948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4" name="Freeform 14"/>
            <p:cNvSpPr/>
            <p:nvPr/>
          </p:nvSpPr>
          <p:spPr>
            <a:xfrm>
              <a:off x="722520" y="6503760"/>
              <a:ext cx="128160" cy="36288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5" name="Freeform 15"/>
            <p:cNvSpPr/>
            <p:nvPr/>
          </p:nvSpPr>
          <p:spPr>
            <a:xfrm>
              <a:off x="75600" y="3201120"/>
              <a:ext cx="617760" cy="332784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6" name="Freeform 16"/>
            <p:cNvSpPr/>
            <p:nvPr/>
          </p:nvSpPr>
          <p:spPr>
            <a:xfrm>
              <a:off x="16920" y="228600"/>
              <a:ext cx="79200" cy="292716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7" name="Freeform 17"/>
            <p:cNvSpPr/>
            <p:nvPr/>
          </p:nvSpPr>
          <p:spPr>
            <a:xfrm>
              <a:off x="59040" y="2944080"/>
              <a:ext cx="58320" cy="49320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8" name="Freeform 18"/>
            <p:cNvSpPr/>
            <p:nvPr/>
          </p:nvSpPr>
          <p:spPr>
            <a:xfrm>
              <a:off x="579240" y="5478840"/>
              <a:ext cx="142200" cy="102420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9" name="Freeform 19"/>
            <p:cNvSpPr/>
            <p:nvPr/>
          </p:nvSpPr>
          <p:spPr>
            <a:xfrm>
              <a:off x="583560" y="1398960"/>
              <a:ext cx="156204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0" name="Freeform 20"/>
            <p:cNvSpPr/>
            <p:nvPr/>
          </p:nvSpPr>
          <p:spPr>
            <a:xfrm>
              <a:off x="694440" y="6530040"/>
              <a:ext cx="121320" cy="33660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1" name="Freeform 21"/>
            <p:cNvSpPr/>
            <p:nvPr/>
          </p:nvSpPr>
          <p:spPr>
            <a:xfrm>
              <a:off x="579240" y="5359320"/>
              <a:ext cx="27360" cy="22104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2" name="Freeform 22"/>
            <p:cNvSpPr/>
            <p:nvPr/>
          </p:nvSpPr>
          <p:spPr>
            <a:xfrm>
              <a:off x="639720" y="6244560"/>
              <a:ext cx="178920" cy="62172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43" name="Group 48"/>
          <p:cNvGrpSpPr/>
          <p:nvPr/>
        </p:nvGrpSpPr>
        <p:grpSpPr>
          <a:xfrm>
            <a:off x="21960" y="360"/>
            <a:ext cx="2114280" cy="6852240"/>
            <a:chOff x="21960" y="360"/>
            <a:chExt cx="2114280" cy="6852240"/>
          </a:xfrm>
        </p:grpSpPr>
        <p:sp>
          <p:nvSpPr>
            <p:cNvPr id="344" name="Freeform 27"/>
            <p:cNvSpPr/>
            <p:nvPr/>
          </p:nvSpPr>
          <p:spPr>
            <a:xfrm>
              <a:off x="21960" y="360"/>
              <a:ext cx="442800" cy="440028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5" name="Freeform 28"/>
            <p:cNvSpPr/>
            <p:nvPr/>
          </p:nvSpPr>
          <p:spPr>
            <a:xfrm>
              <a:off x="491400" y="4316400"/>
              <a:ext cx="379440" cy="158004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6" name="Freeform 29"/>
            <p:cNvSpPr/>
            <p:nvPr/>
          </p:nvSpPr>
          <p:spPr>
            <a:xfrm>
              <a:off x="900720" y="5862600"/>
              <a:ext cx="386280" cy="99000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7" name="Freeform 30"/>
            <p:cNvSpPr/>
            <p:nvPr/>
          </p:nvSpPr>
          <p:spPr>
            <a:xfrm>
              <a:off x="465840" y="4364280"/>
              <a:ext cx="494640" cy="223524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8" name="Freeform 31"/>
            <p:cNvSpPr/>
            <p:nvPr/>
          </p:nvSpPr>
          <p:spPr>
            <a:xfrm>
              <a:off x="417600" y="1289160"/>
              <a:ext cx="155880" cy="302652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9" name="Freeform 32"/>
            <p:cNvSpPr/>
            <p:nvPr/>
          </p:nvSpPr>
          <p:spPr>
            <a:xfrm>
              <a:off x="995400" y="6571440"/>
              <a:ext cx="119520" cy="28080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0" name="Freeform 33"/>
            <p:cNvSpPr/>
            <p:nvPr/>
          </p:nvSpPr>
          <p:spPr>
            <a:xfrm>
              <a:off x="448560" y="4107600"/>
              <a:ext cx="73080" cy="51084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1" name="Freeform 34"/>
            <p:cNvSpPr/>
            <p:nvPr/>
          </p:nvSpPr>
          <p:spPr>
            <a:xfrm>
              <a:off x="871560" y="3145680"/>
              <a:ext cx="126468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2" name="Freeform 35"/>
            <p:cNvSpPr/>
            <p:nvPr/>
          </p:nvSpPr>
          <p:spPr>
            <a:xfrm>
              <a:off x="960840" y="6600240"/>
              <a:ext cx="107640" cy="25236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3" name="Freeform 36"/>
            <p:cNvSpPr/>
            <p:nvPr/>
          </p:nvSpPr>
          <p:spPr>
            <a:xfrm>
              <a:off x="871560" y="5897160"/>
              <a:ext cx="123120" cy="67356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4" name="Freeform 37"/>
            <p:cNvSpPr/>
            <p:nvPr/>
          </p:nvSpPr>
          <p:spPr>
            <a:xfrm>
              <a:off x="871560" y="5772600"/>
              <a:ext cx="33840" cy="2271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55" name="Freeform 38"/>
            <p:cNvSpPr/>
            <p:nvPr/>
          </p:nvSpPr>
          <p:spPr>
            <a:xfrm>
              <a:off x="900720" y="6322680"/>
              <a:ext cx="188280" cy="52992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56" name="Rectangle 61"/>
          <p:cNvSpPr/>
          <p:nvPr/>
        </p:nvSpPr>
        <p:spPr>
          <a:xfrm>
            <a:off x="0" y="0"/>
            <a:ext cx="197280" cy="685728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6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57" name="Freeform 11"/>
          <p:cNvSpPr/>
          <p:nvPr/>
        </p:nvSpPr>
        <p:spPr>
          <a:xfrm flipV="1">
            <a:off x="0" y="709920"/>
            <a:ext cx="1470960" cy="507240"/>
          </a:xfrm>
          <a:custGeom>
            <a:avLst/>
            <a:gdLst/>
            <a:ah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5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slideLayout" Target="../slideLayouts/slideLayout4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package" Target="../embeddings/oleObject1.docx"/><Relationship Id="rId2" Type="http://schemas.openxmlformats.org/officeDocument/2006/relationships/image" Target="../media/image2.wmf"/><Relationship Id="rId3" Type="http://schemas.openxmlformats.org/officeDocument/2006/relationships/package" Target="../embeddings/oleObject2.docx"/><Relationship Id="rId4" Type="http://schemas.openxmlformats.org/officeDocument/2006/relationships/image" Target="../media/image3.wmf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jpeg"/><Relationship Id="rId9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slideLayout" Target="../slideLayouts/slideLayout2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2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slideLayout" Target="../slideLayouts/slideLayout5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5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Скругленный прямоугольник 5"/>
          <p:cNvSpPr/>
          <p:nvPr/>
        </p:nvSpPr>
        <p:spPr>
          <a:xfrm>
            <a:off x="1117440" y="565560"/>
            <a:ext cx="8686080" cy="707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cap="rnd">
            <a:solidFill>
              <a:srgbClr val="a53010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7c240c"/>
                </a:solidFill>
                <a:latin typeface="Century Gothic"/>
                <a:ea typeface="DejaVu Sans"/>
              </a:rPr>
              <a:t>Муниципальное бюджетное образовательное учреждение  «Каменская школа №44»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97" name="TextBox 4"/>
          <p:cNvSpPr/>
          <p:nvPr/>
        </p:nvSpPr>
        <p:spPr>
          <a:xfrm>
            <a:off x="1440000" y="1323720"/>
            <a:ext cx="7466760" cy="173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a53010"/>
                </a:solidFill>
                <a:latin typeface="Times New Roman"/>
                <a:ea typeface="DejaVu Sans"/>
              </a:rPr>
              <a:t>«Нейропсихологические упражнения в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a53010"/>
                </a:solidFill>
                <a:latin typeface="Times New Roman"/>
                <a:ea typeface="DejaVu Sans"/>
              </a:rPr>
              <a:t>работе учителя-логопеда»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98" name="TextBox 6"/>
          <p:cNvSpPr/>
          <p:nvPr/>
        </p:nvSpPr>
        <p:spPr>
          <a:xfrm>
            <a:off x="4860000" y="5808600"/>
            <a:ext cx="4825440" cy="790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r">
              <a:lnSpc>
                <a:spcPct val="100000"/>
              </a:lnSpc>
            </a:pPr>
            <a:r>
              <a:rPr b="1" lang="ru-RU" sz="1800" spc="-1" strike="noStrike">
                <a:solidFill>
                  <a:srgbClr val="a53010"/>
                </a:solidFill>
                <a:latin typeface="Century Gothic"/>
                <a:ea typeface="Noto Sans CJK SC"/>
              </a:rPr>
              <a:t>Новикова Татьяна Петровна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i="1" lang="ru-RU" sz="1400" spc="-1" strike="noStrike">
                <a:solidFill>
                  <a:srgbClr val="a53010"/>
                </a:solidFill>
                <a:latin typeface="Times New Roman"/>
                <a:ea typeface="Noto Sans CJK SC"/>
              </a:rPr>
              <a:t>учитель-логопед </a:t>
            </a:r>
            <a:endParaRPr b="0" lang="ru-RU" sz="14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399" name="" descr=""/>
          <p:cNvPicPr/>
          <p:nvPr/>
        </p:nvPicPr>
        <p:blipFill>
          <a:blip r:embed="rId1"/>
          <a:srcRect l="23244" t="20622" r="7462" b="21622"/>
          <a:stretch/>
        </p:blipFill>
        <p:spPr>
          <a:xfrm>
            <a:off x="3240360" y="3060000"/>
            <a:ext cx="3779280" cy="251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advTm="7000" p14:dur="10">
        <p:wheel/>
      </p:transition>
    </mc:Choice>
    <mc:Fallback>
      <p:transition advTm="7000">
        <p:wheel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2107440" y="624240"/>
            <a:ext cx="7137720" cy="1280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8" name=""/>
          <p:cNvSpPr/>
          <p:nvPr/>
        </p:nvSpPr>
        <p:spPr>
          <a:xfrm>
            <a:off x="587160" y="1537560"/>
            <a:ext cx="9132480" cy="188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Игры с мячами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(обычными, прыгунами, кинезиологическими )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Инструкция: на звук Ш отбивай мяч правой рукой, на звук Ж левой.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2 вариант: если назову один предмет, отбивай правой рукой мяч, если много —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левой.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3 вариант: если назову живой предмет -отбивай мяч правой рукой, если неживой —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левой.</a:t>
            </a:r>
            <a:endParaRPr b="0" lang="ru-RU" sz="1800" spc="-1" strike="noStrike">
              <a:latin typeface="Arial"/>
            </a:endParaRPr>
          </a:p>
        </p:txBody>
      </p:sp>
    </p:spTree>
  </p:cSld>
  <p:transition spd="med" advTm="7000">
    <p:wheel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" descr=""/>
          <p:cNvPicPr/>
          <p:nvPr/>
        </p:nvPicPr>
        <p:blipFill>
          <a:blip r:embed="rId1"/>
          <a:srcRect l="37943" t="18005" r="22157" b="29498"/>
          <a:stretch/>
        </p:blipFill>
        <p:spPr>
          <a:xfrm>
            <a:off x="540000" y="1620360"/>
            <a:ext cx="2735640" cy="2879640"/>
          </a:xfrm>
          <a:prstGeom prst="rect">
            <a:avLst/>
          </a:prstGeom>
          <a:ln w="0">
            <a:noFill/>
          </a:ln>
        </p:spPr>
      </p:pic>
      <p:pic>
        <p:nvPicPr>
          <p:cNvPr id="440" name="" descr=""/>
          <p:cNvPicPr/>
          <p:nvPr/>
        </p:nvPicPr>
        <p:blipFill>
          <a:blip r:embed="rId2"/>
          <a:srcRect l="40042" t="15377" r="24257" b="29498"/>
          <a:stretch/>
        </p:blipFill>
        <p:spPr>
          <a:xfrm>
            <a:off x="3780000" y="540000"/>
            <a:ext cx="2768400" cy="3420000"/>
          </a:xfrm>
          <a:prstGeom prst="rect">
            <a:avLst/>
          </a:prstGeom>
          <a:ln w="0">
            <a:noFill/>
          </a:ln>
        </p:spPr>
      </p:pic>
      <p:pic>
        <p:nvPicPr>
          <p:cNvPr id="441" name="" descr=""/>
          <p:cNvPicPr/>
          <p:nvPr/>
        </p:nvPicPr>
        <p:blipFill>
          <a:blip r:embed="rId3"/>
          <a:srcRect l="29964" t="12269" r="15856" b="3735"/>
          <a:stretch/>
        </p:blipFill>
        <p:spPr>
          <a:xfrm>
            <a:off x="7380000" y="381960"/>
            <a:ext cx="2304360" cy="2858040"/>
          </a:xfrm>
          <a:prstGeom prst="rect">
            <a:avLst/>
          </a:prstGeom>
          <a:ln w="0">
            <a:noFill/>
          </a:ln>
        </p:spPr>
      </p:pic>
      <p:pic>
        <p:nvPicPr>
          <p:cNvPr id="442" name="" descr=""/>
          <p:cNvPicPr/>
          <p:nvPr/>
        </p:nvPicPr>
        <p:blipFill>
          <a:blip r:embed="rId4"/>
          <a:srcRect l="16952" t="12269" r="30552" b="3735"/>
          <a:stretch/>
        </p:blipFill>
        <p:spPr>
          <a:xfrm>
            <a:off x="6300000" y="3780000"/>
            <a:ext cx="2109240" cy="270000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PlaceHolder 1"/>
          <p:cNvSpPr>
            <a:spLocks noGrp="1"/>
          </p:cNvSpPr>
          <p:nvPr>
            <p:ph type="title"/>
          </p:nvPr>
        </p:nvSpPr>
        <p:spPr>
          <a:xfrm>
            <a:off x="1475640" y="2608200"/>
            <a:ext cx="6940440" cy="892800"/>
          </a:xfrm>
          <a:prstGeom prst="rect">
            <a:avLst/>
          </a:prstGeom>
          <a:solidFill>
            <a:srgbClr val="f5cba0"/>
          </a:solidFill>
          <a:ln w="0">
            <a:noFill/>
          </a:ln>
        </p:spPr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7c240c"/>
                </a:solidFill>
                <a:latin typeface="Century Gothic"/>
              </a:rPr>
              <a:t>СПАСИБО ЗА ВНИМАНИЕ !</a:t>
            </a:r>
            <a:endParaRPr b="0" lang="ru-RU" sz="3600" spc="-1" strike="noStrike">
              <a:latin typeface="Arial"/>
            </a:endParaRPr>
          </a:p>
        </p:txBody>
      </p:sp>
    </p:spTree>
  </p:cSld>
  <p:transition spd="med" advTm="7000">
    <p:wheel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"/>
          <p:cNvSpPr/>
          <p:nvPr/>
        </p:nvSpPr>
        <p:spPr>
          <a:xfrm>
            <a:off x="1620000" y="720000"/>
            <a:ext cx="7919640" cy="4664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</a:pPr>
            <a:r>
              <a:rPr b="1" lang="ru-RU" sz="2200" spc="-1" strike="noStrike">
                <a:solidFill>
                  <a:srgbClr val="c9211e"/>
                </a:solidFill>
                <a:latin typeface="Arial"/>
              </a:rPr>
              <a:t>Нейропсихология </a:t>
            </a:r>
            <a:r>
              <a:rPr b="0" lang="ru-RU" sz="2200" spc="-1" strike="noStrike">
                <a:latin typeface="Arial"/>
              </a:rPr>
              <a:t>– наука, работающая на стыке психологии, медицины и физиологии, изучающая мозговую организацию психических процессов: внимания, памяти, восприятия, речи, мышления, моторики и эмоционального реагирования.</a:t>
            </a: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200" spc="-1" strike="noStrike">
                <a:latin typeface="Arial"/>
              </a:rPr>
              <a:t>Одна из важных </a:t>
            </a:r>
            <a:r>
              <a:rPr b="1" lang="ru-RU" sz="2200" spc="-1" strike="noStrike">
                <a:solidFill>
                  <a:srgbClr val="c9211e"/>
                </a:solidFill>
                <a:latin typeface="Arial"/>
              </a:rPr>
              <a:t>задач,</a:t>
            </a:r>
            <a:r>
              <a:rPr b="0" lang="ru-RU" sz="2200" spc="-1" strike="noStrike">
                <a:latin typeface="Arial"/>
              </a:rPr>
              <a:t> которую решает детская нейропсихология, — разработка подходов к пониманию закономерностей процесса формирования и усвоения знаний и навыков у детей, а также к изучению внутренних механизмов обучения в норме и при патологии психических процессов.</a:t>
            </a: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200" spc="-1" strike="noStrike">
                <a:latin typeface="Arial"/>
              </a:rPr>
              <a:t>Создателями нейропсихологии являются Лев</a:t>
            </a: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200" spc="-1" strike="noStrike">
                <a:latin typeface="Arial"/>
              </a:rPr>
              <a:t>Семенович Выготский и Александр Романович Лурия.</a:t>
            </a:r>
            <a:endParaRPr b="0" lang="ru-RU" sz="2200" spc="-1" strike="noStrike">
              <a:latin typeface="Arial"/>
            </a:endParaRPr>
          </a:p>
        </p:txBody>
      </p:sp>
    </p:spTree>
  </p:cSld>
  <p:transition spd="med" advTm="7000">
    <p:wheel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" name=""/>
          <p:cNvGraphicFramePr/>
          <p:nvPr/>
        </p:nvGraphicFramePr>
        <p:xfrm rot="21276000">
          <a:off x="1111680" y="-228960"/>
          <a:ext cx="6593040" cy="4869000"/>
        </p:xfrm>
        <a:graphic>
          <a:graphicData uri="http://schemas.openxmlformats.org/presentationml/2006/ole">
            <p:oleObj progId="Word.Document.12" r:id="rId1" spid="">
              <p:embed/>
              <p:pic>
                <p:nvPicPr>
                  <p:cNvPr id="402" name="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 rot="21276000">
                    <a:off x="1111680" y="-228960"/>
                    <a:ext cx="6593040" cy="486900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graphicFrame>
        <p:nvGraphicFramePr>
          <p:cNvPr id="403" name=""/>
          <p:cNvGraphicFramePr/>
          <p:nvPr/>
        </p:nvGraphicFramePr>
        <p:xfrm>
          <a:off x="1226880" y="0"/>
          <a:ext cx="6118200" cy="6485760"/>
        </p:xfrm>
        <a:graphic>
          <a:graphicData uri="http://schemas.openxmlformats.org/presentationml/2006/ole">
            <p:oleObj progId="Word.Document.12" r:id="rId3" spid="">
              <p:embed/>
              <p:pic>
                <p:nvPicPr>
                  <p:cNvPr id="404" name="" descr=""/>
                  <p:cNvPicPr/>
                  <p:nvPr/>
                </p:nvPicPr>
                <p:blipFill>
                  <a:blip r:embed="rId4"/>
                  <a:stretch/>
                </p:blipFill>
                <p:spPr>
                  <a:xfrm>
                    <a:off x="1226880" y="0"/>
                    <a:ext cx="6118200" cy="648576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pic>
        <p:nvPicPr>
          <p:cNvPr id="405" name="" descr=""/>
          <p:cNvPicPr/>
          <p:nvPr/>
        </p:nvPicPr>
        <p:blipFill>
          <a:blip r:embed="rId5"/>
          <a:srcRect l="40036" t="10128" r="24254" b="5411"/>
          <a:stretch/>
        </p:blipFill>
        <p:spPr>
          <a:xfrm>
            <a:off x="1620000" y="186840"/>
            <a:ext cx="3419280" cy="6472800"/>
          </a:xfrm>
          <a:prstGeom prst="rect">
            <a:avLst/>
          </a:prstGeom>
          <a:ln w="0">
            <a:noFill/>
          </a:ln>
        </p:spPr>
      </p:pic>
      <p:pic>
        <p:nvPicPr>
          <p:cNvPr id="406" name="" descr=""/>
          <p:cNvPicPr/>
          <p:nvPr/>
        </p:nvPicPr>
        <p:blipFill>
          <a:blip r:embed="rId6"/>
          <a:srcRect l="40039" t="17997" r="26353" b="28373"/>
          <a:stretch/>
        </p:blipFill>
        <p:spPr>
          <a:xfrm>
            <a:off x="5220000" y="360000"/>
            <a:ext cx="2114280" cy="2699640"/>
          </a:xfrm>
          <a:prstGeom prst="rect">
            <a:avLst/>
          </a:prstGeom>
          <a:ln w="0">
            <a:noFill/>
          </a:ln>
        </p:spPr>
      </p:pic>
      <p:pic>
        <p:nvPicPr>
          <p:cNvPr id="407" name="" descr=""/>
          <p:cNvPicPr/>
          <p:nvPr/>
        </p:nvPicPr>
        <p:blipFill>
          <a:blip r:embed="rId7"/>
          <a:srcRect l="40036" t="20625" r="24254" b="26870"/>
          <a:stretch/>
        </p:blipFill>
        <p:spPr>
          <a:xfrm>
            <a:off x="6399000" y="3240000"/>
            <a:ext cx="2600640" cy="3059640"/>
          </a:xfrm>
          <a:prstGeom prst="rect">
            <a:avLst/>
          </a:prstGeom>
          <a:ln w="0">
            <a:noFill/>
          </a:ln>
        </p:spPr>
      </p:pic>
      <p:pic>
        <p:nvPicPr>
          <p:cNvPr id="408" name="Рисунок 3" descr=""/>
          <p:cNvPicPr/>
          <p:nvPr/>
        </p:nvPicPr>
        <p:blipFill>
          <a:blip r:embed="rId8"/>
          <a:stretch/>
        </p:blipFill>
        <p:spPr>
          <a:xfrm rot="21160800">
            <a:off x="444960" y="4893840"/>
            <a:ext cx="1955880" cy="146700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72720" y="114480"/>
            <a:ext cx="9832680" cy="955080"/>
          </a:xfrm>
          <a:prstGeom prst="rect">
            <a:avLst/>
          </a:prstGeom>
          <a:solidFill>
            <a:srgbClr val="f5cba0"/>
          </a:solidFill>
          <a:ln w="0">
            <a:noFill/>
          </a:ln>
        </p:spPr>
        <p:txBody>
          <a:bodyPr lIns="90000" rIns="90000" tIns="45000" bIns="45000" anchor="b">
            <a:norm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pic>
        <p:nvPicPr>
          <p:cNvPr id="410" name="" descr=""/>
          <p:cNvPicPr/>
          <p:nvPr/>
        </p:nvPicPr>
        <p:blipFill>
          <a:blip r:embed="rId1"/>
          <a:srcRect l="40036" t="13336" r="24254" b="31536"/>
          <a:stretch/>
        </p:blipFill>
        <p:spPr>
          <a:xfrm>
            <a:off x="720360" y="360000"/>
            <a:ext cx="4371120" cy="5399640"/>
          </a:xfrm>
          <a:prstGeom prst="rect">
            <a:avLst/>
          </a:prstGeom>
          <a:ln w="0">
            <a:noFill/>
          </a:ln>
        </p:spPr>
      </p:pic>
      <p:pic>
        <p:nvPicPr>
          <p:cNvPr id="411" name="" descr=""/>
          <p:cNvPicPr/>
          <p:nvPr/>
        </p:nvPicPr>
        <p:blipFill>
          <a:blip r:embed="rId2"/>
          <a:srcRect l="40036" t="21205" r="24254" b="23663"/>
          <a:stretch/>
        </p:blipFill>
        <p:spPr>
          <a:xfrm>
            <a:off x="5228640" y="180000"/>
            <a:ext cx="2331000" cy="2879640"/>
          </a:xfrm>
          <a:prstGeom prst="rect">
            <a:avLst/>
          </a:prstGeom>
          <a:ln w="0">
            <a:noFill/>
          </a:ln>
        </p:spPr>
      </p:pic>
      <p:pic>
        <p:nvPicPr>
          <p:cNvPr id="412" name="" descr=""/>
          <p:cNvPicPr/>
          <p:nvPr/>
        </p:nvPicPr>
        <p:blipFill>
          <a:blip r:embed="rId3"/>
          <a:srcRect l="39882" t="10711" r="24410" b="39412"/>
          <a:stretch/>
        </p:blipFill>
        <p:spPr>
          <a:xfrm>
            <a:off x="4907520" y="4140000"/>
            <a:ext cx="1932120" cy="2159640"/>
          </a:xfrm>
          <a:prstGeom prst="rect">
            <a:avLst/>
          </a:prstGeom>
          <a:ln w="0">
            <a:noFill/>
          </a:ln>
        </p:spPr>
      </p:pic>
      <p:pic>
        <p:nvPicPr>
          <p:cNvPr id="413" name="" descr=""/>
          <p:cNvPicPr/>
          <p:nvPr/>
        </p:nvPicPr>
        <p:blipFill>
          <a:blip r:embed="rId4"/>
          <a:srcRect l="40036" t="68442" r="24254" b="2669"/>
          <a:stretch/>
        </p:blipFill>
        <p:spPr>
          <a:xfrm>
            <a:off x="7380000" y="2520000"/>
            <a:ext cx="2224800" cy="1439280"/>
          </a:xfrm>
          <a:prstGeom prst="rect">
            <a:avLst/>
          </a:prstGeom>
          <a:ln w="0">
            <a:noFill/>
          </a:ln>
        </p:spPr>
      </p:pic>
      <p:pic>
        <p:nvPicPr>
          <p:cNvPr id="414" name="" descr=""/>
          <p:cNvPicPr/>
          <p:nvPr/>
        </p:nvPicPr>
        <p:blipFill>
          <a:blip r:embed="rId5"/>
          <a:srcRect l="40036" t="23829" r="22916" b="28912"/>
          <a:stretch/>
        </p:blipFill>
        <p:spPr>
          <a:xfrm>
            <a:off x="7200000" y="4320000"/>
            <a:ext cx="2116080" cy="215964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" descr=""/>
          <p:cNvPicPr/>
          <p:nvPr/>
        </p:nvPicPr>
        <p:blipFill>
          <a:blip r:embed="rId1"/>
          <a:srcRect l="40036" t="26453" r="24254" b="18414"/>
          <a:stretch/>
        </p:blipFill>
        <p:spPr>
          <a:xfrm rot="21596400">
            <a:off x="1620000" y="179640"/>
            <a:ext cx="3059280" cy="3779280"/>
          </a:xfrm>
          <a:prstGeom prst="rect">
            <a:avLst/>
          </a:prstGeom>
          <a:ln w="0">
            <a:noFill/>
          </a:ln>
        </p:spPr>
      </p:pic>
      <p:pic>
        <p:nvPicPr>
          <p:cNvPr id="416" name="" descr=""/>
          <p:cNvPicPr/>
          <p:nvPr/>
        </p:nvPicPr>
        <p:blipFill>
          <a:blip r:embed="rId2"/>
          <a:srcRect l="40036" t="29081" r="22154" b="18414"/>
          <a:stretch/>
        </p:blipFill>
        <p:spPr>
          <a:xfrm>
            <a:off x="6480000" y="360000"/>
            <a:ext cx="3239280" cy="3599280"/>
          </a:xfrm>
          <a:prstGeom prst="rect">
            <a:avLst/>
          </a:prstGeom>
          <a:ln w="0">
            <a:noFill/>
          </a:ln>
        </p:spPr>
      </p:pic>
      <p:pic>
        <p:nvPicPr>
          <p:cNvPr id="417" name="" descr=""/>
          <p:cNvPicPr/>
          <p:nvPr/>
        </p:nvPicPr>
        <p:blipFill>
          <a:blip r:embed="rId3"/>
          <a:srcRect l="40036" t="42199" r="24254" b="23663"/>
          <a:stretch/>
        </p:blipFill>
        <p:spPr>
          <a:xfrm>
            <a:off x="3780360" y="3240360"/>
            <a:ext cx="3059280" cy="2339280"/>
          </a:xfrm>
          <a:prstGeom prst="rect">
            <a:avLst/>
          </a:prstGeom>
          <a:ln w="0">
            <a:noFill/>
          </a:ln>
        </p:spPr>
      </p:pic>
      <p:pic>
        <p:nvPicPr>
          <p:cNvPr id="418" name="" descr=""/>
          <p:cNvPicPr/>
          <p:nvPr/>
        </p:nvPicPr>
        <p:blipFill>
          <a:blip r:embed="rId4"/>
          <a:srcRect l="40036" t="21205" r="24254" b="57779"/>
          <a:stretch/>
        </p:blipFill>
        <p:spPr>
          <a:xfrm>
            <a:off x="540000" y="4860000"/>
            <a:ext cx="3059280" cy="1439280"/>
          </a:xfrm>
          <a:prstGeom prst="rect">
            <a:avLst/>
          </a:prstGeom>
          <a:ln w="0">
            <a:noFill/>
          </a:ln>
        </p:spPr>
      </p:pic>
      <p:pic>
        <p:nvPicPr>
          <p:cNvPr id="419" name="" descr=""/>
          <p:cNvPicPr/>
          <p:nvPr/>
        </p:nvPicPr>
        <p:blipFill>
          <a:blip r:embed="rId5"/>
          <a:srcRect l="40036" t="29081" r="24254" b="49906"/>
          <a:stretch/>
        </p:blipFill>
        <p:spPr>
          <a:xfrm>
            <a:off x="4860000" y="540000"/>
            <a:ext cx="2339280" cy="1100520"/>
          </a:xfrm>
          <a:prstGeom prst="rect">
            <a:avLst/>
          </a:prstGeom>
          <a:ln w="0">
            <a:noFill/>
          </a:ln>
        </p:spPr>
      </p:pic>
      <p:pic>
        <p:nvPicPr>
          <p:cNvPr id="420" name="" descr=""/>
          <p:cNvPicPr/>
          <p:nvPr/>
        </p:nvPicPr>
        <p:blipFill>
          <a:blip r:embed="rId6"/>
          <a:srcRect l="40036" t="50072" r="24254" b="13166"/>
          <a:stretch/>
        </p:blipFill>
        <p:spPr>
          <a:xfrm rot="21532800">
            <a:off x="7039800" y="4393440"/>
            <a:ext cx="2503440" cy="206172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" descr=""/>
          <p:cNvPicPr/>
          <p:nvPr/>
        </p:nvPicPr>
        <p:blipFill>
          <a:blip r:embed="rId1"/>
          <a:srcRect l="40036" t="29081" r="24254" b="15794"/>
          <a:stretch/>
        </p:blipFill>
        <p:spPr>
          <a:xfrm rot="21588000">
            <a:off x="1442520" y="182160"/>
            <a:ext cx="4071960" cy="5030280"/>
          </a:xfrm>
          <a:prstGeom prst="rect">
            <a:avLst/>
          </a:prstGeom>
          <a:ln w="0">
            <a:noFill/>
          </a:ln>
        </p:spPr>
      </p:pic>
      <p:pic>
        <p:nvPicPr>
          <p:cNvPr id="422" name="" descr=""/>
          <p:cNvPicPr/>
          <p:nvPr/>
        </p:nvPicPr>
        <p:blipFill>
          <a:blip r:embed="rId2"/>
          <a:srcRect l="40036" t="13336" r="24254" b="31536"/>
          <a:stretch/>
        </p:blipFill>
        <p:spPr>
          <a:xfrm>
            <a:off x="5760000" y="360000"/>
            <a:ext cx="1893960" cy="2339640"/>
          </a:xfrm>
          <a:prstGeom prst="rect">
            <a:avLst/>
          </a:prstGeom>
          <a:ln w="0">
            <a:noFill/>
          </a:ln>
        </p:spPr>
      </p:pic>
      <p:pic>
        <p:nvPicPr>
          <p:cNvPr id="423" name="" descr=""/>
          <p:cNvPicPr/>
          <p:nvPr/>
        </p:nvPicPr>
        <p:blipFill>
          <a:blip r:embed="rId3"/>
          <a:srcRect l="40036" t="15960" r="24254" b="28912"/>
          <a:stretch/>
        </p:blipFill>
        <p:spPr>
          <a:xfrm>
            <a:off x="7020000" y="3229200"/>
            <a:ext cx="2339640" cy="289044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1600200" y="624240"/>
            <a:ext cx="8208000" cy="1152000"/>
          </a:xfrm>
          <a:prstGeom prst="rect">
            <a:avLst/>
          </a:prstGeom>
          <a:solidFill>
            <a:srgbClr val="f5cba0"/>
          </a:solidFill>
          <a:ln w="0">
            <a:noFill/>
          </a:ln>
        </p:spPr>
        <p:txBody>
          <a:bodyPr lIns="0" rIns="0" tIns="0" bIns="0" anchor="t">
            <a:norm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pic>
        <p:nvPicPr>
          <p:cNvPr id="425" name="" descr=""/>
          <p:cNvPicPr/>
          <p:nvPr/>
        </p:nvPicPr>
        <p:blipFill>
          <a:blip r:embed="rId1"/>
          <a:srcRect l="40036" t="16536" r="24254" b="28336"/>
          <a:stretch/>
        </p:blipFill>
        <p:spPr>
          <a:xfrm>
            <a:off x="1600200" y="624240"/>
            <a:ext cx="4011480" cy="495540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1600200" y="624240"/>
            <a:ext cx="8208000" cy="1152000"/>
          </a:xfrm>
          <a:prstGeom prst="rect">
            <a:avLst/>
          </a:prstGeom>
          <a:solidFill>
            <a:srgbClr val="f5cba0"/>
          </a:solidFill>
          <a:ln w="0">
            <a:noFill/>
          </a:ln>
        </p:spPr>
        <p:txBody>
          <a:bodyPr lIns="0" rIns="0" tIns="0" bIns="0" anchor="t">
            <a:norm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pic>
        <p:nvPicPr>
          <p:cNvPr id="427" name="" descr=""/>
          <p:cNvPicPr/>
          <p:nvPr/>
        </p:nvPicPr>
        <p:blipFill>
          <a:blip r:embed="rId1"/>
          <a:srcRect l="39717" t="27542" r="24576" b="19950"/>
          <a:stretch/>
        </p:blipFill>
        <p:spPr>
          <a:xfrm>
            <a:off x="1440360" y="360000"/>
            <a:ext cx="5039280" cy="5928840"/>
          </a:xfrm>
          <a:prstGeom prst="rect">
            <a:avLst/>
          </a:prstGeom>
          <a:ln w="0">
            <a:noFill/>
          </a:ln>
        </p:spPr>
      </p:pic>
      <p:pic>
        <p:nvPicPr>
          <p:cNvPr id="428" name="" descr=""/>
          <p:cNvPicPr/>
          <p:nvPr/>
        </p:nvPicPr>
        <p:blipFill>
          <a:blip r:embed="rId2"/>
          <a:srcRect l="39717" t="19673" r="24576" b="51438"/>
          <a:stretch/>
        </p:blipFill>
        <p:spPr>
          <a:xfrm>
            <a:off x="6840360" y="1069920"/>
            <a:ext cx="2519280" cy="1629720"/>
          </a:xfrm>
          <a:prstGeom prst="rect">
            <a:avLst/>
          </a:prstGeom>
          <a:ln w="0">
            <a:noFill/>
          </a:ln>
        </p:spPr>
      </p:pic>
      <p:pic>
        <p:nvPicPr>
          <p:cNvPr id="429" name="" descr=""/>
          <p:cNvPicPr/>
          <p:nvPr/>
        </p:nvPicPr>
        <p:blipFill>
          <a:blip r:embed="rId3"/>
          <a:srcRect l="39717" t="48533" r="24576" b="25195"/>
          <a:stretch/>
        </p:blipFill>
        <p:spPr>
          <a:xfrm>
            <a:off x="7092360" y="3420000"/>
            <a:ext cx="2447280" cy="1439640"/>
          </a:xfrm>
          <a:prstGeom prst="rect">
            <a:avLst/>
          </a:prstGeom>
          <a:ln w="0">
            <a:noFill/>
          </a:ln>
        </p:spPr>
      </p:pic>
    </p:spTree>
  </p:cSld>
  <p:transition spd="med" advTm="7000">
    <p:wheel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1620000" y="468360"/>
            <a:ext cx="8099640" cy="1591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entury Gothic"/>
              </a:rPr>
              <a:t>Упражнения на развитие межполушарного взаимодействия.</a:t>
            </a:r>
            <a:br/>
            <a:br/>
            <a:br/>
            <a:endParaRPr b="0" lang="ru-RU" sz="1800" spc="-1" strike="noStrike">
              <a:latin typeface="Arial"/>
            </a:endParaRPr>
          </a:p>
        </p:txBody>
      </p:sp>
      <p:pic>
        <p:nvPicPr>
          <p:cNvPr id="431" name="" descr=""/>
          <p:cNvPicPr/>
          <p:nvPr/>
        </p:nvPicPr>
        <p:blipFill>
          <a:blip r:embed="rId1"/>
          <a:srcRect l="21142" t="10128" r="5362" b="18998"/>
          <a:stretch/>
        </p:blipFill>
        <p:spPr>
          <a:xfrm>
            <a:off x="360000" y="2499480"/>
            <a:ext cx="3759480" cy="2900160"/>
          </a:xfrm>
          <a:prstGeom prst="rect">
            <a:avLst/>
          </a:prstGeom>
          <a:ln w="0">
            <a:noFill/>
          </a:ln>
        </p:spPr>
      </p:pic>
      <p:sp>
        <p:nvSpPr>
          <p:cNvPr id="432" name=""/>
          <p:cNvSpPr/>
          <p:nvPr/>
        </p:nvSpPr>
        <p:spPr>
          <a:xfrm>
            <a:off x="482040" y="2160000"/>
            <a:ext cx="275760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Двуручное рисование.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433" name="" descr=""/>
          <p:cNvPicPr/>
          <p:nvPr/>
        </p:nvPicPr>
        <p:blipFill>
          <a:blip r:embed="rId2"/>
          <a:srcRect l="75723" t="25874" r="3263" b="55738"/>
          <a:stretch/>
        </p:blipFill>
        <p:spPr>
          <a:xfrm>
            <a:off x="6300360" y="2520360"/>
            <a:ext cx="1799280" cy="1259280"/>
          </a:xfrm>
          <a:prstGeom prst="rect">
            <a:avLst/>
          </a:prstGeom>
          <a:ln w="0">
            <a:noFill/>
          </a:ln>
        </p:spPr>
      </p:pic>
      <p:pic>
        <p:nvPicPr>
          <p:cNvPr id="434" name="" descr=""/>
          <p:cNvPicPr/>
          <p:nvPr/>
        </p:nvPicPr>
        <p:blipFill>
          <a:blip r:embed="rId3"/>
          <a:srcRect l="19042" t="25874" r="58786" b="55738"/>
          <a:stretch/>
        </p:blipFill>
        <p:spPr>
          <a:xfrm>
            <a:off x="4580640" y="3960000"/>
            <a:ext cx="2799000" cy="1856520"/>
          </a:xfrm>
          <a:prstGeom prst="rect">
            <a:avLst/>
          </a:prstGeom>
          <a:ln w="0">
            <a:noFill/>
          </a:ln>
        </p:spPr>
      </p:pic>
      <p:sp>
        <p:nvSpPr>
          <p:cNvPr id="435" name=""/>
          <p:cNvSpPr/>
          <p:nvPr/>
        </p:nvSpPr>
        <p:spPr>
          <a:xfrm>
            <a:off x="6307560" y="2173680"/>
            <a:ext cx="269208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latin typeface="Arial"/>
              </a:rPr>
              <a:t>Межполушарная доска.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36" name=""/>
          <p:cNvSpPr/>
          <p:nvPr/>
        </p:nvSpPr>
        <p:spPr>
          <a:xfrm>
            <a:off x="5040000" y="5760000"/>
            <a:ext cx="4636080" cy="642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300" spc="-1" strike="noStrike">
                <a:latin typeface="Arial"/>
              </a:rPr>
              <a:t>Инструкция: двумя руками одновременно проведи по линиям,</a:t>
            </a:r>
            <a:br/>
            <a:r>
              <a:rPr b="0" lang="ru-RU" sz="1300" spc="-1" strike="noStrike">
                <a:latin typeface="Arial"/>
              </a:rPr>
              <a:t>произнося звук Р (любой автоматизируемый звук).</a:t>
            </a:r>
            <a:endParaRPr b="0" lang="ru-RU" sz="1300" spc="-1" strike="noStrike">
              <a:latin typeface="Arial"/>
            </a:endParaRPr>
          </a:p>
        </p:txBody>
      </p:sp>
    </p:spTree>
  </p:cSld>
  <p:transition spd="med" advTm="7000">
    <p:whee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1318</TotalTime>
  <Application>LibreOffice/7.2.2.2$Linux_X86_64 LibreOffice_project/20$Build-2</Application>
  <AppVersion>15.0000</AppVersion>
  <Words>291</Words>
  <Paragraphs>48</Paragraphs>
  <Company>UralSOFT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2013-04-10T08:27:45Z</dcterms:created>
  <dc:creator>ВАЛЕРА</dc:creator>
  <dc:description/>
  <dc:language>ru-RU</dc:language>
  <cp:lastModifiedBy/>
  <cp:lastPrinted>2018-02-21T06:14:44Z</cp:lastPrinted>
  <dcterms:modified xsi:type="dcterms:W3CDTF">2022-04-20T08:46:45Z</dcterms:modified>
  <cp:revision>115</cp:revision>
  <dc:subject/>
  <dc:title>ГОУ СПО «Сибирский Политехнический техникум»   Культура города Кемерово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Лист A4 (210x297 мм)</vt:lpwstr>
  </property>
  <property fmtid="{D5CDD505-2E9C-101B-9397-08002B2CF9AE}" pid="3" name="Slides">
    <vt:i4>22</vt:i4>
  </property>
</Properties>
</file>