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72" r:id="rId4"/>
    <p:sldId id="293" r:id="rId5"/>
    <p:sldId id="289" r:id="rId6"/>
    <p:sldId id="291" r:id="rId7"/>
    <p:sldId id="263" r:id="rId8"/>
    <p:sldId id="264" r:id="rId9"/>
    <p:sldId id="274" r:id="rId10"/>
    <p:sldId id="275" r:id="rId11"/>
    <p:sldId id="277" r:id="rId12"/>
    <p:sldId id="278" r:id="rId13"/>
    <p:sldId id="280" r:id="rId14"/>
    <p:sldId id="281" r:id="rId15"/>
    <p:sldId id="282" r:id="rId16"/>
    <p:sldId id="288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CCFF"/>
    <a:srgbClr val="CCECFF"/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17" autoAdjust="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10.07.2023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10.07.2023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10.07.2023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000108"/>
            <a:ext cx="7962108" cy="2932948"/>
          </a:xfrm>
          <a:solidFill>
            <a:srgbClr val="0070C0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Georgia" pitchFamily="18" charset="0"/>
              </a:rPr>
              <a:t>« </a:t>
            </a:r>
            <a:r>
              <a:rPr lang="ru-RU" dirty="0" smtClean="0">
                <a:latin typeface="Georgia" pitchFamily="18" charset="0"/>
              </a:rPr>
              <a:t>Дети –сироты и дети, оставшиеся без попечения родителей» </a:t>
            </a:r>
            <a:br>
              <a:rPr lang="ru-RU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>группа «риска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9254" y="4293096"/>
            <a:ext cx="6572296" cy="714380"/>
          </a:xfrm>
          <a:solidFill>
            <a:srgbClr val="00B0F0"/>
          </a:solidFill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В. В. Тимченко</a:t>
            </a:r>
            <a:endParaRPr lang="ru-RU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034" y="1714488"/>
            <a:ext cx="8229600" cy="4325112"/>
          </a:xfrm>
        </p:spPr>
        <p:txBody>
          <a:bodyPr>
            <a:normAutofit lnSpcReduction="10000"/>
          </a:bodyPr>
          <a:lstStyle/>
          <a:p>
            <a:pPr eaLnBrk="1" hangingPunct="1">
              <a:buFont typeface="Wingdings" pitchFamily="2" charset="2"/>
              <a:buNone/>
              <a:defRPr/>
            </a:pPr>
            <a:endParaRPr lang="ru-RU" dirty="0" smtClean="0"/>
          </a:p>
          <a:p>
            <a:pPr eaLnBrk="1" hangingPunct="1">
              <a:defRPr/>
            </a:pPr>
            <a:r>
              <a:rPr lang="ru-RU" b="1" dirty="0" smtClean="0"/>
              <a:t>Изучения личности через его личное дело и характеристики;</a:t>
            </a:r>
            <a:br>
              <a:rPr lang="ru-RU" b="1" dirty="0" smtClean="0"/>
            </a:br>
            <a:endParaRPr lang="ru-RU" b="1" dirty="0" smtClean="0"/>
          </a:p>
          <a:p>
            <a:pPr eaLnBrk="1" hangingPunct="1">
              <a:defRPr/>
            </a:pPr>
            <a:r>
              <a:rPr lang="ru-RU" b="1" dirty="0" smtClean="0"/>
              <a:t>Изучение причин отклонений в поведении;</a:t>
            </a:r>
            <a:br>
              <a:rPr lang="ru-RU" b="1" dirty="0" smtClean="0"/>
            </a:br>
            <a:endParaRPr lang="ru-RU" b="1" dirty="0" smtClean="0"/>
          </a:p>
          <a:p>
            <a:pPr eaLnBrk="1" hangingPunct="1">
              <a:defRPr/>
            </a:pPr>
            <a:r>
              <a:rPr lang="ru-RU" b="1" dirty="0" smtClean="0"/>
              <a:t>Обследования условий жизни и взаимоотношений несовершеннолетнего в семье.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428596" y="642918"/>
            <a:ext cx="8115328" cy="928694"/>
          </a:xfrm>
          <a:prstGeom prst="rect">
            <a:avLst/>
          </a:prstGeom>
          <a:solidFill>
            <a:srgbClr val="0070C0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vert="horz" anchor="ctr">
            <a:normAutofit fontScale="92500" lnSpcReduction="20000"/>
          </a:bodyPr>
          <a:lstStyle/>
          <a:p>
            <a:pPr algn="ctr">
              <a:spcBef>
                <a:spcPct val="0"/>
              </a:spcBef>
              <a:defRPr/>
            </a:pPr>
            <a:endParaRPr lang="ru-RU" sz="3600" b="1" dirty="0" smtClean="0">
              <a:solidFill>
                <a:sysClr val="windowText" lastClr="000000"/>
              </a:solidFill>
              <a:latin typeface="Georgia" pitchFamily="18" charset="0"/>
            </a:endParaRPr>
          </a:p>
          <a:p>
            <a:pPr algn="ctr">
              <a:spcBef>
                <a:spcPct val="0"/>
              </a:spcBef>
              <a:defRPr/>
            </a:pPr>
            <a:r>
              <a:rPr lang="ru-RU" sz="3600" b="1" dirty="0" smtClean="0">
                <a:solidFill>
                  <a:schemeClr val="bg1"/>
                </a:solidFill>
                <a:latin typeface="Georgia" pitchFamily="18" charset="0"/>
              </a:rPr>
              <a:t>Диагностическая работа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800" dirty="0" smtClean="0"/>
              <a:t/>
            </a:r>
            <a:br>
              <a:rPr lang="ru-RU" sz="3800" dirty="0" smtClean="0"/>
            </a:br>
            <a:endParaRPr lang="ru-RU" sz="3800" dirty="0" smtClean="0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596" y="1500174"/>
            <a:ext cx="8229600" cy="5143536"/>
          </a:xfrm>
        </p:spPr>
        <p:txBody>
          <a:bodyPr>
            <a:normAutofit fontScale="77500" lnSpcReduction="20000"/>
          </a:bodyPr>
          <a:lstStyle/>
          <a:p>
            <a:pPr eaLnBrk="1" hangingPunct="1">
              <a:defRPr/>
            </a:pPr>
            <a:r>
              <a:rPr lang="ru-RU" sz="3000" b="1" dirty="0" smtClean="0">
                <a:latin typeface="Georgia" pitchFamily="18" charset="0"/>
              </a:rPr>
              <a:t>Индивидуальная работа с трудновоспитуемыми;</a:t>
            </a:r>
          </a:p>
          <a:p>
            <a:pPr eaLnBrk="1" hangingPunct="1">
              <a:defRPr/>
            </a:pPr>
            <a:endParaRPr lang="ru-RU" sz="3000" b="1" dirty="0" smtClean="0">
              <a:latin typeface="Georgia" pitchFamily="18" charset="0"/>
            </a:endParaRPr>
          </a:p>
          <a:p>
            <a:pPr eaLnBrk="1" hangingPunct="1">
              <a:defRPr/>
            </a:pPr>
            <a:r>
              <a:rPr lang="ru-RU" sz="3000" b="1" dirty="0" smtClean="0">
                <a:latin typeface="Georgia" pitchFamily="18" charset="0"/>
              </a:rPr>
              <a:t>Организация занятости детей во внеурочное время;</a:t>
            </a:r>
          </a:p>
          <a:p>
            <a:pPr eaLnBrk="1" hangingPunct="1">
              <a:defRPr/>
            </a:pPr>
            <a:endParaRPr lang="ru-RU" sz="3000" b="1" dirty="0" smtClean="0">
              <a:latin typeface="Georgia" pitchFamily="18" charset="0"/>
            </a:endParaRPr>
          </a:p>
          <a:p>
            <a:pPr eaLnBrk="1" hangingPunct="1">
              <a:defRPr/>
            </a:pPr>
            <a:r>
              <a:rPr lang="ru-RU" sz="3000" b="1" dirty="0" smtClean="0">
                <a:latin typeface="Georgia" pitchFamily="18" charset="0"/>
              </a:rPr>
              <a:t>Организация отдыха детей в период каникул;</a:t>
            </a:r>
          </a:p>
          <a:p>
            <a:pPr eaLnBrk="1" hangingPunct="1">
              <a:defRPr/>
            </a:pPr>
            <a:endParaRPr lang="ru-RU" sz="3000" b="1" dirty="0" smtClean="0">
              <a:latin typeface="Georgia" pitchFamily="18" charset="0"/>
            </a:endParaRPr>
          </a:p>
          <a:p>
            <a:pPr eaLnBrk="1" hangingPunct="1">
              <a:defRPr/>
            </a:pPr>
            <a:r>
              <a:rPr lang="ru-RU" sz="3000" b="1" dirty="0" smtClean="0">
                <a:latin typeface="Georgia" pitchFamily="18" charset="0"/>
              </a:rPr>
              <a:t>Профилактика ДТП; </a:t>
            </a:r>
          </a:p>
          <a:p>
            <a:pPr eaLnBrk="1" hangingPunct="1">
              <a:defRPr/>
            </a:pPr>
            <a:endParaRPr lang="ru-RU" sz="3000" b="1" dirty="0" smtClean="0">
              <a:latin typeface="Georgia" pitchFamily="18" charset="0"/>
            </a:endParaRPr>
          </a:p>
          <a:p>
            <a:pPr eaLnBrk="1" hangingPunct="1">
              <a:defRPr/>
            </a:pPr>
            <a:r>
              <a:rPr lang="ru-RU" sz="3000" b="1" dirty="0" smtClean="0">
                <a:latin typeface="Georgia" pitchFamily="18" charset="0"/>
              </a:rPr>
              <a:t>Работа по противопожарной безопасности;</a:t>
            </a:r>
          </a:p>
          <a:p>
            <a:pPr eaLnBrk="1" hangingPunct="1">
              <a:defRPr/>
            </a:pPr>
            <a:endParaRPr lang="ru-RU" sz="3000" b="1" dirty="0" smtClean="0">
              <a:latin typeface="Georgia" pitchFamily="18" charset="0"/>
            </a:endParaRPr>
          </a:p>
          <a:p>
            <a:pPr eaLnBrk="1" hangingPunct="1">
              <a:defRPr/>
            </a:pPr>
            <a:r>
              <a:rPr lang="ru-RU" sz="3000" b="1" dirty="0" smtClean="0">
                <a:latin typeface="Georgia" pitchFamily="18" charset="0"/>
              </a:rPr>
              <a:t>Расширение культурного кругозора, воспитание ответственности через проведения воспитательных часов.</a:t>
            </a:r>
          </a:p>
          <a:p>
            <a:pPr eaLnBrk="1" hangingPunct="1">
              <a:defRPr/>
            </a:pPr>
            <a:endParaRPr lang="ru-RU" sz="2800" b="1" dirty="0" smtClean="0"/>
          </a:p>
          <a:p>
            <a:pPr eaLnBrk="1" hangingPunct="1">
              <a:defRPr/>
            </a:pPr>
            <a:endParaRPr lang="ru-RU" sz="2800" dirty="0" smtClean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500034" y="428604"/>
            <a:ext cx="8115328" cy="928694"/>
          </a:xfrm>
          <a:prstGeom prst="rect">
            <a:avLst/>
          </a:prstGeom>
          <a:solidFill>
            <a:srgbClr val="0070C0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vert="horz" anchor="ctr">
            <a:normAutofit fontScale="92500"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3600" b="1" dirty="0" smtClean="0">
                <a:solidFill>
                  <a:schemeClr val="bg1"/>
                </a:solidFill>
              </a:rPr>
              <a:t>Профилактика правонарушений</a:t>
            </a: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58" y="500042"/>
            <a:ext cx="8329642" cy="1214446"/>
          </a:xfrm>
          <a:solidFill>
            <a:srgbClr val="0070C0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sz="3800" b="1" dirty="0" smtClean="0">
                <a:solidFill>
                  <a:schemeClr val="bg1"/>
                </a:solidFill>
                <a:latin typeface="+mn-lt"/>
              </a:rPr>
              <a:t>Пропаганда </a:t>
            </a:r>
            <a:br>
              <a:rPr lang="ru-RU" sz="3800" b="1" dirty="0" smtClean="0">
                <a:solidFill>
                  <a:schemeClr val="bg1"/>
                </a:solidFill>
                <a:latin typeface="+mn-lt"/>
              </a:rPr>
            </a:br>
            <a:r>
              <a:rPr lang="ru-RU" sz="3800" b="1" dirty="0" smtClean="0">
                <a:solidFill>
                  <a:schemeClr val="bg1"/>
                </a:solidFill>
                <a:latin typeface="+mn-lt"/>
              </a:rPr>
              <a:t>здорового образа жизни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85926"/>
            <a:ext cx="8229600" cy="478861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ru-RU" b="1" dirty="0" smtClean="0"/>
              <a:t>Анкетирование по выявлению вовлеченности несовершеннолетних в употреблении алкоголя, табака;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b="1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ru-RU" b="1" dirty="0" smtClean="0"/>
              <a:t>Организация  и проведение акции «Мир против наркотиков»;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b="1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ru-RU" b="1" dirty="0" smtClean="0"/>
              <a:t>Работа по предупреждению насилия среди несовершеннолетних;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b="1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ru-RU" b="1" dirty="0" smtClean="0"/>
              <a:t>Профилактические беседы о здоровом образе жизни.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58" y="0"/>
            <a:ext cx="8229600" cy="1143008"/>
          </a:xfrm>
          <a:solidFill>
            <a:srgbClr val="0070C0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pPr algn="ctr" eaLnBrk="1" hangingPunct="1">
              <a:defRPr/>
            </a:pPr>
            <a:r>
              <a:rPr lang="ru-RU" b="1" dirty="0" smtClean="0">
                <a:solidFill>
                  <a:schemeClr val="bg1"/>
                </a:solidFill>
                <a:latin typeface="Georgia" pitchFamily="18" charset="0"/>
              </a:rPr>
              <a:t>Работа с</a:t>
            </a:r>
            <a:r>
              <a:rPr lang="ru-RU" b="1" dirty="0" smtClean="0">
                <a:latin typeface="Georgia" pitchFamily="18" charset="0"/>
              </a:rPr>
              <a:t> </a:t>
            </a:r>
            <a:r>
              <a:rPr lang="ru-RU" b="1" dirty="0" smtClean="0">
                <a:solidFill>
                  <a:schemeClr val="bg1"/>
                </a:solidFill>
                <a:latin typeface="Georgia" pitchFamily="18" charset="0"/>
              </a:rPr>
              <a:t>родителями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14488"/>
            <a:ext cx="8229600" cy="4860048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/>
              <a:t>Участие в  родительских собраниях техникума;</a:t>
            </a:r>
          </a:p>
          <a:p>
            <a:pPr eaLnBrk="1" hangingPunct="1">
              <a:defRPr/>
            </a:pPr>
            <a:endParaRPr lang="ru-RU" b="1" dirty="0" smtClean="0"/>
          </a:p>
          <a:p>
            <a:pPr eaLnBrk="1" hangingPunct="1">
              <a:defRPr/>
            </a:pPr>
            <a:r>
              <a:rPr lang="ru-RU" b="1" dirty="0" smtClean="0"/>
              <a:t>Индивидуальные беседы;</a:t>
            </a:r>
          </a:p>
          <a:p>
            <a:pPr eaLnBrk="1" hangingPunct="1">
              <a:defRPr/>
            </a:pPr>
            <a:endParaRPr lang="ru-RU" b="1" dirty="0" smtClean="0"/>
          </a:p>
          <a:p>
            <a:pPr eaLnBrk="1" hangingPunct="1">
              <a:defRPr/>
            </a:pPr>
            <a:r>
              <a:rPr lang="ru-RU" b="1" dirty="0" smtClean="0"/>
              <a:t>Анкетирование по выявлению проблем, взаимоотношений в семье;</a:t>
            </a:r>
          </a:p>
          <a:p>
            <a:pPr eaLnBrk="1" hangingPunct="1">
              <a:defRPr/>
            </a:pPr>
            <a:endParaRPr lang="ru-RU" b="1" dirty="0" smtClean="0"/>
          </a:p>
          <a:p>
            <a:pPr eaLnBrk="1" hangingPunct="1">
              <a:defRPr/>
            </a:pPr>
            <a:r>
              <a:rPr lang="ru-RU" b="1" dirty="0" smtClean="0"/>
              <a:t>Проведение семинаров для родителей;</a:t>
            </a:r>
          </a:p>
          <a:p>
            <a:pPr eaLnBrk="1" hangingPunct="1">
              <a:defRPr/>
            </a:pPr>
            <a:r>
              <a:rPr lang="ru-RU" b="1" dirty="0" smtClean="0"/>
              <a:t>Родительский лекторий.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00042"/>
            <a:ext cx="8229600" cy="1285884"/>
          </a:xfrm>
          <a:solidFill>
            <a:srgbClr val="0070C0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ru-RU" sz="3800" b="1" dirty="0" smtClean="0">
                <a:solidFill>
                  <a:schemeClr val="bg1"/>
                </a:solidFill>
                <a:latin typeface="+mn-lt"/>
              </a:rPr>
              <a:t>Работа с детьми инвалидами и находящимися под опекой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57364"/>
            <a:ext cx="8229600" cy="4717172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/>
              <a:t>Выявление,  постановка на учет;</a:t>
            </a:r>
          </a:p>
          <a:p>
            <a:pPr eaLnBrk="1" hangingPunct="1">
              <a:defRPr/>
            </a:pPr>
            <a:endParaRPr lang="ru-RU" b="1" dirty="0" smtClean="0"/>
          </a:p>
          <a:p>
            <a:pPr eaLnBrk="1" hangingPunct="1">
              <a:defRPr/>
            </a:pPr>
            <a:r>
              <a:rPr lang="ru-RU" b="1" dirty="0" smtClean="0"/>
              <a:t>Создание индивидуальной карты ребенка;</a:t>
            </a:r>
          </a:p>
          <a:p>
            <a:pPr eaLnBrk="1" hangingPunct="1">
              <a:defRPr/>
            </a:pPr>
            <a:endParaRPr lang="ru-RU" b="1" dirty="0" smtClean="0"/>
          </a:p>
          <a:p>
            <a:pPr eaLnBrk="1" hangingPunct="1">
              <a:defRPr/>
            </a:pPr>
            <a:r>
              <a:rPr lang="ru-RU" b="1" dirty="0" smtClean="0"/>
              <a:t>Обследование условий жизни несовершеннолетнего;</a:t>
            </a:r>
          </a:p>
          <a:p>
            <a:pPr eaLnBrk="1" hangingPunct="1">
              <a:defRPr/>
            </a:pPr>
            <a:endParaRPr lang="ru-RU" b="1" dirty="0" smtClean="0"/>
          </a:p>
          <a:p>
            <a:pPr eaLnBrk="1" hangingPunct="1">
              <a:defRPr/>
            </a:pPr>
            <a:r>
              <a:rPr lang="ru-RU" b="1" dirty="0" smtClean="0"/>
              <a:t>Индивидуальные беседы и консультирования.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642918"/>
            <a:ext cx="8229600" cy="1214446"/>
          </a:xfrm>
          <a:solidFill>
            <a:srgbClr val="0070C0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pPr algn="ctr" eaLnBrk="1" hangingPunct="1">
              <a:defRPr/>
            </a:pPr>
            <a:r>
              <a:rPr lang="ru-RU" sz="3800" b="1" dirty="0" smtClean="0">
                <a:solidFill>
                  <a:schemeClr val="bg1"/>
                </a:solidFill>
                <a:latin typeface="+mn-lt"/>
              </a:rPr>
              <a:t>ОЖИДАЕМЫЕ РЕЗУЛЬТАТЫ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071678"/>
            <a:ext cx="8229600" cy="4502858"/>
          </a:xfrm>
        </p:spPr>
        <p:txBody>
          <a:bodyPr>
            <a:normAutofit lnSpcReduction="10000"/>
          </a:bodyPr>
          <a:lstStyle/>
          <a:p>
            <a:pPr eaLnBrk="1" hangingPunct="1">
              <a:defRPr/>
            </a:pPr>
            <a:r>
              <a:rPr lang="ru-RU" b="1" dirty="0" smtClean="0"/>
              <a:t>Создание  обстановки психологического комфорта и безопасности личности обучающихся;</a:t>
            </a:r>
          </a:p>
          <a:p>
            <a:pPr eaLnBrk="1" hangingPunct="1">
              <a:defRPr/>
            </a:pPr>
            <a:endParaRPr lang="ru-RU" b="1" dirty="0" smtClean="0"/>
          </a:p>
          <a:p>
            <a:pPr eaLnBrk="1" hangingPunct="1">
              <a:defRPr/>
            </a:pPr>
            <a:r>
              <a:rPr lang="ru-RU" b="1" dirty="0" smtClean="0"/>
              <a:t> Обеспечить охрану жизни и здоровья обучающихся; </a:t>
            </a:r>
          </a:p>
          <a:p>
            <a:pPr eaLnBrk="1" hangingPunct="1">
              <a:defRPr/>
            </a:pPr>
            <a:endParaRPr lang="ru-RU" b="1" dirty="0" smtClean="0"/>
          </a:p>
          <a:p>
            <a:pPr eaLnBrk="1" hangingPunct="1">
              <a:defRPr/>
            </a:pPr>
            <a:r>
              <a:rPr lang="ru-RU" b="1" dirty="0" smtClean="0"/>
              <a:t>Способствовать установлению гуманных, нравственно здоровых отношений в социальной среде.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571472" y="1643050"/>
            <a:ext cx="8072494" cy="3500462"/>
          </a:xfrm>
          <a:prstGeom prst="roundRect">
            <a:avLst/>
          </a:prstGeom>
          <a:solidFill>
            <a:srgbClr val="0070C0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ru-RU" sz="8000" b="1" dirty="0" smtClean="0">
                <a:solidFill>
                  <a:schemeClr val="bg1"/>
                </a:solidFill>
                <a:latin typeface="+mn-lt"/>
              </a:rPr>
              <a:t>Спасибо</a:t>
            </a:r>
            <a:br>
              <a:rPr lang="ru-RU" sz="8000" b="1" dirty="0" smtClean="0">
                <a:solidFill>
                  <a:schemeClr val="bg1"/>
                </a:solidFill>
                <a:latin typeface="+mn-lt"/>
              </a:rPr>
            </a:br>
            <a:r>
              <a:rPr lang="ru-RU" sz="8000" b="1" dirty="0" smtClean="0">
                <a:solidFill>
                  <a:schemeClr val="bg1"/>
                </a:solidFill>
                <a:latin typeface="+mn-lt"/>
              </a:rPr>
              <a:t>за внимание!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142984"/>
            <a:ext cx="8115328" cy="114300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Georgia" pitchFamily="18" charset="0"/>
              </a:rPr>
              <a:t>«Дети сироты и  дети, оставшиеся без попечения родителей»</a:t>
            </a:r>
            <a:endParaRPr lang="ru-RU" b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2857496"/>
            <a:ext cx="8358246" cy="2643206"/>
          </a:xfrm>
          <a:solidFill>
            <a:srgbClr val="66CCFF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sz="3600" b="1" dirty="0" smtClean="0"/>
              <a:t>Сироты</a:t>
            </a:r>
            <a:r>
              <a:rPr lang="ru-RU" sz="3600" dirty="0" smtClean="0"/>
              <a:t> — </a:t>
            </a:r>
          </a:p>
          <a:p>
            <a:pPr>
              <a:buNone/>
            </a:pPr>
            <a:r>
              <a:rPr lang="ru-RU" sz="3600" dirty="0" smtClean="0"/>
              <a:t>  это </a:t>
            </a:r>
            <a:r>
              <a:rPr lang="ru-RU" sz="3600" b="1" dirty="0" smtClean="0"/>
              <a:t>дети</a:t>
            </a:r>
            <a:r>
              <a:rPr lang="ru-RU" sz="3600" dirty="0" smtClean="0"/>
              <a:t> до 18 лет, у которых умерли оба родителя или единственный родитель.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714356"/>
            <a:ext cx="8786874" cy="114300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«</a:t>
            </a:r>
            <a:r>
              <a:rPr lang="ru-RU" b="1" dirty="0" smtClean="0">
                <a:solidFill>
                  <a:schemeClr val="tx1"/>
                </a:solidFill>
                <a:latin typeface="Georgia" pitchFamily="18" charset="0"/>
              </a:rPr>
              <a:t>Дети сироты и  дети, оставшиеся без попечения родителей»</a:t>
            </a:r>
            <a:endParaRPr lang="ru-RU" b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000240"/>
            <a:ext cx="8358246" cy="4429156"/>
          </a:xfrm>
          <a:solidFill>
            <a:srgbClr val="66CCFF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	    </a:t>
            </a:r>
            <a:r>
              <a:rPr lang="ru-RU" b="1" dirty="0" smtClean="0"/>
              <a:t>Оставшиеся без попечения родителей</a:t>
            </a:r>
            <a:r>
              <a:rPr lang="ru-RU" dirty="0" smtClean="0"/>
              <a:t>, понимаются лица в возрасте до 18 лет, потерявшие</a:t>
            </a:r>
            <a:r>
              <a:rPr lang="ru-RU" b="1" dirty="0" smtClean="0"/>
              <a:t> единственного </a:t>
            </a:r>
            <a:r>
              <a:rPr lang="ru-RU" dirty="0" smtClean="0"/>
              <a:t>или обоих </a:t>
            </a:r>
            <a:r>
              <a:rPr lang="ru-RU" b="1" dirty="0" smtClean="0"/>
              <a:t>родителей. </a:t>
            </a:r>
            <a:r>
              <a:rPr lang="ru-RU" dirty="0" smtClean="0"/>
              <a:t> 	</a:t>
            </a:r>
          </a:p>
          <a:p>
            <a:pPr>
              <a:buNone/>
            </a:pPr>
            <a:r>
              <a:rPr lang="ru-RU" dirty="0" smtClean="0"/>
              <a:t>       В связи с отсутствием </a:t>
            </a:r>
            <a:r>
              <a:rPr lang="ru-RU" b="1" dirty="0" smtClean="0"/>
              <a:t>родителей</a:t>
            </a:r>
            <a:r>
              <a:rPr lang="ru-RU" dirty="0" smtClean="0"/>
              <a:t> или лишением их родительских прав, ограничением их в родительских правах, признанием </a:t>
            </a:r>
            <a:r>
              <a:rPr lang="ru-RU" b="1" dirty="0" smtClean="0"/>
              <a:t>родителей</a:t>
            </a:r>
            <a:r>
              <a:rPr lang="ru-RU" dirty="0" smtClean="0"/>
              <a:t> безвестно отсутствующими, недееспособными.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8650" y="500042"/>
            <a:ext cx="7758138" cy="714380"/>
          </a:xfrm>
          <a:solidFill>
            <a:srgbClr val="FF0000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Georgia" pitchFamily="18" charset="0"/>
              </a:rPr>
              <a:t>Группа «риска»</a:t>
            </a:r>
            <a:endParaRPr lang="ru-RU" b="1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14422"/>
            <a:ext cx="8358246" cy="4929222"/>
          </a:xfrm>
          <a:solidFill>
            <a:srgbClr val="66CCFF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 lnSpcReduction="10000"/>
          </a:bodyPr>
          <a:lstStyle/>
          <a:p>
            <a:pPr algn="ctr">
              <a:buNone/>
              <a:defRPr/>
            </a:pPr>
            <a:r>
              <a:rPr lang="ru-RU" sz="3600" b="1" u="sng" dirty="0" smtClean="0"/>
              <a:t>Учебно-педагогическая</a:t>
            </a:r>
            <a:r>
              <a:rPr lang="ru-RU" sz="3600" dirty="0" smtClean="0"/>
              <a:t>: </a:t>
            </a:r>
          </a:p>
          <a:p>
            <a:pPr>
              <a:defRPr/>
            </a:pPr>
            <a:endParaRPr lang="ru-RU" sz="3600" dirty="0" smtClean="0"/>
          </a:p>
          <a:p>
            <a:pPr>
              <a:defRPr/>
            </a:pPr>
            <a:r>
              <a:rPr lang="ru-RU" sz="3200" b="1" i="1" dirty="0" smtClean="0"/>
              <a:t>имеют стойкую неуспеваемость</a:t>
            </a:r>
          </a:p>
          <a:p>
            <a:pPr>
              <a:defRPr/>
            </a:pPr>
            <a:endParaRPr lang="ru-RU" sz="3200" b="1" i="1" dirty="0" smtClean="0"/>
          </a:p>
          <a:p>
            <a:pPr>
              <a:defRPr/>
            </a:pPr>
            <a:r>
              <a:rPr lang="ru-RU" sz="3200" b="1" i="1" dirty="0" smtClean="0"/>
              <a:t>пропуски занятий без уважительных причин </a:t>
            </a:r>
          </a:p>
          <a:p>
            <a:pPr>
              <a:defRPr/>
            </a:pPr>
            <a:endParaRPr lang="ru-RU" sz="3200" b="1" i="1" dirty="0" smtClean="0"/>
          </a:p>
          <a:p>
            <a:pPr>
              <a:defRPr/>
            </a:pPr>
            <a:r>
              <a:rPr lang="ru-RU" sz="3200" b="1" i="1" dirty="0" smtClean="0"/>
              <a:t>пропускают отдельные предметы без уважительных причин</a:t>
            </a:r>
          </a:p>
          <a:p>
            <a:pPr>
              <a:defRPr/>
            </a:pPr>
            <a:endParaRPr lang="ru-RU" dirty="0" smtClean="0"/>
          </a:p>
          <a:p>
            <a:pPr>
              <a:lnSpc>
                <a:spcPct val="90000"/>
              </a:lnSpc>
              <a:defRPr/>
            </a:pPr>
            <a:endParaRPr lang="ru-RU" dirty="0" smtClean="0"/>
          </a:p>
          <a:p>
            <a:pPr>
              <a:lnSpc>
                <a:spcPct val="90000"/>
              </a:lnSpc>
              <a:defRPr/>
            </a:pPr>
            <a:endParaRPr lang="ru-RU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 t="7515" b="23346"/>
          <a:stretch>
            <a:fillRect/>
          </a:stretch>
        </p:blipFill>
        <p:spPr bwMode="auto">
          <a:xfrm>
            <a:off x="0" y="1071546"/>
            <a:ext cx="9144000" cy="5084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 l="3861" t="8700" r="10733" b="12004"/>
          <a:stretch>
            <a:fillRect/>
          </a:stretch>
        </p:blipFill>
        <p:spPr bwMode="auto">
          <a:xfrm>
            <a:off x="357158" y="928670"/>
            <a:ext cx="8565266" cy="5286412"/>
          </a:xfrm>
          <a:prstGeom prst="rect">
            <a:avLst/>
          </a:prstGeom>
          <a:solidFill>
            <a:srgbClr val="66CCFF"/>
          </a:solidFill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 b="16357"/>
          <a:stretch>
            <a:fillRect/>
          </a:stretch>
        </p:blipFill>
        <p:spPr bwMode="auto">
          <a:xfrm>
            <a:off x="285720" y="857232"/>
            <a:ext cx="8501122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57158" y="785794"/>
            <a:ext cx="8501122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00042"/>
            <a:ext cx="8115328" cy="928694"/>
          </a:xfrm>
          <a:solidFill>
            <a:srgbClr val="0070C0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ru-RU" sz="3600" b="1" dirty="0" smtClean="0">
                <a:solidFill>
                  <a:schemeClr val="bg1"/>
                </a:solidFill>
                <a:latin typeface="+mn-lt"/>
              </a:rPr>
              <a:t>Задачи: 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71612"/>
            <a:ext cx="8229600" cy="5002924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buNone/>
              <a:defRPr/>
            </a:pPr>
            <a:endParaRPr lang="ru-RU" sz="2800" b="1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b="1" dirty="0" smtClean="0"/>
              <a:t>Оказание ребенку комплексной помощи в саморазвитии и самореализации в процессе восприятия мира и адаптации в нем;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800" b="1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b="1" dirty="0" smtClean="0"/>
              <a:t>Содействие в поддержке семьи, повышение её воспитательного потенциала;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800" b="1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b="1" dirty="0" smtClean="0"/>
              <a:t>Защита ребенка в его жизненном пространстве.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498</TotalTime>
  <Words>270</Words>
  <Application>Microsoft Office PowerPoint</Application>
  <PresentationFormat>Экран (4:3)</PresentationFormat>
  <Paragraphs>75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Georgia</vt:lpstr>
      <vt:lpstr>Trebuchet MS</vt:lpstr>
      <vt:lpstr>Wingdings</vt:lpstr>
      <vt:lpstr>Wingdings 2</vt:lpstr>
      <vt:lpstr>Городская</vt:lpstr>
      <vt:lpstr>« Дети –сироты и дети, оставшиеся без попечения родителей»  группа «риска»</vt:lpstr>
      <vt:lpstr>«Дети сироты и  дети, оставшиеся без попечения родителей»</vt:lpstr>
      <vt:lpstr>«Дети сироты и  дети, оставшиеся без попечения родителей»</vt:lpstr>
      <vt:lpstr>Группа «риска»</vt:lpstr>
      <vt:lpstr>Презентация PowerPoint</vt:lpstr>
      <vt:lpstr>Презентация PowerPoint</vt:lpstr>
      <vt:lpstr>Презентация PowerPoint</vt:lpstr>
      <vt:lpstr>Презентация PowerPoint</vt:lpstr>
      <vt:lpstr>Задачи: </vt:lpstr>
      <vt:lpstr>Презентация PowerPoint</vt:lpstr>
      <vt:lpstr> </vt:lpstr>
      <vt:lpstr>Пропаганда  здорового образа жизни</vt:lpstr>
      <vt:lpstr>Работа с родителями</vt:lpstr>
      <vt:lpstr>Работа с детьми инвалидами и находящимися под опекой</vt:lpstr>
      <vt:lpstr>ОЖИДАЕМЫЕ РЕЗУЛЬТАТЫ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Анализ  состава обучающихся, относящихся к категориям:  « Дети –сироты и дети, оставшиесся без попечения родителей» </dc:title>
  <dc:creator>Тимченко Вероника Викторовна</dc:creator>
  <cp:lastModifiedBy>Николаева Екатерина Сергеевна</cp:lastModifiedBy>
  <cp:revision>59</cp:revision>
  <dcterms:created xsi:type="dcterms:W3CDTF">2022-11-07T09:57:53Z</dcterms:created>
  <dcterms:modified xsi:type="dcterms:W3CDTF">2023-07-10T06:58:01Z</dcterms:modified>
</cp:coreProperties>
</file>