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mid" ContentType="audio/unknown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9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5" r:id="rId10"/>
    <p:sldId id="277" r:id="rId11"/>
    <p:sldId id="278" r:id="rId12"/>
    <p:sldId id="279" r:id="rId13"/>
    <p:sldId id="266" r:id="rId14"/>
    <p:sldId id="267" r:id="rId15"/>
    <p:sldId id="268" r:id="rId16"/>
    <p:sldId id="269" r:id="rId17"/>
    <p:sldId id="270" r:id="rId18"/>
    <p:sldId id="271" r:id="rId19"/>
    <p:sldId id="273" r:id="rId20"/>
    <p:sldId id="276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6" d="100"/>
          <a:sy n="56" d="100"/>
        </p:scale>
        <p:origin x="-1230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89776" cy="1470025"/>
          </a:xfr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7356" y="2112941"/>
            <a:ext cx="5429288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7/9/2023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B7AF4-FDB8-4DC4-9B4F-11B65F333477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87FC8-7B17-480D-ACD7-38F046942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B7AF4-FDB8-4DC4-9B4F-11B65F333477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87FC8-7B17-480D-ACD7-38F046942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C3399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ACEBCB-DFF2-4EDF-8720-E22CD0B96C08}" type="datetimeFigureOut">
              <a:rPr lang="ru-RU" smtClean="0"/>
              <a:pPr>
                <a:defRPr/>
              </a:pPr>
              <a:t>09.07.2023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0D02B5-32B7-40C4-AA92-A82251A4C8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78604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28586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7/9/2023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575B51-BFDB-4F24-A5F9-ECFA524FD398}" type="datetimeFigureOut">
              <a:rPr lang="ru-RU" smtClean="0"/>
              <a:pPr>
                <a:defRPr/>
              </a:pPr>
              <a:t>09.07.2023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21C5E6-3AF0-408E-A9A4-2AD388CFA1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B7AF4-FDB8-4DC4-9B4F-11B65F333477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87FC8-7B17-480D-ACD7-38F046942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2F8F02-18CC-4B77-97D5-2C9E0D414655}" type="datetimeFigureOut">
              <a:rPr lang="ru-RU" smtClean="0"/>
              <a:pPr>
                <a:defRPr/>
              </a:pPr>
              <a:t>09.07.2023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45D284-6709-4F99-8DD4-D2A5EF9EE1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005827-CA66-4E22-933F-3934DD58CD37}" type="datetimeFigureOut">
              <a:rPr lang="ru-RU" smtClean="0"/>
              <a:pPr>
                <a:defRPr/>
              </a:pPr>
              <a:t>09.07.2023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969A5-4A86-4A26-9ED6-0E8C97DFB9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5D7C10-1730-4E5F-8E5C-5D485C1B85C2}" type="datetimeFigureOut">
              <a:rPr lang="ru-RU" smtClean="0"/>
              <a:pPr>
                <a:defRPr/>
              </a:pPr>
              <a:t>09.07.2023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ADD769-7801-4506-8809-9578C766D2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F5E32C-BA17-4A86-947F-EC3401EE6A4E}" type="datetimeFigureOut">
              <a:rPr lang="ru-RU" smtClean="0"/>
              <a:pPr>
                <a:defRPr/>
              </a:pPr>
              <a:t>09.07.2023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D633C7-718D-4BE6-BCDD-A8E61AF192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65098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B7AF4-FDB8-4DC4-9B4F-11B65F333477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87FC8-7B17-480D-ACD7-38F046942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id"/><Relationship Id="rId1" Type="http://schemas.microsoft.com/office/2007/relationships/media" Target="../media/media1.mid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6200000">
            <a:off x="4049688" y="3087216"/>
            <a:ext cx="936104" cy="46440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ДНЁМ ЗНАНИЙ !</a:t>
            </a:r>
            <a:endParaRPr lang="ru-RU" dirty="0"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Мои документы\My Pictures\Рисунки\Школа\mixa-1sen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68849" y="1052736"/>
            <a:ext cx="5066924" cy="36994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spasibo_ychitelyam.m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68785" y="6474317"/>
            <a:ext cx="504056" cy="3600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8785" y="188640"/>
            <a:ext cx="86475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Кондровская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средняя общеобразовательная школа № 2»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obory.ru/pic/09700/09704_20120726_17185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4104456" cy="2707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http://static.panoramio.com/photos/large/10720354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56992"/>
            <a:ext cx="4032448" cy="2697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ttp://life-school.ucoz.ru/foto/shkola2.gif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453" y="432032"/>
            <a:ext cx="3819525" cy="2724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www.kalugakrai.com/forums/uploads/monthly_12_2013/post-964-0-52019300-138656497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35449"/>
            <a:ext cx="2690614" cy="2929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9996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mgrf.ru/wp-content/uploads/2014/04/dzerzhinskiy_rn_1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2592288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images/foto/kondrovo/kondrovo0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58030"/>
            <a:ext cx="4824536" cy="32056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s/foto/kondrovo/kondrovo0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16690"/>
            <a:ext cx="4032448" cy="2679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Церковь в Кондрове | Кондрово (Дзержинский район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07806"/>
            <a:ext cx="3567695" cy="26736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21048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aluga24.tv/wp-content/uploads/2013/11/6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0648"/>
            <a:ext cx="7416824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849762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696848"/>
              </p:ext>
            </p:extLst>
          </p:nvPr>
        </p:nvGraphicFramePr>
        <p:xfrm>
          <a:off x="2714612" y="285728"/>
          <a:ext cx="5953124" cy="6357982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5953124"/>
              </a:tblGrid>
              <a:tr h="32861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37160" marR="137160" marT="137160" marB="137160"/>
                </a:tc>
              </a:tr>
              <a:tr h="30718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37160" marR="137160" marT="137160" marB="13716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214810" y="357166"/>
            <a:ext cx="3143272" cy="31432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714356"/>
            <a:ext cx="2357454" cy="23574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1285860"/>
            <a:ext cx="1500198" cy="135732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4500570"/>
            <a:ext cx="3786214" cy="10001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3786190"/>
            <a:ext cx="3929090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857488" y="3786190"/>
            <a:ext cx="642942" cy="17145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5715016"/>
            <a:ext cx="5357850" cy="7858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844" name="Picture 4" descr="C:\Мои документы\My Pictures\1239474461_eco_034rgb2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14290"/>
            <a:ext cx="2214578" cy="62151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Прямоугольник 19"/>
          <p:cNvSpPr/>
          <p:nvPr/>
        </p:nvSpPr>
        <p:spPr>
          <a:xfrm>
            <a:off x="5357818" y="1571612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15915"/>
            <a:ext cx="4148162" cy="84139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i="1" dirty="0">
                <a:solidFill>
                  <a:srgbClr val="0070C0"/>
                </a:solidFill>
                <a:latin typeface="Arno Pro Caption" pitchFamily="18" charset="0"/>
              </a:rPr>
              <a:t>Тетрадь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2285984" y="2071678"/>
            <a:ext cx="5372112" cy="2043114"/>
          </a:xfrm>
        </p:spPr>
        <p:txBody>
          <a:bodyPr>
            <a:normAutofit lnSpcReduction="10000"/>
          </a:bodyPr>
          <a:lstStyle/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У меня обложка синяя,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На любой странице линия,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Чтоб помочь ученику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Ровно вывести строку.</a:t>
            </a:r>
          </a:p>
        </p:txBody>
      </p:sp>
      <p:sp>
        <p:nvSpPr>
          <p:cNvPr id="15365" name="Line 7"/>
          <p:cNvSpPr>
            <a:spLocks noChangeShapeType="1"/>
          </p:cNvSpPr>
          <p:nvPr/>
        </p:nvSpPr>
        <p:spPr bwMode="auto">
          <a:xfrm flipH="1">
            <a:off x="1547813" y="5492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Line 8"/>
          <p:cNvSpPr>
            <a:spLocks noChangeShapeType="1"/>
          </p:cNvSpPr>
          <p:nvPr/>
        </p:nvSpPr>
        <p:spPr bwMode="auto">
          <a:xfrm flipH="1">
            <a:off x="2051050" y="981075"/>
            <a:ext cx="3671888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7" name="Line 9"/>
          <p:cNvSpPr>
            <a:spLocks noChangeShapeType="1"/>
          </p:cNvSpPr>
          <p:nvPr/>
        </p:nvSpPr>
        <p:spPr bwMode="auto">
          <a:xfrm flipH="1">
            <a:off x="1763713" y="836613"/>
            <a:ext cx="3671887" cy="3024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Line 10"/>
          <p:cNvSpPr>
            <a:spLocks noChangeShapeType="1"/>
          </p:cNvSpPr>
          <p:nvPr/>
        </p:nvSpPr>
        <p:spPr bwMode="auto">
          <a:xfrm flipH="1">
            <a:off x="2195513" y="11969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9" name="Line 11"/>
          <p:cNvSpPr>
            <a:spLocks noChangeShapeType="1"/>
          </p:cNvSpPr>
          <p:nvPr/>
        </p:nvSpPr>
        <p:spPr bwMode="auto">
          <a:xfrm flipH="1">
            <a:off x="2411413" y="14128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Line 12"/>
          <p:cNvSpPr>
            <a:spLocks noChangeShapeType="1"/>
          </p:cNvSpPr>
          <p:nvPr/>
        </p:nvSpPr>
        <p:spPr bwMode="auto">
          <a:xfrm flipH="1">
            <a:off x="2627313" y="16287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1" name="Line 13"/>
          <p:cNvSpPr>
            <a:spLocks noChangeShapeType="1"/>
          </p:cNvSpPr>
          <p:nvPr/>
        </p:nvSpPr>
        <p:spPr bwMode="auto">
          <a:xfrm flipH="1">
            <a:off x="2843213" y="18446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Line 14"/>
          <p:cNvSpPr>
            <a:spLocks noChangeShapeType="1"/>
          </p:cNvSpPr>
          <p:nvPr/>
        </p:nvSpPr>
        <p:spPr bwMode="auto">
          <a:xfrm flipH="1">
            <a:off x="3059113" y="20605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3" name="Line 15"/>
          <p:cNvSpPr>
            <a:spLocks noChangeShapeType="1"/>
          </p:cNvSpPr>
          <p:nvPr/>
        </p:nvSpPr>
        <p:spPr bwMode="auto">
          <a:xfrm flipH="1">
            <a:off x="3275013" y="22764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Line 16"/>
          <p:cNvSpPr>
            <a:spLocks noChangeShapeType="1"/>
          </p:cNvSpPr>
          <p:nvPr/>
        </p:nvSpPr>
        <p:spPr bwMode="auto">
          <a:xfrm flipH="1">
            <a:off x="3490913" y="24923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5" name="Line 17"/>
          <p:cNvSpPr>
            <a:spLocks noChangeShapeType="1"/>
          </p:cNvSpPr>
          <p:nvPr/>
        </p:nvSpPr>
        <p:spPr bwMode="auto">
          <a:xfrm flipH="1">
            <a:off x="3706813" y="27082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Line 18"/>
          <p:cNvSpPr>
            <a:spLocks noChangeShapeType="1"/>
          </p:cNvSpPr>
          <p:nvPr/>
        </p:nvSpPr>
        <p:spPr bwMode="auto">
          <a:xfrm flipH="1">
            <a:off x="3922713" y="29241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7" name="Line 19"/>
          <p:cNvSpPr>
            <a:spLocks noChangeShapeType="1"/>
          </p:cNvSpPr>
          <p:nvPr/>
        </p:nvSpPr>
        <p:spPr bwMode="auto">
          <a:xfrm flipH="1" flipV="1">
            <a:off x="2428860" y="1928802"/>
            <a:ext cx="4754563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Line 20"/>
          <p:cNvSpPr>
            <a:spLocks noChangeShapeType="1"/>
          </p:cNvSpPr>
          <p:nvPr/>
        </p:nvSpPr>
        <p:spPr bwMode="auto">
          <a:xfrm flipH="1" flipV="1">
            <a:off x="2949574" y="4733827"/>
            <a:ext cx="4754563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9" name="Line 21"/>
          <p:cNvSpPr>
            <a:spLocks noChangeShapeType="1"/>
          </p:cNvSpPr>
          <p:nvPr/>
        </p:nvSpPr>
        <p:spPr bwMode="auto">
          <a:xfrm flipH="1" flipV="1">
            <a:off x="2428860" y="2428868"/>
            <a:ext cx="475456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Line 22"/>
          <p:cNvSpPr>
            <a:spLocks noChangeShapeType="1"/>
          </p:cNvSpPr>
          <p:nvPr/>
        </p:nvSpPr>
        <p:spPr bwMode="auto">
          <a:xfrm flipH="1" flipV="1">
            <a:off x="2857488" y="2643182"/>
            <a:ext cx="4754563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1" name="Line 23"/>
          <p:cNvSpPr>
            <a:spLocks noChangeShapeType="1"/>
          </p:cNvSpPr>
          <p:nvPr/>
        </p:nvSpPr>
        <p:spPr bwMode="auto">
          <a:xfrm flipH="1" flipV="1">
            <a:off x="3214678" y="3071810"/>
            <a:ext cx="4754563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Line 24"/>
          <p:cNvSpPr>
            <a:spLocks noChangeShapeType="1"/>
          </p:cNvSpPr>
          <p:nvPr/>
        </p:nvSpPr>
        <p:spPr bwMode="auto">
          <a:xfrm flipH="1" flipV="1">
            <a:off x="3143240" y="4429132"/>
            <a:ext cx="50403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3" name="Line 25"/>
          <p:cNvSpPr>
            <a:spLocks noChangeShapeType="1"/>
          </p:cNvSpPr>
          <p:nvPr/>
        </p:nvSpPr>
        <p:spPr bwMode="auto">
          <a:xfrm flipH="1" flipV="1">
            <a:off x="3357554" y="3286124"/>
            <a:ext cx="475456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Line 26"/>
          <p:cNvSpPr>
            <a:spLocks noChangeShapeType="1"/>
          </p:cNvSpPr>
          <p:nvPr/>
        </p:nvSpPr>
        <p:spPr bwMode="auto">
          <a:xfrm flipH="1" flipV="1">
            <a:off x="3428992" y="3643314"/>
            <a:ext cx="475456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5" name="Line 27"/>
          <p:cNvSpPr>
            <a:spLocks noChangeShapeType="1"/>
          </p:cNvSpPr>
          <p:nvPr/>
        </p:nvSpPr>
        <p:spPr bwMode="auto">
          <a:xfrm flipH="1" flipV="1">
            <a:off x="3357554" y="3857628"/>
            <a:ext cx="475456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6" name="Line 28"/>
          <p:cNvSpPr>
            <a:spLocks noChangeShapeType="1"/>
          </p:cNvSpPr>
          <p:nvPr/>
        </p:nvSpPr>
        <p:spPr bwMode="auto">
          <a:xfrm flipH="1" flipV="1">
            <a:off x="3286116" y="4214818"/>
            <a:ext cx="4754563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7" name="Picture 5" descr="book1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44208" y="4733827"/>
            <a:ext cx="2806403" cy="2138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620688"/>
            <a:ext cx="2857520" cy="108106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i="1" dirty="0" smtClean="0">
                <a:solidFill>
                  <a:srgbClr val="0070C0"/>
                </a:solidFill>
                <a:latin typeface="Arno Pro Caption" pitchFamily="18" charset="0"/>
              </a:rPr>
              <a:t>Мел</a:t>
            </a:r>
            <a:endParaRPr lang="ru-RU" i="1" dirty="0">
              <a:solidFill>
                <a:srgbClr val="0070C0"/>
              </a:solidFill>
              <a:latin typeface="Arno Pro Caption" pitchFamily="18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1331640" y="1916832"/>
            <a:ext cx="6357938" cy="2143121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buFontTx/>
              <a:buNone/>
            </a:pPr>
            <a:endParaRPr lang="ru-RU" sz="2800" b="1" i="1" dirty="0" smtClean="0">
              <a:solidFill>
                <a:srgbClr val="0070C0"/>
              </a:solidFill>
              <a:latin typeface="CentSchbook Win95BT"/>
            </a:endParaRP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В зелёном поле заяц белый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Прыгал, бегал, петли делал.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След за ним был тоже бел.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Кто же этот Заяц? …</a:t>
            </a:r>
          </a:p>
          <a:p>
            <a:pPr algn="ctr" eaLnBrk="1" hangingPunct="1">
              <a:buFontTx/>
              <a:buNone/>
            </a:pPr>
            <a:endParaRPr lang="ru-RU" i="1" dirty="0" smtClean="0">
              <a:solidFill>
                <a:srgbClr val="0070C0"/>
              </a:solidFill>
              <a:latin typeface="CentSchbook Win95BT"/>
            </a:endParaRPr>
          </a:p>
        </p:txBody>
      </p:sp>
      <p:pic>
        <p:nvPicPr>
          <p:cNvPr id="5" name="Picture 27" descr="4106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984" y="4581128"/>
            <a:ext cx="4594533" cy="2088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764704"/>
            <a:ext cx="3357586" cy="9366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i="1" dirty="0">
                <a:solidFill>
                  <a:srgbClr val="0070C0"/>
                </a:solidFill>
                <a:latin typeface="Arno Pro Caption" pitchFamily="18" charset="0"/>
              </a:rPr>
              <a:t>Резинка</a:t>
            </a:r>
          </a:p>
        </p:txBody>
      </p:sp>
      <p:sp>
        <p:nvSpPr>
          <p:cNvPr id="17411" name="Rectangle 6"/>
          <p:cNvSpPr>
            <a:spLocks noGrp="1" noChangeArrowheads="1"/>
          </p:cNvSpPr>
          <p:nvPr>
            <p:ph idx="1"/>
          </p:nvPr>
        </p:nvSpPr>
        <p:spPr>
          <a:xfrm>
            <a:off x="2571736" y="2643182"/>
            <a:ext cx="5443518" cy="128587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Если ей работу дашь,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Зря трудился карандаш</a:t>
            </a:r>
          </a:p>
        </p:txBody>
      </p:sp>
      <p:pic>
        <p:nvPicPr>
          <p:cNvPr id="66567" name="Picture 7" descr="j019934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3504" y="4286256"/>
            <a:ext cx="1712913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8" name="Picture 10" descr="03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07904" y="1182519"/>
            <a:ext cx="5327650" cy="538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620688"/>
            <a:ext cx="3463918" cy="92870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i="1" dirty="0">
                <a:solidFill>
                  <a:srgbClr val="0070C0"/>
                </a:solidFill>
                <a:latin typeface="Arno Pro Caption" pitchFamily="18" charset="0"/>
              </a:rPr>
              <a:t>Линейка</a:t>
            </a:r>
          </a:p>
        </p:txBody>
      </p:sp>
      <p:sp>
        <p:nvSpPr>
          <p:cNvPr id="18436" name="Rectangle 5"/>
          <p:cNvSpPr>
            <a:spLocks noGrp="1" noChangeArrowheads="1"/>
          </p:cNvSpPr>
          <p:nvPr>
            <p:ph idx="1"/>
          </p:nvPr>
        </p:nvSpPr>
        <p:spPr>
          <a:xfrm>
            <a:off x="251520" y="1844824"/>
            <a:ext cx="5319713" cy="2143140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Я люблю прямоту,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Я сама прямая.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Сделать ровную черту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Всем я помогаю.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692696"/>
            <a:ext cx="3971924" cy="833438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i="1" dirty="0">
                <a:solidFill>
                  <a:srgbClr val="0070C0"/>
                </a:solidFill>
                <a:latin typeface="Arno Pro Caption" pitchFamily="18" charset="0"/>
              </a:rPr>
              <a:t>Закладка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1142976" y="2214554"/>
            <a:ext cx="5800708" cy="1928826"/>
          </a:xfrm>
        </p:spPr>
        <p:txBody>
          <a:bodyPr>
            <a:normAutofit lnSpcReduction="10000"/>
          </a:bodyPr>
          <a:lstStyle/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Я – красивая полоска.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Я нужна вам для порядка.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Зря страницы не листай,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Где полоска, там читай!</a:t>
            </a:r>
          </a:p>
        </p:txBody>
      </p:sp>
      <p:pic>
        <p:nvPicPr>
          <p:cNvPr id="19460" name="Picture 4" descr="lines24[1]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834061">
            <a:off x="1862474" y="4680570"/>
            <a:ext cx="7292975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214613"/>
            <a:ext cx="5400684" cy="804882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0070C0"/>
                </a:solidFill>
                <a:latin typeface="Arno Pro Caption" pitchFamily="18" charset="0"/>
              </a:rPr>
              <a:t>Клятва</a:t>
            </a:r>
            <a:endParaRPr lang="ru-RU" i="1" dirty="0">
              <a:solidFill>
                <a:srgbClr val="0070C0"/>
              </a:solidFill>
              <a:latin typeface="Arno Pro Captio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020" y="1616213"/>
            <a:ext cx="6297220" cy="3677683"/>
          </a:xfrm>
        </p:spPr>
        <p:txBody>
          <a:bodyPr>
            <a:noAutofit/>
          </a:bodyPr>
          <a:lstStyle/>
          <a:p>
            <a:pPr marL="176213" indent="354013"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1</a:t>
            </a:r>
            <a:r>
              <a:rPr lang="ru-RU" sz="2400" i="1" dirty="0" smtClean="0">
                <a:solidFill>
                  <a:srgbClr val="0070C0"/>
                </a:solidFill>
                <a:latin typeface="Arno Pro Caption" pitchFamily="18" charset="0"/>
              </a:rPr>
              <a:t>. Клянусь уважать учителей, слушать                                               их внимательно и не считать ворон во время                              уроков.</a:t>
            </a:r>
          </a:p>
          <a:p>
            <a:pPr marL="176213" indent="354013">
              <a:buNone/>
            </a:pPr>
            <a:r>
              <a:rPr lang="ru-RU" sz="2400" i="1" dirty="0" smtClean="0">
                <a:solidFill>
                  <a:srgbClr val="0070C0"/>
                </a:solidFill>
                <a:latin typeface="Arno Pro Caption" pitchFamily="18" charset="0"/>
              </a:rPr>
              <a:t>2. Клянусь не огорчать родителей колами                                          и единицами, разбитыми стеклами и                                        поломанными партами.</a:t>
            </a:r>
          </a:p>
          <a:p>
            <a:pPr marL="176213" indent="354013">
              <a:buNone/>
            </a:pPr>
            <a:r>
              <a:rPr lang="ru-RU" sz="2400" i="1" dirty="0" smtClean="0">
                <a:solidFill>
                  <a:srgbClr val="0070C0"/>
                </a:solidFill>
                <a:latin typeface="Arno Pro Caption" pitchFamily="18" charset="0"/>
              </a:rPr>
              <a:t>3. Клянусь учиться честно, не списывать, а главное, получать хорошие отметки.</a:t>
            </a:r>
          </a:p>
        </p:txBody>
      </p:sp>
      <p:pic>
        <p:nvPicPr>
          <p:cNvPr id="1028" name="Picture 4" descr="C:\Мои документы\My Pictures\Рисунки\Школа\Безымянный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32240" y="188640"/>
            <a:ext cx="2041612" cy="2869771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00B0F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amochky_narod_ru4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503" y="188640"/>
            <a:ext cx="8973207" cy="65527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2143116"/>
            <a:ext cx="4786346" cy="2071702"/>
          </a:xfrm>
        </p:spPr>
        <p:txBody>
          <a:bodyPr>
            <a:normAutofit fontScale="92500" lnSpcReduction="10000"/>
          </a:bodyPr>
          <a:lstStyle/>
          <a:p>
            <a:pPr marL="176213" indent="7938" algn="ctr">
              <a:buNone/>
            </a:pPr>
            <a:r>
              <a:rPr lang="ru-RU" sz="3600" b="1" i="1" dirty="0" smtClean="0">
                <a:solidFill>
                  <a:srgbClr val="0070C0"/>
                </a:solidFill>
                <a:latin typeface="Arno Pro Caption" pitchFamily="18" charset="0"/>
              </a:rPr>
              <a:t>Давайте смеяться,</a:t>
            </a:r>
            <a:br>
              <a:rPr lang="ru-RU" sz="3600" b="1" i="1" dirty="0" smtClean="0">
                <a:solidFill>
                  <a:srgbClr val="0070C0"/>
                </a:solidFill>
                <a:latin typeface="Arno Pro Caption" pitchFamily="18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Arno Pro Caption" pitchFamily="18" charset="0"/>
              </a:rPr>
              <a:t>Давайте дружить,</a:t>
            </a:r>
            <a:br>
              <a:rPr lang="ru-RU" sz="3600" b="1" i="1" dirty="0" smtClean="0">
                <a:solidFill>
                  <a:srgbClr val="0070C0"/>
                </a:solidFill>
                <a:latin typeface="Arno Pro Caption" pitchFamily="18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Arno Pro Caption" pitchFamily="18" charset="0"/>
              </a:rPr>
              <a:t>Давайте учиться</a:t>
            </a:r>
            <a:br>
              <a:rPr lang="ru-RU" sz="3600" b="1" i="1" dirty="0" smtClean="0">
                <a:solidFill>
                  <a:srgbClr val="0070C0"/>
                </a:solidFill>
                <a:latin typeface="Arno Pro Caption" pitchFamily="18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Arno Pro Caption" pitchFamily="18" charset="0"/>
              </a:rPr>
              <a:t>И весело жить!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6048672" cy="4214842"/>
          </a:xfrm>
        </p:spPr>
        <p:txBody>
          <a:bodyPr>
            <a:noAutofit/>
          </a:bodyPr>
          <a:lstStyle/>
          <a:p>
            <a:pPr marL="176213" indent="354013">
              <a:buNone/>
            </a:pPr>
            <a:r>
              <a:rPr lang="ru-RU" sz="2400" i="1" dirty="0" smtClean="0">
                <a:solidFill>
                  <a:srgbClr val="0070C0"/>
                </a:solidFill>
                <a:latin typeface="Arno Pro Caption" pitchFamily="18" charset="0"/>
              </a:rPr>
              <a:t>4. Клянусь дружить с книгой и прочитать все сказки на свете.</a:t>
            </a:r>
          </a:p>
          <a:p>
            <a:pPr marL="176213" indent="354013">
              <a:buNone/>
            </a:pPr>
            <a:r>
              <a:rPr lang="ru-RU" sz="2400" i="1" dirty="0" smtClean="0">
                <a:solidFill>
                  <a:srgbClr val="0070C0"/>
                </a:solidFill>
                <a:latin typeface="Arno Pro Caption" pitchFamily="18" charset="0"/>
              </a:rPr>
              <a:t>5. Клянусь дружить с ребятами, не обижать  малышей и всех одноклассников сделать своими товарищами.</a:t>
            </a:r>
          </a:p>
          <a:p>
            <a:pPr marL="176213" indent="354013">
              <a:buNone/>
            </a:pPr>
            <a:r>
              <a:rPr lang="ru-RU" sz="2400" i="1" dirty="0" smtClean="0">
                <a:solidFill>
                  <a:srgbClr val="0070C0"/>
                </a:solidFill>
                <a:latin typeface="Arno Pro Caption" pitchFamily="18" charset="0"/>
              </a:rPr>
              <a:t>6. Клянусь не пропускать уроки физкультуры, делать по утрам зарядку, закаляться и не болеть.</a:t>
            </a:r>
          </a:p>
        </p:txBody>
      </p:sp>
      <p:pic>
        <p:nvPicPr>
          <p:cNvPr id="1028" name="Picture 4" descr="C:\Мои документы\My Pictures\Рисунки\Школа\Безымянный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32240" y="188640"/>
            <a:ext cx="2041612" cy="2869771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00B0F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32172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Мои документы\My Pictures\Рисунки\Школа\425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 bwMode="auto">
          <a:xfrm>
            <a:off x="2843808" y="476672"/>
            <a:ext cx="4423132" cy="5203685"/>
          </a:xfrm>
          <a:prstGeom prst="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2" name="tiday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467544" y="6237312"/>
            <a:ext cx="393576" cy="393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7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C:\Мои документы\My Pictures\Рисунки\Школа\76278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2160" y="357166"/>
            <a:ext cx="3024088" cy="559781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428596" y="357166"/>
            <a:ext cx="4786346" cy="1500198"/>
          </a:xfrm>
          <a:prstGeom prst="snip2Diag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  <a:buNone/>
            </a:pP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algn="ctr"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Здравствуй, осень золотая!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Школа солнцем залитая!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Наш просторный светлый класс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Первый раз встречает нас!</a:t>
            </a:r>
          </a:p>
          <a:p>
            <a:pPr algn="ctr"/>
            <a:endParaRPr lang="ru-RU" dirty="0"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1071538" y="2000240"/>
            <a:ext cx="4786346" cy="1428760"/>
          </a:xfrm>
          <a:prstGeom prst="snip2Diag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  <a:buNone/>
            </a:pP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algn="ctr"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Месяц- два тому назад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Мы ходили в детский сад.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Много пели, много ели,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Очень вырасти хотели.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dirty="0"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1071538" y="5000636"/>
            <a:ext cx="4786346" cy="1571636"/>
          </a:xfrm>
          <a:prstGeom prst="snip2Diag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fontAlgn="base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В первый раз в первый класс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Мы шагаем дружно!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Много нас, много нас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Всем учиться нужно!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dirty="0"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428596" y="3500438"/>
            <a:ext cx="4786346" cy="1428760"/>
          </a:xfrm>
          <a:prstGeom prst="snip2Diag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  <a:buNone/>
            </a:pP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algn="ctr" fontAlgn="base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endParaRPr lang="ru-RU" sz="2000" dirty="0" smtClean="0">
              <a:solidFill>
                <a:schemeClr val="accent1">
                  <a:lumMod val="75000"/>
                </a:schemeClr>
              </a:solidFill>
              <a:ea typeface="Times New Roman" pitchFamily="18" charset="0"/>
            </a:endParaRPr>
          </a:p>
          <a:p>
            <a:pPr lvl="0" indent="180975" algn="ctr" fontAlgn="base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Наконец, сбылись мечты,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Впереди – учёба.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Всюду яркие цветы,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Нынче день особый.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algn="ctr"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algn="ctr"/>
            <a:endParaRPr lang="ru-RU" dirty="0">
              <a:blipFill>
                <a:blip r:embed="rId3"/>
                <a:stretch>
                  <a:fillRect/>
                </a:stretch>
              </a:blip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ертикальный свиток 5"/>
          <p:cNvSpPr/>
          <p:nvPr/>
        </p:nvSpPr>
        <p:spPr>
          <a:xfrm>
            <a:off x="3275856" y="332656"/>
            <a:ext cx="5544616" cy="5760640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Все дети с нынешнего дня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В школу отправляются,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Все уроки, как всегда,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В 8.30  начинаются.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И большим, и маленьким,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Грустным и весёлым,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Худеньким и толстеньким, 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С веснушками и без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Всем приказано учиться, 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Стараться очень, не лениться,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Чтобы было чем гордиться.</a:t>
            </a:r>
            <a:endParaRPr lang="ru-RU" sz="2000" i="1" dirty="0">
              <a:solidFill>
                <a:srgbClr val="0070C0"/>
              </a:solidFill>
              <a:latin typeface="Arno Pro Smbd Captio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332656"/>
            <a:ext cx="3472460" cy="714372"/>
          </a:xfr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70C0"/>
                </a:solidFill>
              </a:rPr>
              <a:t>Указ</a:t>
            </a:r>
            <a:endParaRPr lang="ru-RU" i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Мои документы\My Pictures\Рисунки\Школа\C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1988840"/>
            <a:ext cx="2261702" cy="27921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4615450"/>
            <a:ext cx="4103886" cy="1487658"/>
          </a:xfr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sz="1900" b="0" dirty="0" smtClean="0">
                <a:solidFill>
                  <a:srgbClr val="0070C0"/>
                </a:solidFill>
              </a:rPr>
              <a:t>Всем о школе расскажи,</a:t>
            </a:r>
          </a:p>
          <a:p>
            <a:pPr>
              <a:buNone/>
            </a:pPr>
            <a:r>
              <a:rPr lang="ru-RU" sz="1900" b="0" dirty="0" smtClean="0">
                <a:solidFill>
                  <a:srgbClr val="0070C0"/>
                </a:solidFill>
              </a:rPr>
              <a:t> Честью школы дорожи,        </a:t>
            </a:r>
          </a:p>
          <a:p>
            <a:pPr>
              <a:buNone/>
            </a:pPr>
            <a:r>
              <a:rPr lang="ru-RU" sz="1900" b="0" dirty="0" smtClean="0">
                <a:solidFill>
                  <a:srgbClr val="0070C0"/>
                </a:solidFill>
              </a:rPr>
              <a:t> Учись писать, читать, считать,</a:t>
            </a:r>
          </a:p>
          <a:p>
            <a:pPr>
              <a:buNone/>
            </a:pPr>
            <a:r>
              <a:rPr lang="ru-RU" sz="1900" b="0" dirty="0" smtClean="0">
                <a:solidFill>
                  <a:srgbClr val="0070C0"/>
                </a:solidFill>
              </a:rPr>
              <a:t> Чтоб получать отметку «пять».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60648"/>
            <a:ext cx="3429056" cy="120032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Утром рано просыпайся,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Хорошенько умывайся,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Чтобы в школе не зевать,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Носом парту не клевать.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1117" y="4492880"/>
            <a:ext cx="3714776" cy="120032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Приучай себя к порядку,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Не играй с вещами в прятки,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Каждой книжкой дорожи,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В чистоте её держи.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1628800"/>
            <a:ext cx="4214842" cy="120032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Не дразнись, не зазнавайся,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В классе всем помочь старайся.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Зря не хмурься, будь смелей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И найдёшь себе друзей.</a:t>
            </a:r>
          </a:p>
        </p:txBody>
      </p:sp>
      <p:pic>
        <p:nvPicPr>
          <p:cNvPr id="29698" name="Picture 2" descr="C:\Мои документы\My Pictures\Рисунки\Школа\deti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78770" y="727650"/>
            <a:ext cx="3765230" cy="3765230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500034" y="3068960"/>
            <a:ext cx="3929090" cy="12003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</a:rPr>
              <a:t>Одевайся аккуратно,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</a:rPr>
              <a:t>Чтоб смотреть было приятно.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</a:rPr>
              <a:t> На уроках не хихикай,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</a:rPr>
              <a:t> Стул туда-сюда не двигай.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 descr="флаг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1907704" y="260648"/>
            <a:ext cx="554356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Россия</a:t>
            </a:r>
          </a:p>
        </p:txBody>
      </p:sp>
      <p:pic>
        <p:nvPicPr>
          <p:cNvPr id="34817" name="Picture 1" descr="C:\Мои документы\My Pictures\almostready2.g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736596" y="1600200"/>
            <a:ext cx="7670807" cy="4525963"/>
          </a:xfrm>
          <a:prstGeom prst="rect">
            <a:avLst/>
          </a:prstGeom>
          <a:ln>
            <a:solidFill>
              <a:srgbClr val="FFC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8" descr="флаг"/>
          <p:cNvSpPr>
            <a:spLocks noGrp="1" noChangeArrowheads="1" noChangeShapeType="1" noTextEdit="1"/>
          </p:cNvSpPr>
          <p:nvPr>
            <p:ph idx="1"/>
          </p:nvPr>
        </p:nvSpPr>
        <p:spPr bwMode="auto">
          <a:xfrm>
            <a:off x="4643438" y="1714488"/>
            <a:ext cx="3257544" cy="2697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>
              <a:buNone/>
            </a:pPr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ПРЕЗИДЕНТ</a:t>
            </a:r>
          </a:p>
          <a:p>
            <a:pPr algn="ctr">
              <a:buNone/>
            </a:pPr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РОССИЙСКОЙ ФЕДЕРАЦИИ</a:t>
            </a:r>
          </a:p>
          <a:p>
            <a:pPr algn="ctr">
              <a:buNone/>
            </a:pPr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Путин </a:t>
            </a:r>
          </a:p>
          <a:p>
            <a:pPr algn="ctr">
              <a:buNone/>
            </a:pPr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Владимир Владимирович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0070C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026" name="Picture 2" descr="http://ia-stup.mosoblonline.ru/userdata/images/347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56725"/>
            <a:ext cx="3145532" cy="4194043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2500298" y="1469216"/>
            <a:ext cx="407196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Россия – священная наша держава,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Россия – любимая наша страна.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Могучая воля, великая слава –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Твое достоянье на все времена!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</a:t>
            </a:r>
            <a:r>
              <a:rPr lang="ru-RU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Припев: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Славься, Отечество наше свободное,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Братских народов союз вековой,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Предками данная мудрость народная!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Славься, страна! Мы гордимся тобой!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От южных морей до полярного края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Раскинулись наши леса и опля.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Одна ты на свете! Одна ты такая –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Хранимая Богом родная земля!</a:t>
            </a:r>
          </a:p>
          <a:p>
            <a:r>
              <a:rPr lang="ru-RU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Припев: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Славься, Отечество наше свободное,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Братских народов союз вековой,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Предками данная мудрость народная!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Славься, страна! Мы гордимся тобой!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Широкий простор для мечты и для жизни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Грядущие нам открывают года.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Нам силу дает наша верность Отчизне.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Так было, так есть и так будет всегда!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4702479" y="1770851"/>
            <a:ext cx="2449511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ГИМН</a:t>
            </a:r>
          </a:p>
        </p:txBody>
      </p:sp>
      <p:pic>
        <p:nvPicPr>
          <p:cNvPr id="11277" name="Picture 13" descr="Без имени-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45610" y="2654525"/>
            <a:ext cx="1922463" cy="2303462"/>
          </a:xfrm>
          <a:prstGeom prst="rect">
            <a:avLst/>
          </a:prstGeom>
          <a:noFill/>
        </p:spPr>
      </p:pic>
      <p:pic>
        <p:nvPicPr>
          <p:cNvPr id="11278" name="Picture 14" descr="rusflaga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7544" y="2137564"/>
            <a:ext cx="1907827" cy="1377948"/>
          </a:xfrm>
          <a:prstGeom prst="rect">
            <a:avLst/>
          </a:prstGeom>
          <a:noFill/>
        </p:spPr>
      </p:pic>
      <p:sp>
        <p:nvSpPr>
          <p:cNvPr id="11279" name="WordArt 15" descr="флаг"/>
          <p:cNvSpPr>
            <a:spLocks noChangeArrowheads="1" noChangeShapeType="1" noTextEdit="1"/>
          </p:cNvSpPr>
          <p:nvPr/>
        </p:nvSpPr>
        <p:spPr bwMode="auto">
          <a:xfrm>
            <a:off x="1329147" y="260648"/>
            <a:ext cx="6994974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blipFill dpi="0" rotWithShape="0">
                  <a:blip r:embed="rId6"/>
                  <a:srcRect/>
                  <a:stretch>
                    <a:fillRect/>
                  </a:stretch>
                </a:blip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Символика России</a:t>
            </a:r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755576" y="3806256"/>
            <a:ext cx="835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ФЛАГ</a:t>
            </a:r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7596336" y="2093112"/>
            <a:ext cx="784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ГЕРБ</a:t>
            </a:r>
          </a:p>
        </p:txBody>
      </p:sp>
      <p:pic>
        <p:nvPicPr>
          <p:cNvPr id="2" name="00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email"/>
          <a:stretch>
            <a:fillRect/>
          </a:stretch>
        </p:blipFill>
        <p:spPr>
          <a:xfrm>
            <a:off x="395536" y="6093296"/>
            <a:ext cx="505684" cy="505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21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271" grpId="0"/>
      <p:bldP spid="11272" grpId="0"/>
      <p:bldP spid="11279" grpId="0" animBg="1"/>
      <p:bldP spid="11280" grpId="0"/>
      <p:bldP spid="112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214290"/>
            <a:ext cx="5000660" cy="42862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БОЛЬШАЯ РОДИНА - РОССИЯ</a:t>
            </a:r>
            <a:endParaRPr lang="ru-RU" sz="2400" dirty="0" smtClean="0">
              <a:solidFill>
                <a:srgbClr val="0070C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3500438"/>
            <a:ext cx="66437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МАЛАЯ РОДИНА – СЕЛО, УЛИЦА, ДОМ, ШКОЛА…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32769" name="Picture 1" descr="C:\Мои документы\My Pictures\Рисунки\Школа\RussiaMap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5984" y="642918"/>
            <a:ext cx="4643470" cy="2813943"/>
          </a:xfrm>
          <a:prstGeom prst="rect">
            <a:avLst/>
          </a:prstGeom>
          <a:ln w="19050">
            <a:solidFill>
              <a:schemeClr val="accent3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http://cs10791.vkontakte.ru/u22858198/140420202/y_aef6ed0d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789040"/>
            <a:ext cx="3097530" cy="2322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admoblkaluga.ru/upload/minekolog/news/64129_24386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954" y="3789040"/>
            <a:ext cx="3924300" cy="2943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/>
    </p:bldLst>
  </p:timing>
</p:sld>
</file>

<file path=ppt/theme/theme1.xml><?xml version="1.0" encoding="utf-8"?>
<a:theme xmlns:a="http://schemas.openxmlformats.org/drawingml/2006/main" name="MSC_MS_RU_RU_Ed_4_Accessories_2007v_Russia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Презентация1ьббббапы</Template>
  <TotalTime>131</TotalTime>
  <Words>496</Words>
  <Application>Microsoft Office PowerPoint</Application>
  <PresentationFormat>Экран (4:3)</PresentationFormat>
  <Paragraphs>121</Paragraphs>
  <Slides>21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MSC_MS_RU_RU_Ed_4_Accessories_2007v_Russia</vt:lpstr>
      <vt:lpstr>С ДНЁМ ЗНАНИЙ !</vt:lpstr>
      <vt:lpstr>Презентация PowerPoint</vt:lpstr>
      <vt:lpstr>Презентация PowerPoint</vt:lpstr>
      <vt:lpstr>Указ</vt:lpstr>
      <vt:lpstr>Презентация PowerPoint</vt:lpstr>
      <vt:lpstr>Россия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Тетрадь</vt:lpstr>
      <vt:lpstr>Мел</vt:lpstr>
      <vt:lpstr>Резинка</vt:lpstr>
      <vt:lpstr>Линейка</vt:lpstr>
      <vt:lpstr>Закладка</vt:lpstr>
      <vt:lpstr>Клятва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ДНЁМ ЗНАНИЙ !</dc:title>
  <dc:creator>Вьюн</dc:creator>
  <cp:lastModifiedBy>Admin</cp:lastModifiedBy>
  <cp:revision>30</cp:revision>
  <dcterms:created xsi:type="dcterms:W3CDTF">2009-07-15T00:51:46Z</dcterms:created>
  <dcterms:modified xsi:type="dcterms:W3CDTF">2023-07-09T18:26:22Z</dcterms:modified>
</cp:coreProperties>
</file>