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57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8EC7B-35E7-414A-93A6-50D13B8A76C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EB7ED-1BC8-4A77-943C-B478A64144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Такие существительные относятся к неисчисляемым и </a:t>
            </a:r>
            <a:r>
              <a:rPr lang="ru-RU" dirty="0" err="1" smtClean="0"/>
              <a:t>и</a:t>
            </a:r>
            <a:r>
              <a:rPr lang="ru-RU" dirty="0" smtClean="0"/>
              <a:t> подразделяются на несколько групп.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EB7ED-1BC8-4A77-943C-B478A641441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https://www.jde.ru/article/kak-organizovat-dostavku-dlya-internet-magazina.html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EB7ED-1BC8-4A77-943C-B478A641441A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Особые </a:t>
            </a:r>
            <a:r>
              <a:rPr lang="ru-RU" dirty="0" smtClean="0"/>
              <a:t>формы множественного числа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Мухина И. А.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Согласование глагола и существительного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Darts is a popular game in pubs and bars. </a:t>
            </a:r>
            <a:endParaRPr lang="ru-RU" dirty="0" smtClean="0"/>
          </a:p>
          <a:p>
            <a:r>
              <a:rPr lang="ru-RU" dirty="0" err="1" smtClean="0"/>
              <a:t>Дартс</a:t>
            </a:r>
            <a:r>
              <a:rPr lang="en-US" dirty="0" smtClean="0"/>
              <a:t> </a:t>
            </a:r>
            <a:r>
              <a:rPr lang="en-US" dirty="0" smtClean="0"/>
              <a:t>— </a:t>
            </a:r>
            <a:r>
              <a:rPr lang="ru-RU" dirty="0" smtClean="0"/>
              <a:t>популярная игра в пабах и барах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err="1" smtClean="0"/>
              <a:t>Athletics</a:t>
            </a:r>
            <a:r>
              <a:rPr lang="ru-RU" dirty="0" smtClean="0"/>
              <a:t> </a:t>
            </a:r>
            <a:r>
              <a:rPr lang="ru-RU" dirty="0" err="1" smtClean="0"/>
              <a:t>makes</a:t>
            </a:r>
            <a:r>
              <a:rPr lang="ru-RU" dirty="0" smtClean="0"/>
              <a:t> </a:t>
            </a:r>
            <a:r>
              <a:rPr lang="ru-RU" dirty="0" err="1" smtClean="0"/>
              <a:t>people</a:t>
            </a:r>
            <a:r>
              <a:rPr lang="ru-RU" dirty="0" smtClean="0"/>
              <a:t> </a:t>
            </a:r>
            <a:r>
              <a:rPr lang="ru-RU" dirty="0" err="1" smtClean="0"/>
              <a:t>stronger</a:t>
            </a:r>
            <a:r>
              <a:rPr lang="ru-RU" dirty="0" smtClean="0"/>
              <a:t>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Атлетика </a:t>
            </a:r>
            <a:r>
              <a:rPr lang="ru-RU" dirty="0" smtClean="0"/>
              <a:t>делает людей сильнее.</a:t>
            </a:r>
          </a:p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news</a:t>
            </a:r>
            <a:r>
              <a:rPr lang="ru-RU" dirty="0" smtClean="0"/>
              <a:t> </a:t>
            </a:r>
            <a:r>
              <a:rPr lang="ru-RU" dirty="0" err="1" smtClean="0"/>
              <a:t>starts</a:t>
            </a:r>
            <a:r>
              <a:rPr lang="ru-RU" dirty="0" smtClean="0"/>
              <a:t> </a:t>
            </a:r>
            <a:r>
              <a:rPr lang="ru-RU" dirty="0" err="1" smtClean="0"/>
              <a:t>at</a:t>
            </a:r>
            <a:r>
              <a:rPr lang="ru-RU" dirty="0" smtClean="0"/>
              <a:t> 8 </a:t>
            </a:r>
            <a:r>
              <a:rPr lang="ru-RU" dirty="0" err="1" smtClean="0"/>
              <a:t>am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Новости </a:t>
            </a:r>
            <a:r>
              <a:rPr lang="ru-RU" dirty="0" smtClean="0"/>
              <a:t>начинаются в 8 утра.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Использование глагола во мн.числе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These pants are too tight for our baby. </a:t>
            </a:r>
            <a:endParaRPr lang="ru-RU" sz="2800" dirty="0" smtClean="0"/>
          </a:p>
          <a:p>
            <a:r>
              <a:rPr lang="ru-RU" sz="2800" dirty="0" smtClean="0"/>
              <a:t>Эти штаны слишком узкие для нашего малыша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 smtClean="0"/>
              <a:t>Her glasses are new</a:t>
            </a:r>
            <a:r>
              <a:rPr lang="en-US" sz="2800" dirty="0" smtClean="0"/>
              <a:t>.</a:t>
            </a:r>
            <a:r>
              <a:rPr lang="en-US" sz="2800" dirty="0" smtClean="0"/>
              <a:t> – </a:t>
            </a:r>
            <a:r>
              <a:rPr lang="en-US" sz="2800" dirty="0" smtClean="0"/>
              <a:t> </a:t>
            </a:r>
            <a:r>
              <a:rPr lang="ru-RU" sz="2800" dirty="0" smtClean="0"/>
              <a:t>Её очки новые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 smtClean="0"/>
              <a:t>The goods were delivered to the customer. </a:t>
            </a:r>
            <a:endParaRPr lang="ru-RU" sz="2800" dirty="0" smtClean="0"/>
          </a:p>
          <a:p>
            <a:r>
              <a:rPr lang="ru-RU" sz="2800" dirty="0" smtClean="0"/>
              <a:t>Товары были доставлены </a:t>
            </a:r>
            <a:r>
              <a:rPr lang="ru-RU" sz="2800" dirty="0" smtClean="0"/>
              <a:t>покупателю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C:\Users\USER\Desktop\internet_magazin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946036"/>
            <a:ext cx="3600400" cy="2400267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Составные  существительные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920240"/>
            <a:ext cx="8229600" cy="4937760"/>
          </a:xfrm>
        </p:spPr>
        <p:txBody>
          <a:bodyPr/>
          <a:lstStyle/>
          <a:p>
            <a:r>
              <a:rPr lang="ru-RU" sz="2800" dirty="0" smtClean="0"/>
              <a:t>сущ. + </a:t>
            </a:r>
            <a:r>
              <a:rPr lang="ru-RU" sz="2800" dirty="0" smtClean="0"/>
              <a:t>сущ. </a:t>
            </a:r>
            <a:r>
              <a:rPr lang="ru-RU" sz="2800" dirty="0" smtClean="0"/>
              <a:t>(</a:t>
            </a:r>
            <a:r>
              <a:rPr lang="ru-RU" sz="2800" dirty="0" err="1" smtClean="0"/>
              <a:t>train</a:t>
            </a:r>
            <a:r>
              <a:rPr lang="ru-RU" sz="2800" dirty="0" smtClean="0"/>
              <a:t> </a:t>
            </a:r>
            <a:r>
              <a:rPr lang="ru-RU" sz="2800" dirty="0" err="1" smtClean="0"/>
              <a:t>station</a:t>
            </a:r>
            <a:r>
              <a:rPr lang="ru-RU" sz="2800" dirty="0" smtClean="0"/>
              <a:t> – железнодорожная станция</a:t>
            </a:r>
            <a:r>
              <a:rPr lang="ru-RU" sz="2800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сущ</a:t>
            </a:r>
            <a:r>
              <a:rPr lang="ru-RU" sz="2800" dirty="0" smtClean="0"/>
              <a:t>. + </a:t>
            </a:r>
            <a:r>
              <a:rPr lang="ru-RU" sz="2800" dirty="0" smtClean="0"/>
              <a:t>прил. (</a:t>
            </a:r>
            <a:r>
              <a:rPr lang="ru-RU" sz="2800" dirty="0" err="1" smtClean="0"/>
              <a:t>handful</a:t>
            </a:r>
            <a:r>
              <a:rPr lang="ru-RU" sz="2800" dirty="0" smtClean="0"/>
              <a:t> – горстка</a:t>
            </a:r>
            <a:r>
              <a:rPr lang="ru-RU" sz="2800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прил. + сущ. (</a:t>
            </a:r>
            <a:r>
              <a:rPr lang="ru-RU" sz="2800" dirty="0" err="1" smtClean="0"/>
              <a:t>blackberry</a:t>
            </a:r>
            <a:r>
              <a:rPr lang="ru-RU" sz="2800" dirty="0" smtClean="0"/>
              <a:t> – черника</a:t>
            </a:r>
            <a:r>
              <a:rPr lang="ru-RU" sz="2800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герундий + сущ. (</a:t>
            </a:r>
            <a:r>
              <a:rPr lang="ru-RU" sz="2800" dirty="0" err="1" smtClean="0"/>
              <a:t>swimming</a:t>
            </a:r>
            <a:r>
              <a:rPr lang="ru-RU" sz="2800" dirty="0" smtClean="0"/>
              <a:t> </a:t>
            </a:r>
            <a:r>
              <a:rPr lang="ru-RU" sz="2800" dirty="0" err="1" smtClean="0"/>
              <a:t>pool</a:t>
            </a:r>
            <a:r>
              <a:rPr lang="ru-RU" sz="2800" dirty="0" smtClean="0"/>
              <a:t> – плавательный бассейн), и так далее.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84368" y="5815584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Главное</a:t>
            </a:r>
            <a:r>
              <a:rPr lang="en-US" dirty="0" smtClean="0"/>
              <a:t> </a:t>
            </a:r>
            <a:r>
              <a:rPr lang="ru-RU" dirty="0" smtClean="0"/>
              <a:t>+</a:t>
            </a:r>
            <a:r>
              <a:rPr lang="en-US" dirty="0" smtClean="0"/>
              <a:t>s + </a:t>
            </a:r>
            <a:r>
              <a:rPr lang="ru-RU" dirty="0" smtClean="0"/>
              <a:t>зависимое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2276872"/>
          <a:ext cx="8229600" cy="3294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1512168"/>
                <a:gridCol w="2376264"/>
                <a:gridCol w="195456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Составное сущ.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Главное слово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Мн.</a:t>
                      </a:r>
                      <a:r>
                        <a:rPr lang="ru-RU" sz="2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число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Перевод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Car park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Park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Car parks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Парковки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Board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Board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Blackboards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Школьные доски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Mother-in-law 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Mother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Mothers-in-law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Свекрови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Taxi driver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Driver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Taxi drivers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Таксисты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Слова на </a:t>
            </a:r>
            <a:r>
              <a:rPr lang="ru-RU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ful</a:t>
            </a:r>
            <a:r>
              <a:rPr lang="ru-RU" dirty="0" smtClean="0"/>
              <a:t> -</a:t>
            </a:r>
            <a:r>
              <a:rPr lang="en-US" dirty="0" smtClean="0"/>
              <a:t> +s </a:t>
            </a:r>
            <a:r>
              <a:rPr lang="ru-RU" dirty="0" smtClean="0"/>
              <a:t>после корня слова или в конце слова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39552" y="1916832"/>
          <a:ext cx="8229600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861864"/>
                <a:gridCol w="225293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Mouthful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Mouthsful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Mouthfuls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Куски</a:t>
                      </a: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глотки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Spoonful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Spoonsful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Spoonfuls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Ложки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56376" y="558924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C</a:t>
            </a:r>
            <a:r>
              <a:rPr lang="ru-RU" dirty="0" err="1" smtClean="0"/>
              <a:t>оставное</a:t>
            </a:r>
            <a:r>
              <a:rPr lang="ru-RU" dirty="0" smtClean="0"/>
              <a:t> </a:t>
            </a:r>
            <a:r>
              <a:rPr lang="ru-RU" dirty="0" err="1" smtClean="0"/>
              <a:t>сущ.-ное</a:t>
            </a:r>
            <a:r>
              <a:rPr lang="en-US" dirty="0" smtClean="0"/>
              <a:t> =</a:t>
            </a:r>
            <a:r>
              <a:rPr lang="ru-RU" dirty="0" smtClean="0"/>
              <a:t> </a:t>
            </a:r>
            <a:r>
              <a:rPr lang="en-US" dirty="0" smtClean="0"/>
              <a:t>C</a:t>
            </a:r>
            <a:r>
              <a:rPr lang="ru-RU" dirty="0" err="1" smtClean="0"/>
              <a:t>ущ</a:t>
            </a:r>
            <a:r>
              <a:rPr lang="ru-RU" dirty="0" smtClean="0"/>
              <a:t>. + предлог +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229600" cy="4937760"/>
          </a:xfrm>
        </p:spPr>
        <p:txBody>
          <a:bodyPr/>
          <a:lstStyle/>
          <a:p>
            <a:r>
              <a:rPr lang="ru-RU" dirty="0" smtClean="0"/>
              <a:t>Если составное существительное состоит из существительного и предлога, то окончание -</a:t>
            </a:r>
            <a:r>
              <a:rPr lang="ru-RU" dirty="0" err="1" smtClean="0"/>
              <a:t>s</a:t>
            </a:r>
            <a:r>
              <a:rPr lang="ru-RU" dirty="0" smtClean="0"/>
              <a:t> добавляется к существительному: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3212976"/>
          <a:ext cx="8208912" cy="1472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/>
                <a:gridCol w="1404156"/>
                <a:gridCol w="2952328"/>
                <a:gridCol w="18002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Составное сущ.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Главное слово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Множественное число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Перевод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Passer-by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Passer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Passers-by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Прохожие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Если составное существительное состоит из каких-либо других частей речи, то окончание -</a:t>
            </a:r>
            <a:r>
              <a:rPr lang="ru-RU" sz="2800" dirty="0" err="1" smtClean="0"/>
              <a:t>s</a:t>
            </a:r>
            <a:r>
              <a:rPr lang="ru-RU" sz="2800" dirty="0" smtClean="0"/>
              <a:t> стоит в конце слова: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2636912"/>
          <a:ext cx="7848873" cy="2424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2928325"/>
                <a:gridCol w="2304257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Составное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2800" dirty="0" err="1">
                          <a:latin typeface="Calibri"/>
                          <a:ea typeface="Calibri"/>
                          <a:cs typeface="Times New Roman"/>
                        </a:rPr>
                        <a:t>лово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Множественное число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Перевод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Grown-up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Grown-ups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Взрослые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Check-in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Check-ins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Стойки регистрации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Существительные на </a:t>
            </a:r>
            <a:r>
              <a:rPr lang="ru-RU" dirty="0" smtClean="0"/>
              <a:t>- </a:t>
            </a:r>
            <a:r>
              <a:rPr lang="ru-RU" dirty="0" err="1" smtClean="0"/>
              <a:t>o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4824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Многие существительные, заканчивающиеся на -</a:t>
            </a:r>
            <a:r>
              <a:rPr lang="ru-RU" sz="2800" dirty="0" err="1" smtClean="0"/>
              <a:t>o</a:t>
            </a:r>
            <a:r>
              <a:rPr lang="ru-RU" sz="2800" dirty="0" smtClean="0"/>
              <a:t> могут писаться как с окончанием -</a:t>
            </a:r>
            <a:r>
              <a:rPr lang="ru-RU" sz="2800" dirty="0" err="1" smtClean="0"/>
              <a:t>s</a:t>
            </a:r>
            <a:r>
              <a:rPr lang="ru-RU" sz="2800" dirty="0" smtClean="0"/>
              <a:t>, так и -</a:t>
            </a:r>
            <a:r>
              <a:rPr lang="ru-RU" sz="2800" dirty="0" err="1" smtClean="0"/>
              <a:t>es</a:t>
            </a:r>
            <a:r>
              <a:rPr lang="ru-RU" sz="2800" dirty="0" smtClean="0"/>
              <a:t>. Самым лучшим решением будет посмотреть слово в словаре. Однако, при произношении оба окончания звучат одинаково.</a:t>
            </a:r>
          </a:p>
          <a:p>
            <a:r>
              <a:rPr lang="ru-RU" sz="2800" dirty="0" err="1" smtClean="0"/>
              <a:t>Tornados</a:t>
            </a:r>
            <a:r>
              <a:rPr lang="ru-RU" sz="2800" dirty="0" smtClean="0"/>
              <a:t> / </a:t>
            </a:r>
            <a:r>
              <a:rPr lang="ru-RU" sz="2800" dirty="0" err="1" smtClean="0"/>
              <a:t>tornadoes</a:t>
            </a:r>
            <a:r>
              <a:rPr lang="ru-RU" sz="2800" dirty="0" smtClean="0"/>
              <a:t> (несколько торнадо)</a:t>
            </a:r>
          </a:p>
          <a:p>
            <a:r>
              <a:rPr lang="ru-RU" sz="2800" dirty="0" err="1" smtClean="0"/>
              <a:t>Zeros</a:t>
            </a:r>
            <a:r>
              <a:rPr lang="ru-RU" sz="2800" dirty="0" smtClean="0"/>
              <a:t> / </a:t>
            </a:r>
            <a:r>
              <a:rPr lang="ru-RU" sz="2800" dirty="0" err="1" smtClean="0"/>
              <a:t>zeroes</a:t>
            </a:r>
            <a:r>
              <a:rPr lang="ru-RU" sz="2800" dirty="0" smtClean="0"/>
              <a:t> (нули)</a:t>
            </a:r>
          </a:p>
          <a:p>
            <a:r>
              <a:rPr lang="ru-RU" sz="2800" dirty="0" err="1" smtClean="0"/>
              <a:t>Mosquitos</a:t>
            </a:r>
            <a:r>
              <a:rPr lang="ru-RU" sz="2800" dirty="0" smtClean="0"/>
              <a:t> / </a:t>
            </a:r>
            <a:r>
              <a:rPr lang="ru-RU" sz="2800" dirty="0" err="1" smtClean="0"/>
              <a:t>mosquitoes</a:t>
            </a:r>
            <a:r>
              <a:rPr lang="ru-RU" sz="2800" dirty="0" smtClean="0"/>
              <a:t> (комары)</a:t>
            </a:r>
            <a:endParaRPr lang="ru-RU" sz="2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Слова, оканчивающиеся </a:t>
            </a:r>
            <a:r>
              <a:rPr lang="ru-RU" dirty="0" smtClean="0"/>
              <a:t>на буквы -</a:t>
            </a:r>
            <a:r>
              <a:rPr lang="ru-RU" dirty="0" err="1" smtClean="0"/>
              <a:t>f</a:t>
            </a:r>
            <a:r>
              <a:rPr lang="ru-RU" dirty="0" smtClean="0"/>
              <a:t>, -</a:t>
            </a:r>
            <a:r>
              <a:rPr lang="ru-RU" dirty="0" err="1" smtClean="0"/>
              <a:t>fe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Если вам попалось слово, которое оканчивается на буквы -</a:t>
            </a:r>
            <a:r>
              <a:rPr lang="ru-RU" sz="2800" dirty="0" err="1" smtClean="0"/>
              <a:t>f</a:t>
            </a:r>
            <a:r>
              <a:rPr lang="ru-RU" sz="2800" dirty="0" smtClean="0"/>
              <a:t>, -</a:t>
            </a:r>
            <a:r>
              <a:rPr lang="ru-RU" sz="2800" dirty="0" err="1" smtClean="0"/>
              <a:t>fe</a:t>
            </a:r>
            <a:r>
              <a:rPr lang="ru-RU" sz="2800" dirty="0" smtClean="0"/>
              <a:t> — смело меняйте -</a:t>
            </a:r>
            <a:r>
              <a:rPr lang="ru-RU" sz="2800" dirty="0" err="1" smtClean="0"/>
              <a:t>f</a:t>
            </a:r>
            <a:r>
              <a:rPr lang="ru-RU" sz="2800" dirty="0" smtClean="0"/>
              <a:t> и -</a:t>
            </a:r>
            <a:r>
              <a:rPr lang="ru-RU" sz="2800" dirty="0" err="1" smtClean="0"/>
              <a:t>fe</a:t>
            </a:r>
            <a:r>
              <a:rPr lang="ru-RU" sz="2800" dirty="0" smtClean="0"/>
              <a:t> на -</a:t>
            </a:r>
            <a:r>
              <a:rPr lang="ru-RU" sz="2800" dirty="0" err="1" smtClean="0"/>
              <a:t>v</a:t>
            </a:r>
            <a:r>
              <a:rPr lang="ru-RU" sz="2800" dirty="0" smtClean="0"/>
              <a:t> и добавляйте уже знакомое нам окончание -</a:t>
            </a:r>
            <a:r>
              <a:rPr lang="ru-RU" sz="2800" dirty="0" err="1" smtClean="0"/>
              <a:t>es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Knife</a:t>
            </a:r>
            <a:r>
              <a:rPr lang="ru-RU" sz="2800" dirty="0" smtClean="0"/>
              <a:t> – </a:t>
            </a:r>
            <a:r>
              <a:rPr lang="ru-RU" sz="2800" dirty="0" err="1" smtClean="0"/>
              <a:t>knives</a:t>
            </a:r>
            <a:r>
              <a:rPr lang="ru-RU" sz="2800" dirty="0" smtClean="0"/>
              <a:t> / Нож – ножи</a:t>
            </a:r>
          </a:p>
          <a:p>
            <a:r>
              <a:rPr lang="ru-RU" sz="2800" dirty="0" err="1" smtClean="0"/>
              <a:t>Half</a:t>
            </a:r>
            <a:r>
              <a:rPr lang="ru-RU" sz="2800" dirty="0" smtClean="0"/>
              <a:t> – </a:t>
            </a:r>
            <a:r>
              <a:rPr lang="ru-RU" sz="2800" dirty="0" err="1" smtClean="0"/>
              <a:t>halves</a:t>
            </a:r>
            <a:r>
              <a:rPr lang="ru-RU" sz="2800" dirty="0" smtClean="0"/>
              <a:t> / Половина – половины</a:t>
            </a:r>
          </a:p>
          <a:p>
            <a:r>
              <a:rPr lang="ru-RU" sz="2800" dirty="0" err="1" smtClean="0"/>
              <a:t>Wife</a:t>
            </a:r>
            <a:r>
              <a:rPr lang="ru-RU" sz="2800" dirty="0" smtClean="0"/>
              <a:t> – </a:t>
            </a:r>
            <a:r>
              <a:rPr lang="ru-RU" sz="2800" dirty="0" err="1" smtClean="0"/>
              <a:t>wives</a:t>
            </a:r>
            <a:r>
              <a:rPr lang="ru-RU" sz="2800" dirty="0" smtClean="0"/>
              <a:t> / Жена – жены</a:t>
            </a:r>
          </a:p>
          <a:p>
            <a:r>
              <a:rPr lang="ru-RU" sz="2800" dirty="0" err="1" smtClean="0"/>
              <a:t>Shelf</a:t>
            </a:r>
            <a:r>
              <a:rPr lang="ru-RU" sz="2800" dirty="0" smtClean="0"/>
              <a:t> – </a:t>
            </a:r>
            <a:r>
              <a:rPr lang="ru-RU" sz="2800" dirty="0" err="1" smtClean="0"/>
              <a:t>shelves</a:t>
            </a:r>
            <a:r>
              <a:rPr lang="ru-RU" sz="2800" dirty="0" smtClean="0"/>
              <a:t> / Полка – полки</a:t>
            </a:r>
            <a:endParaRPr lang="ru-RU" sz="28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Некоторые исключения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4134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Если слово заканчивается на двойную согласную -</a:t>
            </a:r>
            <a:r>
              <a:rPr lang="ru-RU" sz="2800" dirty="0" err="1" smtClean="0"/>
              <a:t>ff</a:t>
            </a:r>
            <a:r>
              <a:rPr lang="ru-RU" sz="2800" dirty="0" smtClean="0"/>
              <a:t>, действуйте согласно основному правилу – </a:t>
            </a:r>
            <a:r>
              <a:rPr lang="ru-RU" sz="2800" dirty="0" smtClean="0"/>
              <a:t>добавляйте окончание </a:t>
            </a:r>
            <a:r>
              <a:rPr lang="ru-RU" sz="2800" dirty="0" smtClean="0"/>
              <a:t>-</a:t>
            </a:r>
            <a:r>
              <a:rPr lang="ru-RU" sz="2800" dirty="0" err="1" smtClean="0"/>
              <a:t>s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Cliff</a:t>
            </a:r>
            <a:r>
              <a:rPr lang="ru-RU" sz="2800" dirty="0" smtClean="0"/>
              <a:t> – </a:t>
            </a:r>
            <a:r>
              <a:rPr lang="ru-RU" sz="2800" dirty="0" err="1" smtClean="0"/>
              <a:t>cliffs</a:t>
            </a:r>
            <a:r>
              <a:rPr lang="ru-RU" sz="2800" dirty="0" smtClean="0"/>
              <a:t> / Скала – скалы </a:t>
            </a:r>
          </a:p>
          <a:p>
            <a:r>
              <a:rPr lang="ru-RU" sz="2800" dirty="0" err="1" smtClean="0"/>
              <a:t>Toff</a:t>
            </a:r>
            <a:r>
              <a:rPr lang="ru-RU" sz="2800" dirty="0" smtClean="0"/>
              <a:t> – </a:t>
            </a:r>
            <a:r>
              <a:rPr lang="ru-RU" sz="2800" dirty="0" err="1" smtClean="0"/>
              <a:t>toffs</a:t>
            </a:r>
            <a:r>
              <a:rPr lang="ru-RU" sz="2800" dirty="0" smtClean="0"/>
              <a:t> / Щеголь – щеголи </a:t>
            </a:r>
            <a:endParaRPr lang="ru-RU" sz="2800" dirty="0" smtClean="0"/>
          </a:p>
          <a:p>
            <a:r>
              <a:rPr lang="ru-RU" sz="2800" dirty="0" smtClean="0"/>
              <a:t>В рамках исключения, иногда, когда слово заканчивается на одну -</a:t>
            </a:r>
            <a:r>
              <a:rPr lang="ru-RU" sz="2800" dirty="0" err="1" smtClean="0"/>
              <a:t>f</a:t>
            </a:r>
            <a:r>
              <a:rPr lang="ru-RU" sz="2800" dirty="0" smtClean="0"/>
              <a:t>, нужно применить общее правило — добавляйте -</a:t>
            </a:r>
            <a:r>
              <a:rPr lang="ru-RU" sz="2800" dirty="0" err="1" smtClean="0"/>
              <a:t>s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Roof</a:t>
            </a:r>
            <a:r>
              <a:rPr lang="ru-RU" sz="2800" dirty="0" smtClean="0"/>
              <a:t> – </a:t>
            </a:r>
            <a:r>
              <a:rPr lang="ru-RU" sz="2800" dirty="0" err="1" smtClean="0"/>
              <a:t>roofs</a:t>
            </a:r>
            <a:r>
              <a:rPr lang="ru-RU" sz="2800" dirty="0" smtClean="0"/>
              <a:t> / Крыша – крыши </a:t>
            </a:r>
          </a:p>
          <a:p>
            <a:r>
              <a:rPr lang="ru-RU" sz="2800" dirty="0" err="1" smtClean="0"/>
              <a:t>Chief</a:t>
            </a:r>
            <a:r>
              <a:rPr lang="ru-RU" sz="2800" dirty="0" smtClean="0"/>
              <a:t> – </a:t>
            </a:r>
            <a:r>
              <a:rPr lang="ru-RU" sz="2800" dirty="0" err="1" smtClean="0"/>
              <a:t>chiefs</a:t>
            </a:r>
            <a:r>
              <a:rPr lang="ru-RU" sz="2800" dirty="0" smtClean="0"/>
              <a:t> / Шеф – шефы </a:t>
            </a:r>
          </a:p>
          <a:p>
            <a:r>
              <a:rPr lang="ru-RU" sz="2800" dirty="0" err="1" smtClean="0"/>
              <a:t>Belief</a:t>
            </a:r>
            <a:r>
              <a:rPr lang="ru-RU" sz="2800" dirty="0" smtClean="0"/>
              <a:t> – </a:t>
            </a:r>
            <a:r>
              <a:rPr lang="ru-RU" sz="2800" dirty="0" err="1" smtClean="0"/>
              <a:t>beliefs</a:t>
            </a:r>
            <a:r>
              <a:rPr lang="ru-RU" sz="2800" dirty="0" smtClean="0"/>
              <a:t> / Вера — верования</a:t>
            </a:r>
          </a:p>
          <a:p>
            <a:r>
              <a:rPr lang="ru-RU" sz="2800" dirty="0" err="1" smtClean="0"/>
              <a:t>Chef</a:t>
            </a:r>
            <a:r>
              <a:rPr lang="ru-RU" sz="2800" dirty="0" smtClean="0"/>
              <a:t> – </a:t>
            </a:r>
            <a:r>
              <a:rPr lang="ru-RU" sz="2800" dirty="0" err="1" smtClean="0"/>
              <a:t>chefs</a:t>
            </a:r>
            <a:r>
              <a:rPr lang="ru-RU" sz="2800" dirty="0" smtClean="0"/>
              <a:t> / Повар — повара</a:t>
            </a:r>
          </a:p>
          <a:p>
            <a:endParaRPr lang="ru-RU" sz="2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1584" y="6165304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Роль греческого  </a:t>
            </a:r>
            <a:r>
              <a:rPr lang="ru-RU" sz="3600" dirty="0" smtClean="0"/>
              <a:t>и </a:t>
            </a:r>
            <a:r>
              <a:rPr lang="ru-RU" sz="3600" dirty="0" smtClean="0"/>
              <a:t>латинского языков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4937760"/>
          </a:xfrm>
        </p:spPr>
        <p:txBody>
          <a:bodyPr>
            <a:normAutofit/>
          </a:bodyPr>
          <a:lstStyle/>
          <a:p>
            <a:r>
              <a:rPr lang="ru-RU" dirty="0" smtClean="0"/>
              <a:t>Греческий и латинский языки внесли большую лепту в оформление английского языка. Немалое количество слов, особенно в медицинской и научных средах, перешло из этих языков в английский, сохранив </a:t>
            </a:r>
            <a:r>
              <a:rPr lang="ru-RU" dirty="0" smtClean="0"/>
              <a:t>окончания </a:t>
            </a:r>
            <a:r>
              <a:rPr lang="ru-RU" dirty="0" smtClean="0"/>
              <a:t>их родных языков. 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3356992"/>
          <a:ext cx="8856984" cy="218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3024336"/>
                <a:gridCol w="3456384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Ед.ч.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Мн.ч.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Перевод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Hypothesis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Hypotheses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Гипотеза - гипотезы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Phenomenon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Calibri"/>
                          <a:ea typeface="Calibri"/>
                          <a:cs typeface="Times New Roman"/>
                        </a:rPr>
                        <a:t>Phenomena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Феномен - феномены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Bacterium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Bacteria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Бактерия - бактерии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Stimulus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Stimuli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Стимул - стимулы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Слова с окончаниями : </a:t>
            </a:r>
            <a:r>
              <a:rPr lang="ru-RU" dirty="0" smtClean="0"/>
              <a:t>-</a:t>
            </a:r>
            <a:r>
              <a:rPr lang="ru-RU" dirty="0" err="1" smtClean="0"/>
              <a:t>ves</a:t>
            </a:r>
            <a:r>
              <a:rPr lang="ru-RU" dirty="0" smtClean="0"/>
              <a:t> и -</a:t>
            </a:r>
            <a:r>
              <a:rPr lang="ru-RU" dirty="0" err="1" smtClean="0"/>
              <a:t>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852937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Некоторые слова могут принимать оба окончания: -</a:t>
            </a:r>
            <a:r>
              <a:rPr lang="ru-RU" sz="2800" dirty="0" err="1" smtClean="0"/>
              <a:t>ves</a:t>
            </a:r>
            <a:r>
              <a:rPr lang="ru-RU" sz="2800" dirty="0" smtClean="0"/>
              <a:t> и -</a:t>
            </a:r>
            <a:r>
              <a:rPr lang="ru-RU" sz="2800" dirty="0" err="1" smtClean="0"/>
              <a:t>s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Scarf</a:t>
            </a:r>
            <a:r>
              <a:rPr lang="ru-RU" sz="2800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err="1" smtClean="0"/>
              <a:t>scarfs</a:t>
            </a:r>
            <a:r>
              <a:rPr lang="ru-RU" sz="2800" dirty="0" smtClean="0"/>
              <a:t>/</a:t>
            </a:r>
            <a:r>
              <a:rPr lang="ru-RU" sz="2800" dirty="0" err="1" smtClean="0"/>
              <a:t>scarves</a:t>
            </a:r>
            <a:r>
              <a:rPr lang="ru-RU" sz="2800" dirty="0" smtClean="0"/>
              <a:t> / Шарф – шарфы </a:t>
            </a:r>
          </a:p>
          <a:p>
            <a:r>
              <a:rPr lang="ru-RU" sz="2800" dirty="0" err="1" smtClean="0"/>
              <a:t>Wharf</a:t>
            </a:r>
            <a:r>
              <a:rPr lang="ru-RU" sz="2800" dirty="0" smtClean="0"/>
              <a:t> – </a:t>
            </a:r>
            <a:r>
              <a:rPr lang="ru-RU" sz="2800" dirty="0" err="1" smtClean="0"/>
              <a:t>wharfs</a:t>
            </a:r>
            <a:r>
              <a:rPr lang="ru-RU" sz="2800" dirty="0" smtClean="0"/>
              <a:t>/</a:t>
            </a:r>
            <a:r>
              <a:rPr lang="ru-RU" sz="2800" dirty="0" err="1" smtClean="0"/>
              <a:t>wharves</a:t>
            </a:r>
            <a:r>
              <a:rPr lang="ru-RU" sz="2800" dirty="0" smtClean="0"/>
              <a:t> / Верфь – верфи </a:t>
            </a:r>
            <a:endParaRPr lang="ru-RU" sz="28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28384" y="6093296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Информационный источник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828836"/>
            <a:ext cx="7128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2800" dirty="0" err="1" smtClean="0"/>
              <a:t>Онлайн</a:t>
            </a:r>
            <a:r>
              <a:rPr lang="ru-RU" sz="2800" dirty="0" smtClean="0"/>
              <a:t> школа </a:t>
            </a:r>
            <a:r>
              <a:rPr lang="ru-RU" sz="2800" dirty="0" err="1" smtClean="0"/>
              <a:t>Skysmart</a:t>
            </a:r>
            <a:r>
              <a:rPr lang="ru-RU" sz="2800" dirty="0" smtClean="0"/>
              <a:t>: https://skysmart.ru/articles/english/mnozhestvennoe-chislo-sushestvitelnyh-v-anglijskom-yazyke</a:t>
            </a:r>
            <a:endParaRPr lang="ru-RU" sz="28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172400" y="6021288"/>
            <a:ext cx="792000" cy="64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23528" y="332656"/>
            <a:ext cx="8229600" cy="587322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atin typeface="Calibri" pitchFamily="34" charset="0"/>
              </a:rPr>
              <a:t>Множественное число этих существительных образуется не по общим </a:t>
            </a:r>
            <a:r>
              <a:rPr lang="ru-RU" sz="2800" dirty="0" smtClean="0">
                <a:latin typeface="Calibri" pitchFamily="34" charset="0"/>
              </a:rPr>
              <a:t>правилам:</a:t>
            </a:r>
          </a:p>
          <a:p>
            <a:pPr>
              <a:buNone/>
            </a:pPr>
            <a:endParaRPr lang="ru-RU" sz="2800" dirty="0" smtClean="0">
              <a:latin typeface="Calibri" pitchFamily="34" charset="0"/>
            </a:endParaRPr>
          </a:p>
          <a:p>
            <a:pPr>
              <a:buNone/>
            </a:pPr>
            <a:endParaRPr lang="ru-RU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man </a:t>
            </a:r>
            <a:r>
              <a:rPr lang="ru-RU" sz="2800" dirty="0" smtClean="0">
                <a:latin typeface="Calibri" pitchFamily="34" charset="0"/>
              </a:rPr>
              <a:t>мужчина – </a:t>
            </a:r>
            <a:r>
              <a:rPr lang="en-US" sz="2800" dirty="0" smtClean="0">
                <a:latin typeface="Calibri" pitchFamily="34" charset="0"/>
              </a:rPr>
              <a:t>men, woman </a:t>
            </a:r>
            <a:r>
              <a:rPr lang="ru-RU" sz="2800" dirty="0" smtClean="0">
                <a:latin typeface="Calibri" pitchFamily="34" charset="0"/>
              </a:rPr>
              <a:t>женщина – </a:t>
            </a:r>
            <a:r>
              <a:rPr lang="en-US" sz="2800" dirty="0" smtClean="0">
                <a:latin typeface="Calibri" pitchFamily="34" charset="0"/>
              </a:rPr>
              <a:t>women, foot </a:t>
            </a:r>
            <a:r>
              <a:rPr lang="ru-RU" sz="2800" dirty="0" smtClean="0">
                <a:latin typeface="Calibri" pitchFamily="34" charset="0"/>
              </a:rPr>
              <a:t>ступня – </a:t>
            </a:r>
            <a:r>
              <a:rPr lang="en-US" sz="2800" dirty="0" smtClean="0">
                <a:latin typeface="Calibri" pitchFamily="34" charset="0"/>
              </a:rPr>
              <a:t>feet, tooth </a:t>
            </a:r>
            <a:r>
              <a:rPr lang="ru-RU" sz="2800" dirty="0" smtClean="0">
                <a:latin typeface="Calibri" pitchFamily="34" charset="0"/>
              </a:rPr>
              <a:t>зуб – </a:t>
            </a:r>
            <a:r>
              <a:rPr lang="en-US" sz="2800" dirty="0" smtClean="0">
                <a:latin typeface="Calibri" pitchFamily="34" charset="0"/>
              </a:rPr>
              <a:t>teeth, mouse </a:t>
            </a:r>
            <a:r>
              <a:rPr lang="ru-RU" sz="2800" dirty="0" smtClean="0">
                <a:latin typeface="Calibri" pitchFamily="34" charset="0"/>
              </a:rPr>
              <a:t>мышь – </a:t>
            </a:r>
            <a:r>
              <a:rPr lang="en-US" sz="2800" dirty="0" smtClean="0">
                <a:latin typeface="Calibri" pitchFamily="34" charset="0"/>
              </a:rPr>
              <a:t>mice, ox </a:t>
            </a:r>
            <a:r>
              <a:rPr lang="ru-RU" sz="2800" dirty="0" smtClean="0">
                <a:latin typeface="Calibri" pitchFamily="34" charset="0"/>
              </a:rPr>
              <a:t>бык – </a:t>
            </a:r>
            <a:r>
              <a:rPr lang="en-US" sz="2800" dirty="0" smtClean="0">
                <a:latin typeface="Calibri" pitchFamily="34" charset="0"/>
              </a:rPr>
              <a:t>oxen, child </a:t>
            </a:r>
            <a:r>
              <a:rPr lang="ru-RU" sz="2800" dirty="0" smtClean="0">
                <a:latin typeface="Calibri" pitchFamily="34" charset="0"/>
              </a:rPr>
              <a:t>дитя – </a:t>
            </a:r>
            <a:r>
              <a:rPr lang="en-US" sz="2800" dirty="0" smtClean="0">
                <a:latin typeface="Calibri" pitchFamily="34" charset="0"/>
              </a:rPr>
              <a:t>children, goose </a:t>
            </a:r>
            <a:r>
              <a:rPr lang="ru-RU" sz="2800" dirty="0" smtClean="0">
                <a:latin typeface="Calibri" pitchFamily="34" charset="0"/>
              </a:rPr>
              <a:t>гусь - </a:t>
            </a:r>
            <a:r>
              <a:rPr lang="en-US" sz="2800" dirty="0" smtClean="0">
                <a:latin typeface="Calibri" pitchFamily="34" charset="0"/>
              </a:rPr>
              <a:t>geese, louse </a:t>
            </a:r>
            <a:r>
              <a:rPr lang="ru-RU" sz="2800" dirty="0" smtClean="0">
                <a:latin typeface="Calibri" pitchFamily="34" charset="0"/>
              </a:rPr>
              <a:t>вошь – </a:t>
            </a:r>
            <a:r>
              <a:rPr lang="en-US" sz="2800" dirty="0" smtClean="0">
                <a:latin typeface="Calibri" pitchFamily="34" charset="0"/>
              </a:rPr>
              <a:t>lice.</a:t>
            </a:r>
            <a:endParaRPr lang="ru-RU" sz="2800" dirty="0" smtClean="0">
              <a:latin typeface="Calibri" pitchFamily="34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23928" y="134076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72400" y="594928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168120"/>
          </a:xfrm>
        </p:spPr>
        <p:txBody>
          <a:bodyPr/>
          <a:lstStyle/>
          <a:p>
            <a:r>
              <a:rPr lang="ru-RU" dirty="0" smtClean="0"/>
              <a:t>A </a:t>
            </a:r>
            <a:r>
              <a:rPr lang="ru-RU" dirty="0" err="1" smtClean="0"/>
              <a:t>fish</a:t>
            </a:r>
            <a:r>
              <a:rPr lang="ru-RU" dirty="0" smtClean="0"/>
              <a:t> – </a:t>
            </a:r>
            <a:r>
              <a:rPr lang="ru-RU" dirty="0" err="1" smtClean="0"/>
              <a:t>fish</a:t>
            </a:r>
            <a:r>
              <a:rPr lang="ru-RU" dirty="0" smtClean="0"/>
              <a:t> / рыба – рыбы</a:t>
            </a:r>
          </a:p>
          <a:p>
            <a:r>
              <a:rPr lang="en-US" dirty="0" smtClean="0"/>
              <a:t>A fruit – fruit / </a:t>
            </a:r>
            <a:r>
              <a:rPr lang="ru-RU" dirty="0" smtClean="0"/>
              <a:t>фрукт</a:t>
            </a:r>
            <a:r>
              <a:rPr lang="en-US" dirty="0" smtClean="0"/>
              <a:t> – </a:t>
            </a:r>
            <a:r>
              <a:rPr lang="ru-RU" dirty="0" smtClean="0"/>
              <a:t>фрукты</a:t>
            </a:r>
          </a:p>
          <a:p>
            <a:r>
              <a:rPr lang="en-US" dirty="0" smtClean="0"/>
              <a:t>A species – species / </a:t>
            </a:r>
            <a:r>
              <a:rPr lang="ru-RU" dirty="0" smtClean="0"/>
              <a:t>вид</a:t>
            </a:r>
            <a:r>
              <a:rPr lang="en-US" dirty="0" smtClean="0"/>
              <a:t> – </a:t>
            </a:r>
            <a:r>
              <a:rPr lang="ru-RU" dirty="0" smtClean="0"/>
              <a:t>виды</a:t>
            </a:r>
          </a:p>
          <a:p>
            <a:r>
              <a:rPr lang="ru-RU" dirty="0" err="1" smtClean="0"/>
              <a:t>An</a:t>
            </a:r>
            <a:r>
              <a:rPr lang="ru-RU" dirty="0" smtClean="0"/>
              <a:t> </a:t>
            </a:r>
            <a:r>
              <a:rPr lang="ru-RU" dirty="0" err="1" smtClean="0"/>
              <a:t>aircraft</a:t>
            </a:r>
            <a:r>
              <a:rPr lang="ru-RU" dirty="0" smtClean="0"/>
              <a:t> – </a:t>
            </a:r>
            <a:r>
              <a:rPr lang="ru-RU" dirty="0" err="1" smtClean="0"/>
              <a:t>aircraft</a:t>
            </a:r>
            <a:r>
              <a:rPr lang="ru-RU" dirty="0" smtClean="0"/>
              <a:t> / воздушное судно – </a:t>
            </a:r>
            <a:r>
              <a:rPr lang="ru-RU" dirty="0" smtClean="0"/>
              <a:t>воздушные</a:t>
            </a:r>
            <a:r>
              <a:rPr lang="vi-VN" b="1" dirty="0" smtClean="0"/>
              <a:t> </a:t>
            </a:r>
            <a:r>
              <a:rPr lang="vi-VN" dirty="0" smtClean="0">
                <a:latin typeface="Calibri" pitchFamily="34" charset="0"/>
              </a:rPr>
              <a:t>су́дна</a:t>
            </a:r>
            <a:endParaRPr lang="ru-RU" dirty="0" smtClean="0">
              <a:latin typeface="Calibri" pitchFamily="34" charset="0"/>
            </a:endParaRPr>
          </a:p>
          <a:p>
            <a:r>
              <a:rPr lang="en-US" dirty="0" smtClean="0"/>
              <a:t>A deer – deer / </a:t>
            </a:r>
            <a:r>
              <a:rPr lang="ru-RU" dirty="0" smtClean="0"/>
              <a:t>олень</a:t>
            </a:r>
            <a:r>
              <a:rPr lang="en-US" dirty="0" smtClean="0"/>
              <a:t> – </a:t>
            </a:r>
            <a:r>
              <a:rPr lang="ru-RU" dirty="0" smtClean="0"/>
              <a:t>олени</a:t>
            </a:r>
          </a:p>
          <a:p>
            <a:r>
              <a:rPr lang="en-US" dirty="0" smtClean="0"/>
              <a:t>A sheep – sheep / </a:t>
            </a:r>
            <a:r>
              <a:rPr lang="ru-RU" dirty="0" smtClean="0"/>
              <a:t>овца</a:t>
            </a:r>
            <a:r>
              <a:rPr lang="en-US" dirty="0" smtClean="0"/>
              <a:t> – </a:t>
            </a:r>
            <a:r>
              <a:rPr lang="ru-RU" dirty="0" smtClean="0"/>
              <a:t>овцы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792088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Совпадение форм множественного и единственного числа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fijkf0XBW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52000" y="621000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55679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Существительные</a:t>
            </a:r>
            <a:r>
              <a:rPr lang="ru-RU" sz="3600" dirty="0" smtClean="0"/>
              <a:t>, употребляемые только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 </a:t>
            </a:r>
            <a:r>
              <a:rPr lang="ru-RU" sz="3600" dirty="0" smtClean="0"/>
              <a:t>единственном числе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19256" cy="452816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49" name="Picture 1" descr="C:\Users\USER\Desktop\plural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8452518" cy="4608512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621000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Указываем на число неисчисляемых сущ-х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Емкость =&gt; </a:t>
            </a:r>
            <a:r>
              <a:rPr lang="ru-RU" dirty="0" err="1" smtClean="0"/>
              <a:t>Eight</a:t>
            </a:r>
            <a:r>
              <a:rPr lang="ru-RU" dirty="0" smtClean="0"/>
              <a:t> </a:t>
            </a:r>
            <a:r>
              <a:rPr lang="ru-RU" dirty="0" err="1" smtClean="0"/>
              <a:t>bottles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milk</a:t>
            </a:r>
            <a:r>
              <a:rPr lang="ru-RU" dirty="0" smtClean="0"/>
              <a:t> (восемь бутылок молока); </a:t>
            </a:r>
            <a:r>
              <a:rPr lang="ru-RU" dirty="0" err="1" smtClean="0"/>
              <a:t>two</a:t>
            </a:r>
            <a:r>
              <a:rPr lang="ru-RU" dirty="0" smtClean="0"/>
              <a:t> </a:t>
            </a:r>
            <a:r>
              <a:rPr lang="ru-RU" dirty="0" err="1" smtClean="0"/>
              <a:t>cups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coffee</a:t>
            </a:r>
            <a:r>
              <a:rPr lang="ru-RU" dirty="0" smtClean="0"/>
              <a:t> (две чашки кофе)</a:t>
            </a:r>
          </a:p>
          <a:p>
            <a:r>
              <a:rPr lang="ru-RU" dirty="0" smtClean="0"/>
              <a:t>Единица измерения =&gt; </a:t>
            </a:r>
            <a:r>
              <a:rPr lang="ru-RU" dirty="0" err="1" smtClean="0"/>
              <a:t>Ten</a:t>
            </a:r>
            <a:r>
              <a:rPr lang="ru-RU" dirty="0" smtClean="0"/>
              <a:t> </a:t>
            </a:r>
            <a:r>
              <a:rPr lang="ru-RU" dirty="0" err="1" smtClean="0"/>
              <a:t>kilos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flour</a:t>
            </a:r>
            <a:r>
              <a:rPr lang="ru-RU" dirty="0" smtClean="0"/>
              <a:t> (</a:t>
            </a:r>
            <a:r>
              <a:rPr lang="ru-RU" dirty="0" err="1" smtClean="0"/>
              <a:t>десят</a:t>
            </a:r>
            <a:r>
              <a:rPr lang="ru-RU" dirty="0" smtClean="0"/>
              <a:t> килограммов муки); </a:t>
            </a:r>
            <a:r>
              <a:rPr lang="ru-RU" dirty="0" err="1" smtClean="0"/>
              <a:t>seven</a:t>
            </a:r>
            <a:r>
              <a:rPr lang="ru-RU" dirty="0" smtClean="0"/>
              <a:t> </a:t>
            </a:r>
            <a:r>
              <a:rPr lang="ru-RU" dirty="0" err="1" smtClean="0"/>
              <a:t>liters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gas</a:t>
            </a:r>
            <a:r>
              <a:rPr lang="ru-RU" dirty="0" smtClean="0"/>
              <a:t> (семь литров бензина)</a:t>
            </a:r>
          </a:p>
          <a:p>
            <a:r>
              <a:rPr lang="ru-RU" dirty="0" smtClean="0"/>
              <a:t>Единица товара =&gt; </a:t>
            </a:r>
            <a:r>
              <a:rPr lang="ru-RU" dirty="0" err="1" smtClean="0"/>
              <a:t>Three</a:t>
            </a:r>
            <a:r>
              <a:rPr lang="ru-RU" dirty="0" smtClean="0"/>
              <a:t> </a:t>
            </a:r>
            <a:r>
              <a:rPr lang="ru-RU" dirty="0" err="1" smtClean="0"/>
              <a:t>loaves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bread</a:t>
            </a:r>
            <a:r>
              <a:rPr lang="ru-RU" dirty="0" smtClean="0"/>
              <a:t> (пять булок хлеба); </a:t>
            </a:r>
            <a:r>
              <a:rPr lang="ru-RU" dirty="0" err="1" smtClean="0"/>
              <a:t>five</a:t>
            </a:r>
            <a:r>
              <a:rPr lang="ru-RU" dirty="0" smtClean="0"/>
              <a:t> </a:t>
            </a:r>
            <a:r>
              <a:rPr lang="ru-RU" dirty="0" err="1" smtClean="0"/>
              <a:t>spoons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jam</a:t>
            </a:r>
            <a:r>
              <a:rPr lang="ru-RU" dirty="0" smtClean="0"/>
              <a:t> (пять ложек джема).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21000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Используем только во множественном числе!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Trousers</a:t>
            </a:r>
            <a:r>
              <a:rPr lang="ru-RU" dirty="0" smtClean="0"/>
              <a:t> – брюки</a:t>
            </a:r>
          </a:p>
          <a:p>
            <a:r>
              <a:rPr lang="ru-RU" dirty="0" err="1" smtClean="0"/>
              <a:t>Jeans</a:t>
            </a:r>
            <a:r>
              <a:rPr lang="ru-RU" dirty="0" smtClean="0"/>
              <a:t> – джинсы</a:t>
            </a:r>
          </a:p>
          <a:p>
            <a:r>
              <a:rPr lang="ru-RU" dirty="0" err="1" smtClean="0"/>
              <a:t>Glasses</a:t>
            </a:r>
            <a:r>
              <a:rPr lang="ru-RU" dirty="0" smtClean="0"/>
              <a:t> – очки (</a:t>
            </a:r>
            <a:r>
              <a:rPr lang="ru-RU" dirty="0" err="1" smtClean="0"/>
              <a:t>glass</a:t>
            </a:r>
            <a:r>
              <a:rPr lang="ru-RU" dirty="0" smtClean="0"/>
              <a:t> – стакан)</a:t>
            </a:r>
          </a:p>
          <a:p>
            <a:r>
              <a:rPr lang="ru-RU" dirty="0" err="1" smtClean="0"/>
              <a:t>Savings</a:t>
            </a:r>
            <a:r>
              <a:rPr lang="ru-RU" dirty="0" smtClean="0"/>
              <a:t> – сбережения</a:t>
            </a:r>
          </a:p>
          <a:p>
            <a:r>
              <a:rPr lang="ru-RU" dirty="0" err="1" smtClean="0"/>
              <a:t>Stairs</a:t>
            </a:r>
            <a:r>
              <a:rPr lang="ru-RU" dirty="0" smtClean="0"/>
              <a:t> – ступеньки</a:t>
            </a:r>
          </a:p>
          <a:p>
            <a:r>
              <a:rPr lang="ru-RU" dirty="0" err="1" smtClean="0"/>
              <a:t>Customs</a:t>
            </a:r>
            <a:r>
              <a:rPr lang="ru-RU" dirty="0" smtClean="0"/>
              <a:t> – таможня (</a:t>
            </a:r>
            <a:r>
              <a:rPr lang="ru-RU" dirty="0" err="1" smtClean="0"/>
              <a:t>custom</a:t>
            </a:r>
            <a:r>
              <a:rPr lang="ru-RU" dirty="0" smtClean="0"/>
              <a:t> – традиция)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210000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/>
              <a:t>Only Plural Forms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Congratulations</a:t>
            </a:r>
            <a:r>
              <a:rPr lang="ru-RU" dirty="0" smtClean="0"/>
              <a:t> – поздравления</a:t>
            </a:r>
          </a:p>
          <a:p>
            <a:r>
              <a:rPr lang="ru-RU" dirty="0" err="1" smtClean="0"/>
              <a:t>Tropics</a:t>
            </a:r>
            <a:r>
              <a:rPr lang="ru-RU" dirty="0" smtClean="0"/>
              <a:t> – тропики</a:t>
            </a:r>
          </a:p>
          <a:p>
            <a:r>
              <a:rPr lang="ru-RU" dirty="0" err="1" smtClean="0"/>
              <a:t>Spectacles</a:t>
            </a:r>
            <a:r>
              <a:rPr lang="ru-RU" dirty="0" smtClean="0"/>
              <a:t> – очки (</a:t>
            </a:r>
            <a:r>
              <a:rPr lang="ru-RU" dirty="0" err="1" smtClean="0"/>
              <a:t>spectacle</a:t>
            </a:r>
            <a:r>
              <a:rPr lang="ru-RU" dirty="0" smtClean="0"/>
              <a:t> – зрелище)</a:t>
            </a:r>
          </a:p>
          <a:p>
            <a:r>
              <a:rPr lang="ru-RU" dirty="0" err="1" smtClean="0"/>
              <a:t>Outskirts</a:t>
            </a:r>
            <a:r>
              <a:rPr lang="ru-RU" dirty="0" smtClean="0"/>
              <a:t> – окраины</a:t>
            </a:r>
          </a:p>
          <a:p>
            <a:r>
              <a:rPr lang="ru-RU" dirty="0" err="1" smtClean="0"/>
              <a:t>Goods</a:t>
            </a:r>
            <a:r>
              <a:rPr lang="ru-RU" dirty="0" smtClean="0"/>
              <a:t> – товары (</a:t>
            </a:r>
            <a:r>
              <a:rPr lang="ru-RU" dirty="0" err="1" smtClean="0"/>
              <a:t>good</a:t>
            </a:r>
            <a:r>
              <a:rPr lang="ru-RU" dirty="0" smtClean="0"/>
              <a:t> – хорошо)</a:t>
            </a:r>
          </a:p>
          <a:p>
            <a:r>
              <a:rPr lang="ru-RU" dirty="0" err="1" smtClean="0"/>
              <a:t>Wits</a:t>
            </a:r>
            <a:r>
              <a:rPr lang="ru-RU" dirty="0" smtClean="0"/>
              <a:t> – разум (</a:t>
            </a:r>
            <a:r>
              <a:rPr lang="ru-RU" dirty="0" err="1" smtClean="0"/>
              <a:t>wit</a:t>
            </a:r>
            <a:r>
              <a:rPr lang="ru-RU" dirty="0" smtClean="0"/>
              <a:t> – остроумие)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792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816</Words>
  <Application>Microsoft Office PowerPoint</Application>
  <PresentationFormat>Экран (4:3)</PresentationFormat>
  <Paragraphs>147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Начальная</vt:lpstr>
      <vt:lpstr>Особые формы множественного числа</vt:lpstr>
      <vt:lpstr>Роль греческого  и латинского языков</vt:lpstr>
      <vt:lpstr>Слайд 3</vt:lpstr>
      <vt:lpstr>Совпадение форм множественного и единственного числа</vt:lpstr>
      <vt:lpstr>Слайд 5</vt:lpstr>
      <vt:lpstr>Существительные, употребляемые только  в единственном числе </vt:lpstr>
      <vt:lpstr>Указываем на число неисчисляемых сущ-х</vt:lpstr>
      <vt:lpstr>Используем только во множественном числе!</vt:lpstr>
      <vt:lpstr>Only Plural Forms</vt:lpstr>
      <vt:lpstr>Согласование глагола и существительного</vt:lpstr>
      <vt:lpstr>Использование глагола во мн.числе</vt:lpstr>
      <vt:lpstr>Составные  существительные</vt:lpstr>
      <vt:lpstr>Главное +s + зависимое</vt:lpstr>
      <vt:lpstr>Слова на  - ful - +s после корня слова или в конце слова</vt:lpstr>
      <vt:lpstr>Cоставное сущ.-ное = Cущ. + предлог +s</vt:lpstr>
      <vt:lpstr>Слайд 16</vt:lpstr>
      <vt:lpstr>Существительные на - o  </vt:lpstr>
      <vt:lpstr>Слова, оканчивающиеся на буквы -f, -fe</vt:lpstr>
      <vt:lpstr>Некоторые исключения</vt:lpstr>
      <vt:lpstr>Слова с окончаниями : -ves и -s</vt:lpstr>
      <vt:lpstr>Информационный источник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Особые формы множественного числа</dc:title>
  <dc:creator>USER</dc:creator>
  <cp:lastModifiedBy>USER</cp:lastModifiedBy>
  <cp:revision>1</cp:revision>
  <dcterms:created xsi:type="dcterms:W3CDTF">2023-07-09T13:42:41Z</dcterms:created>
  <dcterms:modified xsi:type="dcterms:W3CDTF">2023-07-09T18:38:12Z</dcterms:modified>
</cp:coreProperties>
</file>