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62" r:id="rId4"/>
    <p:sldId id="259" r:id="rId5"/>
    <p:sldId id="260" r:id="rId6"/>
    <p:sldId id="261" r:id="rId7"/>
    <p:sldId id="263" r:id="rId8"/>
    <p:sldId id="264" r:id="rId9"/>
    <p:sldId id="266" r:id="rId10"/>
    <p:sldId id="267" r:id="rId11"/>
    <p:sldId id="265" r:id="rId12"/>
    <p:sldId id="270" r:id="rId13"/>
    <p:sldId id="268" r:id="rId14"/>
    <p:sldId id="269" r:id="rId15"/>
    <p:sldId id="271" r:id="rId16"/>
    <p:sldId id="272" r:id="rId17"/>
    <p:sldId id="257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2AF6-1D09-452A-9C61-36CD4897DBB3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5CDCA-D764-4D4D-9345-D0F53986063A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6330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2AF6-1D09-452A-9C61-36CD4897DBB3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5CDCA-D764-4D4D-9345-D0F539860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851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2AF6-1D09-452A-9C61-36CD4897DBB3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5CDCA-D764-4D4D-9345-D0F539860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529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2AF6-1D09-452A-9C61-36CD4897DBB3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5CDCA-D764-4D4D-9345-D0F539860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94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2AF6-1D09-452A-9C61-36CD4897DBB3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5CDCA-D764-4D4D-9345-D0F53986063A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4569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2AF6-1D09-452A-9C61-36CD4897DBB3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5CDCA-D764-4D4D-9345-D0F539860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207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2AF6-1D09-452A-9C61-36CD4897DBB3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5CDCA-D764-4D4D-9345-D0F539860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096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2AF6-1D09-452A-9C61-36CD4897DBB3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5CDCA-D764-4D4D-9345-D0F539860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34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2AF6-1D09-452A-9C61-36CD4897DBB3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5CDCA-D764-4D4D-9345-D0F539860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482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3452AF6-1D09-452A-9C61-36CD4897DBB3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BF5CDCA-D764-4D4D-9345-D0F539860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485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2AF6-1D09-452A-9C61-36CD4897DBB3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5CDCA-D764-4D4D-9345-D0F539860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409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3452AF6-1D09-452A-9C61-36CD4897DBB3}" type="datetimeFigureOut">
              <a:rPr lang="ru-RU" smtClean="0"/>
              <a:t>08.03.2023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BF5CDCA-D764-4D4D-9345-D0F53986063A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8053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4ege.ru/gia-po-geografii/65747-demoversija-oge-2023-po-geografii.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6E0C4D-9E98-523A-1D01-2CC252780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16" y="-513413"/>
            <a:ext cx="11315009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B4A8D8-76D8-3CC6-CB93-180B423558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8557" y="2915587"/>
            <a:ext cx="9144000" cy="2387600"/>
          </a:xfrm>
        </p:spPr>
        <p:txBody>
          <a:bodyPr>
            <a:noAutofit/>
          </a:bodyPr>
          <a:lstStyle/>
          <a:p>
            <a:r>
              <a:rPr lang="ru-RU" sz="3600" b="1" dirty="0"/>
              <a:t>Методические       рекомендации </a:t>
            </a:r>
            <a:br>
              <a:rPr lang="ru-RU" sz="3600" b="1" dirty="0"/>
            </a:br>
            <a:r>
              <a:rPr lang="ru-RU" sz="3600" b="1" dirty="0"/>
              <a:t>по подготовке к государственной итоговой аттестации выпускников в форме ОГЭ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9CB767F-7799-AA59-4E42-AF57D41DB1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98557" y="5700335"/>
            <a:ext cx="9742389" cy="1655762"/>
          </a:xfrm>
        </p:spPr>
        <p:txBody>
          <a:bodyPr>
            <a:normAutofit/>
          </a:bodyPr>
          <a:lstStyle/>
          <a:p>
            <a:pPr algn="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Составитель: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Молочковская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О.Г., </a:t>
            </a:r>
          </a:p>
          <a:p>
            <a:pPr algn="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 географии МБОУ «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Крымрозовская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СШ»</a:t>
            </a:r>
          </a:p>
        </p:txBody>
      </p:sp>
    </p:spTree>
    <p:extLst>
      <p:ext uri="{BB962C8B-B14F-4D97-AF65-F5344CB8AC3E}">
        <p14:creationId xmlns:p14="http://schemas.microsoft.com/office/powerpoint/2010/main" val="1366452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589FE1-3C65-1EB4-153C-9373E822E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8696" y="1738859"/>
            <a:ext cx="6573304" cy="424221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EF23DA-38DF-2A76-0E42-B4D0B44AE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743" y="286604"/>
            <a:ext cx="11407515" cy="1092492"/>
          </a:xfrm>
        </p:spPr>
        <p:txBody>
          <a:bodyPr/>
          <a:lstStyle/>
          <a:p>
            <a:pPr algn="ctr"/>
            <a:r>
              <a:rPr lang="ru-RU" dirty="0"/>
              <a:t>Работа с географической номенклатурой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A918C4-F812-8F0C-8748-4096B389A3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743" y="1738859"/>
            <a:ext cx="10765937" cy="4527030"/>
          </a:xfrm>
        </p:spPr>
        <p:txBody>
          <a:bodyPr>
            <a:normAutofit fontScale="92500" lnSpcReduction="10000"/>
          </a:bodyPr>
          <a:lstStyle/>
          <a:p>
            <a:r>
              <a:rPr lang="ru-RU" sz="2800" u="sng" dirty="0">
                <a:latin typeface="Arial" panose="020B0604020202020204" pitchFamily="34" charset="0"/>
                <a:cs typeface="Arial" panose="020B0604020202020204" pitchFamily="34" charset="0"/>
              </a:rPr>
              <a:t>Используемые приёмы: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показ географических объектов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  на карте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узнавание по описанию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нанесение на контурную карту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описание географического 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 положения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географический диктант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географическая цепочка, 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 убери лишнее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разгадывание кроссвордов,  </a:t>
            </a:r>
          </a:p>
          <a:p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филвордов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и т.д.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793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E955B2-3099-A9A4-19FC-82A3CD36C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685" y="286604"/>
            <a:ext cx="11062741" cy="1407286"/>
          </a:xfrm>
        </p:spPr>
        <p:txBody>
          <a:bodyPr>
            <a:noAutofit/>
          </a:bodyPr>
          <a:lstStyle/>
          <a:p>
            <a:r>
              <a:rPr lang="ru-RU" sz="3600" dirty="0"/>
              <a:t>Наличие готовых памяток, инструкций, схем и алгоритмов значительно сокращает использование учебного времени в повторении или изучении нового материала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7F17312-FEB5-D160-1C83-E8C5776203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56656" y="1938767"/>
            <a:ext cx="3819021" cy="298046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7915F7-9A27-FF9D-5B4B-F6F5B7A1B0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61665">
            <a:off x="7772654" y="2132627"/>
            <a:ext cx="3488944" cy="262096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7D1A94F-AC79-55E1-5E6A-464A724D56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70483">
            <a:off x="873925" y="2204306"/>
            <a:ext cx="2837429" cy="304629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7E6633C-0C74-D617-C39F-12CB678790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1679" y="4286425"/>
            <a:ext cx="3299376" cy="268098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6BF1928-DA2C-75D6-744E-877F5A7590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0947" y="4919233"/>
            <a:ext cx="4951290" cy="179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1033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7FC30A-49DB-6846-2969-5AE6580C84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5003" y="4059896"/>
            <a:ext cx="4002373" cy="251150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54056B-BF4B-D751-BD91-D8B172090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15245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Мониторинг динамики готовности учащихся к экзамену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2E97B7-BD56-4ECD-F9FC-07DAE9C75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655" y="1845734"/>
            <a:ext cx="11092721" cy="4435146"/>
          </a:xfrm>
        </p:spPr>
        <p:txBody>
          <a:bodyPr>
            <a:normAutofit fontScale="92500"/>
          </a:bodyPr>
          <a:lstStyle/>
          <a:p>
            <a:r>
              <a:rPr lang="ru-RU" sz="2400" dirty="0"/>
              <a:t>Подготовленность к чему-либо понимается как комплекс приобретенных знаний, навыков, умений, качеств, позволяющих успешно выполнять определенную деятельность. </a:t>
            </a:r>
          </a:p>
          <a:p>
            <a:r>
              <a:rPr lang="ru-RU" sz="2400" b="1" dirty="0"/>
              <a:t>Информационная готовность </a:t>
            </a:r>
            <a:r>
              <a:rPr lang="ru-RU" sz="2400" dirty="0"/>
              <a:t>(информирование учащихся  о правилах поведения на экзамене,  о правилах заполнения бланков);</a:t>
            </a:r>
          </a:p>
          <a:p>
            <a:r>
              <a:rPr lang="ru-RU" sz="2400" b="1" dirty="0"/>
              <a:t>Предметная готовность </a:t>
            </a:r>
            <a:r>
              <a:rPr lang="ru-RU" sz="2400" dirty="0"/>
              <a:t>или содержательная (проведение входного тестирования и ряда пробных экзаменов по географии в 9 классе);</a:t>
            </a:r>
          </a:p>
          <a:p>
            <a:r>
              <a:rPr lang="ru-RU" sz="2400" b="1" dirty="0"/>
              <a:t>Психологическая готовность </a:t>
            </a:r>
            <a:r>
              <a:rPr lang="ru-RU" sz="2400" dirty="0"/>
              <a:t>(состояние готовности – </a:t>
            </a:r>
            <a:br>
              <a:rPr lang="ru-RU" sz="2400" dirty="0"/>
            </a:br>
            <a:r>
              <a:rPr lang="ru-RU" sz="2400" dirty="0"/>
              <a:t>психологический настрой).</a:t>
            </a:r>
          </a:p>
          <a:p>
            <a:r>
              <a:rPr lang="ru-RU" sz="2400" dirty="0"/>
              <a:t>Результаты предметной готовности можно наносить на график, </a:t>
            </a:r>
            <a:br>
              <a:rPr lang="ru-RU" sz="2400" dirty="0"/>
            </a:br>
            <a:r>
              <a:rPr lang="ru-RU" sz="2400" dirty="0"/>
              <a:t>который покажет динамику.</a:t>
            </a:r>
            <a:br>
              <a:rPr lang="ru-RU" sz="2400" dirty="0"/>
            </a:br>
            <a:r>
              <a:rPr lang="ru-RU" sz="2400" dirty="0"/>
              <a:t>Это даёт дополнительный стимул к дальнейшей работе по </a:t>
            </a:r>
            <a:br>
              <a:rPr lang="ru-RU" sz="2400" dirty="0"/>
            </a:br>
            <a:r>
              <a:rPr lang="ru-RU" sz="2400" dirty="0"/>
              <a:t>подготовке к ОГЭ.</a:t>
            </a:r>
          </a:p>
        </p:txBody>
      </p:sp>
    </p:spTree>
    <p:extLst>
      <p:ext uri="{BB962C8B-B14F-4D97-AF65-F5344CB8AC3E}">
        <p14:creationId xmlns:p14="http://schemas.microsoft.com/office/powerpoint/2010/main" val="4060857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E13607-C578-4B0C-3AFE-6A13EA333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032531"/>
          </a:xfrm>
        </p:spPr>
        <p:txBody>
          <a:bodyPr>
            <a:noAutofit/>
          </a:bodyPr>
          <a:lstStyle/>
          <a:p>
            <a:pPr algn="ctr"/>
            <a:r>
              <a:rPr lang="ru-RU" sz="4400" dirty="0"/>
              <a:t>Стратегия работы на экзамене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753E10E-5C2C-6533-7726-2488610CDE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4118" y="2029827"/>
            <a:ext cx="10718922" cy="3188540"/>
          </a:xfr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748A61D1-B28D-C31D-40A4-426C2318FB52}"/>
              </a:ext>
            </a:extLst>
          </p:cNvPr>
          <p:cNvSpPr/>
          <p:nvPr/>
        </p:nvSpPr>
        <p:spPr>
          <a:xfrm>
            <a:off x="1829269" y="5218367"/>
            <a:ext cx="9008620" cy="103253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r>
              <a:rPr lang="ru-RU" dirty="0"/>
              <a:t>Эта стратегия должна помочь правильно распределить время, уменьшить число возможных ошибок из-за спешки и невнимательности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992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5B8052-139C-DCD9-DEB0-1A64EECC8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167443"/>
          </a:xfrm>
        </p:spPr>
        <p:txBody>
          <a:bodyPr/>
          <a:lstStyle/>
          <a:p>
            <a:pPr algn="ctr"/>
            <a:r>
              <a:rPr lang="ru-RU" dirty="0"/>
              <a:t>От чего зависит успех?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C5B3C0-3609-0F07-4AF1-C688A8442E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636" y="1845733"/>
            <a:ext cx="11182662" cy="4450135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Для успешного выполнения заданий ОГЭ нужна постоянная тренировка в решении этих заданий. Чем больше учащиеся </a:t>
            </a:r>
            <a:r>
              <a:rPr lang="ru-RU" sz="3200" dirty="0" err="1">
                <a:latin typeface="Arial" panose="020B0604020202020204" pitchFamily="34" charset="0"/>
                <a:cs typeface="Arial" panose="020B0604020202020204" pitchFamily="34" charset="0"/>
              </a:rPr>
              <a:t>прорешают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экзаменационных заданий, тестов из учебных пособий, заданий, придуманных самим учителем, тем больше будет у них опыта, и тем меньше возможных неприятных неожиданностей их будет ожидать во время экзамена. Да и практика показывает, что задания, которые успешно решались в начале учебного года, требуют неоднократного повторения, особенно перед экзаменом, так как преобладает краткосрочная память.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10675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5778CD-CAB0-8A33-B09A-9E01440B0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197423"/>
          </a:xfrm>
        </p:spPr>
        <p:txBody>
          <a:bodyPr/>
          <a:lstStyle/>
          <a:p>
            <a:pPr algn="ctr"/>
            <a:r>
              <a:rPr lang="ru-RU" dirty="0"/>
              <a:t>Что мешает подготовке?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EAE325-B5B3-0A3D-71B5-F6203FACA3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754" y="1845734"/>
            <a:ext cx="10780926" cy="4420156"/>
          </a:xfrm>
        </p:spPr>
        <p:txBody>
          <a:bodyPr>
            <a:normAutofit lnSpcReduction="10000"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1. Неуверенность; 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2. Отсутствие желания учиться;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3. Заниженная самооценка;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4. Негативное отношение к экзамену;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5. Низкий уровень вычислительных 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навыков;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6. Слабая сформированность понятий 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 определений;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7. Наличие «пробелов».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5160C1-336D-952A-E64A-D65FDAECE7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750" y="1845734"/>
            <a:ext cx="4940309" cy="329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577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74BC65F-640E-3781-D3D4-3BC1CFA66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8180" y="2642725"/>
            <a:ext cx="3703820" cy="370382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B873CE-9D06-5611-6766-5F1C45173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167443"/>
          </a:xfrm>
        </p:spPr>
        <p:txBody>
          <a:bodyPr/>
          <a:lstStyle/>
          <a:p>
            <a:pPr algn="ctr"/>
            <a:r>
              <a:rPr lang="ru-RU" dirty="0"/>
              <a:t>Что поможет подготовке?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1185D2-75D7-95AE-5690-014984113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754" y="1845733"/>
            <a:ext cx="10780926" cy="4255263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Неоднократная репетиция ситуации экзамена, формирование адекватной оценки, позитивный настрой на экзамен;</a:t>
            </a:r>
          </a:p>
          <a:p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Углубленная подготовка учащихся по географии: дифференцированный подход на уроках; индивидуальные консультации.</a:t>
            </a:r>
          </a:p>
          <a:p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Непосредственная подготовка к ГИА сильных и слабых</a:t>
            </a:r>
            <a:b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 учеников.</a:t>
            </a:r>
          </a:p>
          <a:p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Тренировка в условиях, максимально приближенных к </a:t>
            </a:r>
            <a:b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условиям реального экзамена, выработка определенного </a:t>
            </a:r>
            <a:b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плана, стратегии работы на экзамене, психологическая</a:t>
            </a:r>
            <a:b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 подготовка.</a:t>
            </a:r>
          </a:p>
          <a:p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Проведение в течение года диагностических работ,  </a:t>
            </a:r>
            <a:b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анализ результатов и работа по коррекции.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11154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7574B7-348B-9F96-0D29-1142167A5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7BB0A6-8895-32D7-83DC-C77DE2EF7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945F88-A47B-D001-CA72-015AD146C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77" y="0"/>
            <a:ext cx="11155680" cy="626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683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D7328A-3737-61F5-BEE8-7B7D70E8F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077502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Общие вопросы: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0424F4-DC7A-459F-AF1A-1BA847766F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734" y="1845734"/>
            <a:ext cx="11512446" cy="4375184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1. ОГЭ – 2023 по географии, практически, не отличается от ОГЭ прошлого года  (содержание и структура работы, число заданий (30 заданий), контролируемые виды деятельности, время выполнения (150 минут, 2.5 часа).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2. Принципиальным отличием ОГЭ от ЕГЭ является возможность использования любых школьных атласов. При выполнении работы необходимо иметь атласы по курсу географии России (8 и 9 классы) и по географии материков и океанов (7 класс) любого издательства: «Просвещение», «Дрофа», «Новосибирск» и т.д.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3. Для обеспечения быстрого выполнения арифметических вычислений (сложение, вычитание, умножение, деление, извлечение корня) разрешено использование непрограммируемого калькулятора. А для выполнения задания № 9 (определение расстояния по карте) предусмотрено применение линейки.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4. Учителю необходимо подготовить списки желающих сдавать ОГЭ по географии и заявить их в соответствующие организации в качестве участников. </a:t>
            </a:r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86517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9712F-5A41-225C-F726-9675294DD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Цели и задачи учителя: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4664A8-C6BC-33B0-586F-4DB0C038C2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734" y="1845734"/>
            <a:ext cx="11602387" cy="4525086"/>
          </a:xfrm>
        </p:spPr>
        <p:txBody>
          <a:bodyPr>
            <a:normAutofit fontScale="85000" lnSpcReduction="20000"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b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создание системы работы учителя для повышения качества подготовки учащихся по географии к сдаче ОГЭ.</a:t>
            </a:r>
          </a:p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Задачи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изучение индивидуальных особенностей каждого учащегося; 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развитие его логического мышления, внимания; 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совершенствование у учащихся навыков самостоятельной работы.;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ликвидация пробелов по основным темам курса; 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формирование навыка оформления экзаменационных работ; 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выработка у школьников умения концентрироваться и продуктивно работать в условиях экзамена.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200" b="1" dirty="0">
                <a:solidFill>
                  <a:srgbClr val="FF0000"/>
                </a:solidFill>
              </a:rPr>
              <a:t>!</a:t>
            </a:r>
            <a:r>
              <a:rPr lang="ru-RU" sz="3300" dirty="0">
                <a:solidFill>
                  <a:srgbClr val="FF0000"/>
                </a:solidFill>
              </a:rPr>
              <a:t> Подготовка к ОГЭ – дело ни одного дня и даже ни одного 9 класса. </a:t>
            </a:r>
            <a:br>
              <a:rPr lang="ru-RU" sz="3300" dirty="0">
                <a:solidFill>
                  <a:srgbClr val="FF0000"/>
                </a:solidFill>
              </a:rPr>
            </a:br>
            <a:r>
              <a:rPr lang="ru-RU" sz="3300" dirty="0">
                <a:solidFill>
                  <a:srgbClr val="FF0000"/>
                </a:solidFill>
              </a:rPr>
              <a:t>Работу по подготовке учащихся необходимо вести на протяжении всех лет обучения географии. </a:t>
            </a:r>
          </a:p>
        </p:txBody>
      </p:sp>
    </p:spTree>
    <p:extLst>
      <p:ext uri="{BB962C8B-B14F-4D97-AF65-F5344CB8AC3E}">
        <p14:creationId xmlns:p14="http://schemas.microsoft.com/office/powerpoint/2010/main" val="389500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F9D2FD-02CD-28B1-4ADA-ABA753905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Этапы подготовки к ОГЭ: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086128-DE36-CB5E-1AF1-9298070ECC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3771" y="1845734"/>
            <a:ext cx="10058399" cy="4390174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Знакомство с кодификатором </a:t>
            </a:r>
          </a:p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Знакомство со спецификацией </a:t>
            </a:r>
          </a:p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Знакомство с контрольно-измерительными материалами (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https://4ege.ru/gia-po-geografii/65747-demoversija-oge-2023-po-geografii.html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Знакомство с инструкцией выполнения заданий</a:t>
            </a:r>
          </a:p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Знакомство с инструкцией по заполнению бланков ответов</a:t>
            </a:r>
          </a:p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Знакомство с оцениванием заданий разного типа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641893B-23A8-8AF4-7C15-0C14560B4D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029" y="1737360"/>
            <a:ext cx="627942" cy="54259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4E8EFC9-753D-AEA1-D25F-198588B20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029" y="2433669"/>
            <a:ext cx="627942" cy="54259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301FF325-919D-B694-C140-05481A51C9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029" y="3007599"/>
            <a:ext cx="627942" cy="54259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F44C736-FF1A-4333-05AE-10CA8AFAB5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029" y="3994029"/>
            <a:ext cx="627942" cy="542591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105E537-5B49-F868-E8EF-EDAFE37F8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029" y="4638975"/>
            <a:ext cx="627942" cy="542591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7AF02BE-F692-D7B5-886C-FAEF0FAC3F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029" y="5555216"/>
            <a:ext cx="627942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092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E9F34B0-4182-CE32-A8EC-742CD2055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1032" y="1913666"/>
            <a:ext cx="5293402" cy="277903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8B9CCC-D824-110C-764E-E6662E03E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Учебные пособия для </a:t>
            </a:r>
            <a:br>
              <a:rPr lang="ru-RU" dirty="0"/>
            </a:br>
            <a:r>
              <a:rPr lang="ru-RU" dirty="0"/>
              <a:t>подготовки и тренировки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BA33F6-5260-57CB-7FCE-3D4C74488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7276" y="1945416"/>
            <a:ext cx="2095500" cy="27590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BFA06F6-254B-EF36-BD04-101F4BECB0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560" y="1945416"/>
            <a:ext cx="2095500" cy="2794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DB003F7-13A8-8CE9-A3B3-3255A7E268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6354" y="2025172"/>
            <a:ext cx="2095500" cy="2792579"/>
          </a:xfrm>
          <a:prstGeom prst="rect">
            <a:avLst/>
          </a:prstGeom>
        </p:spPr>
      </p:pic>
      <p:sp>
        <p:nvSpPr>
          <p:cNvPr id="12" name="Объект 11">
            <a:extLst>
              <a:ext uri="{FF2B5EF4-FFF2-40B4-BE49-F238E27FC236}">
                <a16:creationId xmlns:a16="http://schemas.microsoft.com/office/drawing/2014/main" id="{B43581CF-B5A2-0820-CE43-2B0357925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716" y="1845733"/>
            <a:ext cx="11422504" cy="4585047"/>
          </a:xfrm>
        </p:spPr>
        <p:txBody>
          <a:bodyPr>
            <a:normAutofit/>
          </a:bodyPr>
          <a:lstStyle/>
          <a:p>
            <a:r>
              <a:rPr lang="ru-RU" b="1" dirty="0"/>
              <a:t>Печатные пособия</a:t>
            </a:r>
            <a:br>
              <a:rPr lang="ru-RU" dirty="0"/>
            </a:br>
            <a:r>
              <a:rPr lang="ru-RU" dirty="0"/>
              <a:t>от разработчиков </a:t>
            </a:r>
            <a:br>
              <a:rPr lang="ru-RU" dirty="0"/>
            </a:br>
            <a:r>
              <a:rPr lang="ru-RU" dirty="0"/>
              <a:t>ОГЭ, содержащие </a:t>
            </a:r>
            <a:br>
              <a:rPr lang="ru-RU" dirty="0"/>
            </a:br>
            <a:r>
              <a:rPr lang="ru-RU" dirty="0"/>
              <a:t>типовые задания</a:t>
            </a:r>
            <a:br>
              <a:rPr lang="ru-RU" dirty="0"/>
            </a:br>
            <a:r>
              <a:rPr lang="ru-RU" dirty="0"/>
              <a:t> и варианты.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r>
              <a:rPr lang="ru-RU" b="1" dirty="0"/>
              <a:t>Электронные ресурсы: </a:t>
            </a:r>
            <a:br>
              <a:rPr lang="ru-RU" b="1" dirty="0"/>
            </a:br>
            <a:r>
              <a:rPr lang="ru-RU" dirty="0"/>
              <a:t>1. Открытый банк заданий ОГЭ от ФИПИ     (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http://oge.fipi.ru/os/xmodules/qprint/index.php?proj=0FA4DA9E3AE2BA1547B75F0B08EF6445</a:t>
            </a:r>
            <a:r>
              <a:rPr lang="ru-RU" dirty="0"/>
              <a:t>)</a:t>
            </a:r>
            <a:br>
              <a:rPr lang="ru-RU" dirty="0"/>
            </a:br>
            <a:r>
              <a:rPr lang="ru-RU" dirty="0"/>
              <a:t>2. Сдам ГИА: Решу ОГЭ (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https://geo-oge.sdamgia.ru</a:t>
            </a:r>
            <a:r>
              <a:rPr lang="ru-RU" dirty="0"/>
              <a:t>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8274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7D5D576-E1EC-0770-A083-410EC13D95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183" y="0"/>
            <a:ext cx="3716264" cy="211528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CD76E0-3D0F-0569-55E6-06494F11E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8526405" cy="1287364"/>
          </a:xfrm>
        </p:spPr>
        <p:txBody>
          <a:bodyPr/>
          <a:lstStyle/>
          <a:p>
            <a:pPr algn="r"/>
            <a:r>
              <a:rPr lang="ru-RU" dirty="0"/>
              <a:t>С чего начать?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E724F7-A6D7-BA5D-A1DB-7F97C8C4B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751" y="1845734"/>
            <a:ext cx="11432498" cy="4570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                                                                                    Экзамен по географии не является обязательным. Как                      правило, его выбор обусловлен решением родителей, положительными результатами обучения по географии ,  сложившимися отношениями с учителем, выбором «за компанию». </a:t>
            </a:r>
          </a:p>
          <a:p>
            <a:r>
              <a:rPr lang="ru-RU" dirty="0"/>
              <a:t>В результате для сдачи экзамена формируется группа учащихся с различной мотивацией, неодинаковым уровнем готовности по предмету, поэтому от учителя требуется умение организовать работу по подготовке к ОГЭ таким образом, чтобы обеспечить успешную сдачу экзамена для всех учеников (один из вариантов – разделить учащихся на группы, с которыми будет проводиться консультация в разное время).</a:t>
            </a:r>
          </a:p>
          <a:p>
            <a:r>
              <a:rPr lang="ru-RU" dirty="0"/>
              <a:t>   В начале учебного года хорошо бы выявить уровень  знаний и умений, имеющийся у учащихся, с целью определения пробелов в изученном материале. Для этого предлагается  самостоятельно решить пробный вариант ОГЭ прошлого года.  Эта работа дает возможность определить, каков уровень знаний ученика, понять, что умеет учащийся, какие пробелы в знаниях есть, на какие темы и  задания обратить внимание. Возможно после этого, некоторые учащиеся решат сдавать ОГЭ не по географии, а по другому предмету.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53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92373B-8C9C-67E3-5267-24FED612F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Консультации учителя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BD58B5-48FE-59B3-C794-86A9CB407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418" y="1845734"/>
            <a:ext cx="10746262" cy="4023360"/>
          </a:xfrm>
        </p:spPr>
        <p:txBody>
          <a:bodyPr/>
          <a:lstStyle/>
          <a:p>
            <a:r>
              <a:rPr lang="ru-RU" dirty="0"/>
              <a:t>Консультация учащихся учителем может быть организована в </a:t>
            </a:r>
            <a:br>
              <a:rPr lang="ru-RU" dirty="0"/>
            </a:br>
            <a:r>
              <a:rPr lang="ru-RU" dirty="0"/>
              <a:t>дополнительное от уроков время, в качестве внеурочной</a:t>
            </a:r>
            <a:br>
              <a:rPr lang="ru-RU" dirty="0"/>
            </a:br>
            <a:r>
              <a:rPr lang="ru-RU" dirty="0"/>
              <a:t> деятельности или кружка (желательно не реже 1 раза в неделю).</a:t>
            </a:r>
            <a:br>
              <a:rPr lang="ru-RU" dirty="0"/>
            </a:br>
            <a:r>
              <a:rPr lang="ru-RU" dirty="0"/>
              <a:t> В рамках консультаций весь учебный материал, который ученик </a:t>
            </a:r>
            <a:br>
              <a:rPr lang="ru-RU" dirty="0"/>
            </a:br>
            <a:r>
              <a:rPr lang="ru-RU" dirty="0"/>
              <a:t>обязан знать при сдаче экзамена, учитель разбивает на крупные </a:t>
            </a:r>
            <a:br>
              <a:rPr lang="ru-RU" dirty="0"/>
            </a:br>
            <a:r>
              <a:rPr lang="ru-RU" dirty="0"/>
              <a:t>темы на основе кодификатора элементов содержания, показывает</a:t>
            </a:r>
            <a:br>
              <a:rPr lang="ru-RU" dirty="0"/>
            </a:br>
            <a:r>
              <a:rPr lang="ru-RU" dirty="0"/>
              <a:t> образец выполнения заданий и образец рассуждений при </a:t>
            </a:r>
            <a:br>
              <a:rPr lang="ru-RU" dirty="0"/>
            </a:br>
            <a:r>
              <a:rPr lang="ru-RU" dirty="0"/>
              <a:t>выполнении задания.</a:t>
            </a:r>
          </a:p>
          <a:p>
            <a:r>
              <a:rPr lang="ru-RU" dirty="0"/>
              <a:t>После изучения, повторения каждой темы  решаются тематические</a:t>
            </a:r>
            <a:br>
              <a:rPr lang="ru-RU" dirty="0"/>
            </a:br>
            <a:r>
              <a:rPr lang="ru-RU" dirty="0"/>
              <a:t> тесты. Успешное выполнение многих заданий зависит от умения </a:t>
            </a:r>
            <a:br>
              <a:rPr lang="ru-RU" dirty="0"/>
            </a:br>
            <a:r>
              <a:rPr lang="ru-RU" dirty="0"/>
              <a:t>работать с топографическими планами, картосхемами, </a:t>
            </a:r>
            <a:br>
              <a:rPr lang="ru-RU" dirty="0"/>
            </a:br>
            <a:r>
              <a:rPr lang="ru-RU" dirty="0"/>
              <a:t>статистическими материалами, рисунками, таблицами, </a:t>
            </a:r>
            <a:br>
              <a:rPr lang="ru-RU" dirty="0"/>
            </a:br>
            <a:r>
              <a:rPr lang="ru-RU" dirty="0"/>
              <a:t>диаграммами.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69D715C-A4F3-722E-C491-73823588EF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4482" y="1862668"/>
            <a:ext cx="4033716" cy="431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142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1A4EA0-219B-65A5-F146-88ED6D07E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63528"/>
            <a:ext cx="10058400" cy="804308"/>
          </a:xfrm>
        </p:spPr>
        <p:txBody>
          <a:bodyPr/>
          <a:lstStyle/>
          <a:p>
            <a:pPr algn="ctr"/>
            <a:r>
              <a:rPr lang="ru-RU" dirty="0"/>
              <a:t>ОГЭ + ИКТ            успех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6C6B54DB-28ED-6A69-9F89-3ADD0D53B8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7730" y="3925901"/>
            <a:ext cx="2593298" cy="1831630"/>
          </a:xfrm>
          <a:prstGeom prst="rect">
            <a:avLst/>
          </a:prstGeom>
        </p:spPr>
      </p:pic>
      <p:sp>
        <p:nvSpPr>
          <p:cNvPr id="6" name="Стрелка: штриховая вправо 5">
            <a:extLst>
              <a:ext uri="{FF2B5EF4-FFF2-40B4-BE49-F238E27FC236}">
                <a16:creationId xmlns:a16="http://schemas.microsoft.com/office/drawing/2014/main" id="{4DADFC47-EFB2-2F7F-DB39-1DD4B0919D1D}"/>
              </a:ext>
            </a:extLst>
          </p:cNvPr>
          <p:cNvSpPr/>
          <p:nvPr/>
        </p:nvSpPr>
        <p:spPr>
          <a:xfrm>
            <a:off x="6096000" y="575741"/>
            <a:ext cx="1234190" cy="17988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1E1D240-7549-CB0B-25CD-66969B717A0F}"/>
              </a:ext>
            </a:extLst>
          </p:cNvPr>
          <p:cNvSpPr/>
          <p:nvPr/>
        </p:nvSpPr>
        <p:spPr>
          <a:xfrm>
            <a:off x="864993" y="2767100"/>
            <a:ext cx="2593298" cy="6847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ПРЕЗЕНТАЦИИ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D923562-4313-AB5E-E631-B88981A69DCD}"/>
              </a:ext>
            </a:extLst>
          </p:cNvPr>
          <p:cNvSpPr/>
          <p:nvPr/>
        </p:nvSpPr>
        <p:spPr>
          <a:xfrm>
            <a:off x="3690578" y="2740328"/>
            <a:ext cx="2593298" cy="6847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САЙТЫ ИНТЕРНЕТ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37BDB5C-E22C-DDC9-5134-97FE2BDEA299}"/>
              </a:ext>
            </a:extLst>
          </p:cNvPr>
          <p:cNvSpPr/>
          <p:nvPr/>
        </p:nvSpPr>
        <p:spPr>
          <a:xfrm>
            <a:off x="9404431" y="2700333"/>
            <a:ext cx="2473376" cy="6847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ЭЛЕКТРОННАЯ ПОЧТА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5347D4E-9B57-C451-B9CD-69751BCB22A1}"/>
              </a:ext>
            </a:extLst>
          </p:cNvPr>
          <p:cNvSpPr/>
          <p:nvPr/>
        </p:nvSpPr>
        <p:spPr>
          <a:xfrm>
            <a:off x="884419" y="1349866"/>
            <a:ext cx="10897849" cy="8557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При подготовке к ОГЭ рационально применять </a:t>
            </a:r>
          </a:p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информационные технологии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A25F300-465A-DD0A-A264-D4554027B82F}"/>
              </a:ext>
            </a:extLst>
          </p:cNvPr>
          <p:cNvSpPr/>
          <p:nvPr/>
        </p:nvSpPr>
        <p:spPr>
          <a:xfrm>
            <a:off x="885410" y="3938741"/>
            <a:ext cx="2593298" cy="1828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обладают наглядностью и выразительностью, прекрасное дидактическое и мотивационное средство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BE86EB7-E21D-3E10-8AF8-F993CA635EB0}"/>
              </a:ext>
            </a:extLst>
          </p:cNvPr>
          <p:cNvSpPr/>
          <p:nvPr/>
        </p:nvSpPr>
        <p:spPr>
          <a:xfrm>
            <a:off x="6531139" y="3937326"/>
            <a:ext cx="2593298" cy="1828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наглядный источник информации по темам курса географии</a:t>
            </a:r>
          </a:p>
        </p:txBody>
      </p:sp>
      <p:sp>
        <p:nvSpPr>
          <p:cNvPr id="19" name="Стрелка: вниз 18">
            <a:extLst>
              <a:ext uri="{FF2B5EF4-FFF2-40B4-BE49-F238E27FC236}">
                <a16:creationId xmlns:a16="http://schemas.microsoft.com/office/drawing/2014/main" id="{69E064E2-2CCD-B08C-0646-39AE802CF3B5}"/>
              </a:ext>
            </a:extLst>
          </p:cNvPr>
          <p:cNvSpPr/>
          <p:nvPr/>
        </p:nvSpPr>
        <p:spPr>
          <a:xfrm>
            <a:off x="1914304" y="2247155"/>
            <a:ext cx="494676" cy="4885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0CDF225-AD42-41FA-420A-151DA0BEE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4480" y="2231634"/>
            <a:ext cx="548688" cy="51210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AB6124C-7D71-0F2B-B6BA-F599A3528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6775" y="2205658"/>
            <a:ext cx="548688" cy="51210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305F5BA-F1A4-8978-5D0C-C5F4A95B84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1646" y="2730669"/>
            <a:ext cx="2615411" cy="701101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D65B3F1-B34D-2D61-BB90-5EBE8DB89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8668" y="2242441"/>
            <a:ext cx="548688" cy="512108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D78A75B6-EDD0-0E2E-E389-BD4BF6FC1222}"/>
              </a:ext>
            </a:extLst>
          </p:cNvPr>
          <p:cNvSpPr/>
          <p:nvPr/>
        </p:nvSpPr>
        <p:spPr>
          <a:xfrm>
            <a:off x="9404431" y="3879759"/>
            <a:ext cx="2473376" cy="18863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позволяет выстраивать индивидуальную работу с различными категориями обучающихся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3F62D772-61C9-B3BF-FB33-FE955B33A7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1920" y="3413793"/>
            <a:ext cx="548688" cy="512108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C5343F1F-81DC-F70F-39D8-C373D953A0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1719" y="3367650"/>
            <a:ext cx="548688" cy="512108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7D76CC10-EEF0-89A8-C06F-4203717FA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5474" y="3426633"/>
            <a:ext cx="548688" cy="512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4FB75FD4-F0E4-80C6-2F60-53BE28ACCA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8977" y="3426633"/>
            <a:ext cx="548688" cy="51210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5C42C75D-4496-3BC3-EA7F-4F1A7356E75B}"/>
              </a:ext>
            </a:extLst>
          </p:cNvPr>
          <p:cNvSpPr txBox="1"/>
          <p:nvPr/>
        </p:nvSpPr>
        <p:spPr>
          <a:xfrm>
            <a:off x="4129775" y="4173040"/>
            <a:ext cx="60935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позволяют онлайн </a:t>
            </a:r>
          </a:p>
          <a:p>
            <a:r>
              <a:rPr lang="ru-RU" dirty="0"/>
              <a:t>просматривать и  </a:t>
            </a:r>
          </a:p>
          <a:p>
            <a:r>
              <a:rPr lang="ru-RU" dirty="0"/>
              <a:t>разбирать задания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64351A0-6D13-88E5-FFE2-07A50570D5DC}"/>
              </a:ext>
            </a:extLst>
          </p:cNvPr>
          <p:cNvSpPr txBox="1"/>
          <p:nvPr/>
        </p:nvSpPr>
        <p:spPr>
          <a:xfrm>
            <a:off x="7015397" y="4541570"/>
            <a:ext cx="161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2528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8DFEC2-966F-F35A-95B1-6D1390BBE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1074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/>
              <a:t>70% заданий ОГЭ можно выполнить посредством работы с картами атласа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8C32E3-0863-5ED4-6C74-D207AED17E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803" y="1845733"/>
            <a:ext cx="10855877" cy="4465125"/>
          </a:xfrm>
        </p:spPr>
        <p:txBody>
          <a:bodyPr>
            <a:normAutofit lnSpcReduction="10000"/>
          </a:bodyPr>
          <a:lstStyle/>
          <a:p>
            <a:r>
              <a:rPr lang="ru-RU" sz="2800" u="sng" dirty="0"/>
              <a:t>Приёмы работы с картой: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ориентирование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описание территории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составление характеристики 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 географического объекта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чтение карты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анализ содержания карты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чтение профиля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определение высот и глубин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определение географических координат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чтение картограмм и картосхем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 наложение карт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8E9A57-43B7-C231-7C15-6C2902B38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845733"/>
            <a:ext cx="3197902" cy="242352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D1AA89C-FC8D-3CCC-F5FD-790EF7A5D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4374" y="3998656"/>
            <a:ext cx="3424628" cy="213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218485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507</TotalTime>
  <Words>1252</Words>
  <Application>Microsoft Office PowerPoint</Application>
  <PresentationFormat>Широкоэкранный</PresentationFormat>
  <Paragraphs>78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Ретро</vt:lpstr>
      <vt:lpstr>Методические       рекомендации  по подготовке к государственной итоговой аттестации выпускников в форме ОГЭ </vt:lpstr>
      <vt:lpstr>Общие вопросы:</vt:lpstr>
      <vt:lpstr>Цели и задачи учителя:</vt:lpstr>
      <vt:lpstr>Этапы подготовки к ОГЭ:</vt:lpstr>
      <vt:lpstr>Учебные пособия для  подготовки и тренировки</vt:lpstr>
      <vt:lpstr>С чего начать?</vt:lpstr>
      <vt:lpstr>Консультации учителя</vt:lpstr>
      <vt:lpstr>ОГЭ + ИКТ            успех</vt:lpstr>
      <vt:lpstr>70% заданий ОГЭ можно выполнить посредством работы с картами атласа</vt:lpstr>
      <vt:lpstr>Работа с географической номенклатурой</vt:lpstr>
      <vt:lpstr>Наличие готовых памяток, инструкций, схем и алгоритмов значительно сокращает использование учебного времени в повторении или изучении нового материала</vt:lpstr>
      <vt:lpstr>Мониторинг динамики готовности учащихся к экзамену </vt:lpstr>
      <vt:lpstr>Стратегия работы на экзамене</vt:lpstr>
      <vt:lpstr>От чего зависит успех?</vt:lpstr>
      <vt:lpstr>Что мешает подготовке?</vt:lpstr>
      <vt:lpstr>Что поможет подготовке?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2023-03-08T12:18:36Z</dcterms:created>
  <dcterms:modified xsi:type="dcterms:W3CDTF">2023-03-08T20:46:17Z</dcterms:modified>
</cp:coreProperties>
</file>