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67" r:id="rId4"/>
    <p:sldId id="263" r:id="rId5"/>
    <p:sldId id="262" r:id="rId6"/>
    <p:sldId id="258" r:id="rId7"/>
    <p:sldId id="259" r:id="rId8"/>
    <p:sldId id="260" r:id="rId9"/>
    <p:sldId id="264" r:id="rId10"/>
    <p:sldId id="265" r:id="rId11"/>
    <p:sldId id="268" r:id="rId12"/>
    <p:sldId id="269" r:id="rId13"/>
    <p:sldId id="261" r:id="rId14"/>
    <p:sldId id="266" r:id="rId15"/>
    <p:sldId id="270" r:id="rId16"/>
    <p:sldId id="271" r:id="rId17"/>
    <p:sldId id="272" r:id="rId18"/>
    <p:sldId id="273" r:id="rId19"/>
    <p:sldId id="274" r:id="rId20"/>
  </p:sldIdLst>
  <p:sldSz cx="12192000" cy="6858000"/>
  <p:notesSz cx="6858000" cy="9144000"/>
  <p:defaultTextStyle>
    <a:defPPr>
      <a:defRPr lang="en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9798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/>
    <p:restoredTop sz="94651"/>
  </p:normalViewPr>
  <p:slideViewPr>
    <p:cSldViewPr snapToGrid="0" snapToObjects="1">
      <p:cViewPr varScale="1">
        <p:scale>
          <a:sx n="64" d="100"/>
          <a:sy n="64" d="100"/>
        </p:scale>
        <p:origin x="954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201A2255-8E5F-B44C-A11D-17DEABEBFF1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E29E4C-C6DF-654A-B04B-F84D07FB283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78971" y="2084388"/>
            <a:ext cx="5066806" cy="2387600"/>
          </a:xfrm>
        </p:spPr>
        <p:txBody>
          <a:bodyPr anchor="b"/>
          <a:lstStyle>
            <a:lvl1pPr algn="l">
              <a:defRPr sz="6000" b="1">
                <a:solidFill>
                  <a:srgbClr val="E9798F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en-UA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9611657-F05A-F449-9507-862ED87E1FB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78971" y="4564063"/>
            <a:ext cx="5066806" cy="1655762"/>
          </a:xfrm>
        </p:spPr>
        <p:txBody>
          <a:bodyPr/>
          <a:lstStyle>
            <a:lvl1pPr marL="0" indent="0" algn="l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3936FE-7E59-F446-886B-16E5350B72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FE25E3-9C64-D648-85C0-0AA73DCA4303}" type="datetimeFigureOut">
              <a:rPr lang="en-UA" smtClean="0"/>
              <a:t>03/01/2023</a:t>
            </a:fld>
            <a:endParaRPr lang="en-U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01F4242-27E2-7444-93B5-E84AC6FB06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08350A5-AD11-4A43-8D1A-E0343A566C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30FB9-BEA5-034A-8D96-1403B419FA1B}" type="slidenum">
              <a:rPr lang="en-UA" smtClean="0"/>
              <a:t>‹#›</a:t>
            </a:fld>
            <a:endParaRPr lang="en-UA"/>
          </a:p>
        </p:txBody>
      </p:sp>
    </p:spTree>
    <p:extLst>
      <p:ext uri="{BB962C8B-B14F-4D97-AF65-F5344CB8AC3E}">
        <p14:creationId xmlns:p14="http://schemas.microsoft.com/office/powerpoint/2010/main" val="15775914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0F2CFC-0F49-A04C-9823-745A0C7C69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A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66E1671-F83C-9C44-92DB-8AA1BA2C747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2701133-2749-0B4F-8915-67E32EF078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FE25E3-9C64-D648-85C0-0AA73DCA4303}" type="datetimeFigureOut">
              <a:rPr lang="en-UA" smtClean="0"/>
              <a:t>03/01/2023</a:t>
            </a:fld>
            <a:endParaRPr lang="en-U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596DB9-CA3F-8349-A126-623D4410E6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C7387D5-4918-5648-8BEA-2F0EB74196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30FB9-BEA5-034A-8D96-1403B419FA1B}" type="slidenum">
              <a:rPr lang="en-UA" smtClean="0"/>
              <a:t>‹#›</a:t>
            </a:fld>
            <a:endParaRPr lang="en-UA"/>
          </a:p>
        </p:txBody>
      </p:sp>
    </p:spTree>
    <p:extLst>
      <p:ext uri="{BB962C8B-B14F-4D97-AF65-F5344CB8AC3E}">
        <p14:creationId xmlns:p14="http://schemas.microsoft.com/office/powerpoint/2010/main" val="21071461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1B1D3B4-D19F-DC49-82DF-D6EE577B3A5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A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32E32EB-E75E-1B4B-8D09-2D8EF4D5564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844A4B2-3550-BE4F-8750-6C15681C02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FE25E3-9C64-D648-85C0-0AA73DCA4303}" type="datetimeFigureOut">
              <a:rPr lang="en-UA" smtClean="0"/>
              <a:t>03/01/2023</a:t>
            </a:fld>
            <a:endParaRPr lang="en-U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344D67-FBBA-314E-A454-6558A2A62D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7BD132-049D-C34D-BE0A-F6F8950BED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30FB9-BEA5-034A-8D96-1403B419FA1B}" type="slidenum">
              <a:rPr lang="en-UA" smtClean="0"/>
              <a:t>‹#›</a:t>
            </a:fld>
            <a:endParaRPr lang="en-UA"/>
          </a:p>
        </p:txBody>
      </p:sp>
    </p:spTree>
    <p:extLst>
      <p:ext uri="{BB962C8B-B14F-4D97-AF65-F5344CB8AC3E}">
        <p14:creationId xmlns:p14="http://schemas.microsoft.com/office/powerpoint/2010/main" val="20370475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37CCDF-6C38-6C49-A7C1-EF918BB35E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2A735B-9240-AB4E-A5BB-854DAF0CBF0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30115F0-1638-D74A-9F7F-E7BE1635BF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FE25E3-9C64-D648-85C0-0AA73DCA4303}" type="datetimeFigureOut">
              <a:rPr lang="en-UA" smtClean="0"/>
              <a:t>03/01/2023</a:t>
            </a:fld>
            <a:endParaRPr lang="en-U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04B7C7-F67F-0643-9BEA-F41DB53371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EA89AA8-08EC-A84B-8D87-3AE6CEFD90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30FB9-BEA5-034A-8D96-1403B419FA1B}" type="slidenum">
              <a:rPr lang="en-UA" smtClean="0"/>
              <a:t>‹#›</a:t>
            </a:fld>
            <a:endParaRPr lang="en-UA"/>
          </a:p>
        </p:txBody>
      </p:sp>
    </p:spTree>
    <p:extLst>
      <p:ext uri="{BB962C8B-B14F-4D97-AF65-F5344CB8AC3E}">
        <p14:creationId xmlns:p14="http://schemas.microsoft.com/office/powerpoint/2010/main" val="14985525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C18627-5EED-0340-B76B-D53F0B8E8F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A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C88A733-DC0A-D04A-8664-ABB8A5CA07A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4E2DE1-E91C-9D4B-9BFF-2F0843BB55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FE25E3-9C64-D648-85C0-0AA73DCA4303}" type="datetimeFigureOut">
              <a:rPr lang="en-UA" smtClean="0"/>
              <a:t>03/01/2023</a:t>
            </a:fld>
            <a:endParaRPr lang="en-U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AF685C5-849A-2940-A737-12085AAB98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186A3C3-2517-AD41-AA9B-1970B29917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30FB9-BEA5-034A-8D96-1403B419FA1B}" type="slidenum">
              <a:rPr lang="en-UA" smtClean="0"/>
              <a:t>‹#›</a:t>
            </a:fld>
            <a:endParaRPr lang="en-UA"/>
          </a:p>
        </p:txBody>
      </p:sp>
    </p:spTree>
    <p:extLst>
      <p:ext uri="{BB962C8B-B14F-4D97-AF65-F5344CB8AC3E}">
        <p14:creationId xmlns:p14="http://schemas.microsoft.com/office/powerpoint/2010/main" val="7492899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01AEDE-73F0-924F-89B0-ADE34DBB84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BB4ACDB-53E7-6A4F-98BD-44F10FEEED5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A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B540F4A-7A9E-F141-B230-206DE790401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A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266A6F9-F568-9D45-BB0A-2C10C4D511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FE25E3-9C64-D648-85C0-0AA73DCA4303}" type="datetimeFigureOut">
              <a:rPr lang="en-UA" smtClean="0"/>
              <a:t>03/01/2023</a:t>
            </a:fld>
            <a:endParaRPr lang="en-UA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C5A864F-32AD-2249-AB77-25B41B03CA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A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5B2D3A9-2D3A-944D-99B0-E7A7AFDC20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30FB9-BEA5-034A-8D96-1403B419FA1B}" type="slidenum">
              <a:rPr lang="en-UA" smtClean="0"/>
              <a:t>‹#›</a:t>
            </a:fld>
            <a:endParaRPr lang="en-UA"/>
          </a:p>
        </p:txBody>
      </p:sp>
    </p:spTree>
    <p:extLst>
      <p:ext uri="{BB962C8B-B14F-4D97-AF65-F5344CB8AC3E}">
        <p14:creationId xmlns:p14="http://schemas.microsoft.com/office/powerpoint/2010/main" val="605879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BEA642-F05C-6A4E-A1D0-5D54406E32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A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B6DA9CF-00AD-8449-8984-9DB737E203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127F9BA-BA89-2248-BEDC-40AE0C4312C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A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306BA26-64EA-D140-949C-7D685FD6D4D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CE6161D-ABA5-B441-AEDA-31AD5C48C38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A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05246AE-E23A-5B4B-8F26-18807B0CBD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FE25E3-9C64-D648-85C0-0AA73DCA4303}" type="datetimeFigureOut">
              <a:rPr lang="en-UA" smtClean="0"/>
              <a:t>03/01/2023</a:t>
            </a:fld>
            <a:endParaRPr lang="en-UA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18E0033-4EE7-B043-B5E7-49D88BF786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A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5F221BA-D360-9846-8500-6228869345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30FB9-BEA5-034A-8D96-1403B419FA1B}" type="slidenum">
              <a:rPr lang="en-UA" smtClean="0"/>
              <a:t>‹#›</a:t>
            </a:fld>
            <a:endParaRPr lang="en-UA"/>
          </a:p>
        </p:txBody>
      </p:sp>
    </p:spTree>
    <p:extLst>
      <p:ext uri="{BB962C8B-B14F-4D97-AF65-F5344CB8AC3E}">
        <p14:creationId xmlns:p14="http://schemas.microsoft.com/office/powerpoint/2010/main" val="3913986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E260B3-6ECB-5E46-8DB5-5817FD8936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A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106D0F2-A4A3-704A-BAF2-9F9F5E87D0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FE25E3-9C64-D648-85C0-0AA73DCA4303}" type="datetimeFigureOut">
              <a:rPr lang="en-UA" smtClean="0"/>
              <a:t>03/01/2023</a:t>
            </a:fld>
            <a:endParaRPr lang="en-UA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13741B1-7D12-0B42-884B-8DB4728CFE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A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BA0C1FA-0995-124C-AE32-D02E53CA15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30FB9-BEA5-034A-8D96-1403B419FA1B}" type="slidenum">
              <a:rPr lang="en-UA" smtClean="0"/>
              <a:t>‹#›</a:t>
            </a:fld>
            <a:endParaRPr lang="en-UA"/>
          </a:p>
        </p:txBody>
      </p:sp>
    </p:spTree>
    <p:extLst>
      <p:ext uri="{BB962C8B-B14F-4D97-AF65-F5344CB8AC3E}">
        <p14:creationId xmlns:p14="http://schemas.microsoft.com/office/powerpoint/2010/main" val="27092300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5C4357C-9775-F44A-A34D-A20BB593F7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FE25E3-9C64-D648-85C0-0AA73DCA4303}" type="datetimeFigureOut">
              <a:rPr lang="en-UA" smtClean="0"/>
              <a:t>03/01/2023</a:t>
            </a:fld>
            <a:endParaRPr lang="en-UA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0DB92A6-F256-4E4C-B436-48096C9ED8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A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E608C8A-A0B4-6246-8F65-78AE90B990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30FB9-BEA5-034A-8D96-1403B419FA1B}" type="slidenum">
              <a:rPr lang="en-UA" smtClean="0"/>
              <a:t>‹#›</a:t>
            </a:fld>
            <a:endParaRPr lang="en-UA"/>
          </a:p>
        </p:txBody>
      </p:sp>
    </p:spTree>
    <p:extLst>
      <p:ext uri="{BB962C8B-B14F-4D97-AF65-F5344CB8AC3E}">
        <p14:creationId xmlns:p14="http://schemas.microsoft.com/office/powerpoint/2010/main" val="33386737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974093-F64F-5E4C-B11E-F5A2D96D63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C93F9E-210D-0B47-98ED-837A76334AF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A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CFB5246-6B85-C24A-938B-6AEB1FBF1CF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B188793-9B13-E74C-9866-E87E56A701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FE25E3-9C64-D648-85C0-0AA73DCA4303}" type="datetimeFigureOut">
              <a:rPr lang="en-UA" smtClean="0"/>
              <a:t>03/01/2023</a:t>
            </a:fld>
            <a:endParaRPr lang="en-UA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22CFA0-4C17-A24E-BD5B-97D7D9D92C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A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427E6A0-95EE-6644-9FCC-C1472C2DBA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30FB9-BEA5-034A-8D96-1403B419FA1B}" type="slidenum">
              <a:rPr lang="en-UA" smtClean="0"/>
              <a:t>‹#›</a:t>
            </a:fld>
            <a:endParaRPr lang="en-UA"/>
          </a:p>
        </p:txBody>
      </p:sp>
    </p:spTree>
    <p:extLst>
      <p:ext uri="{BB962C8B-B14F-4D97-AF65-F5344CB8AC3E}">
        <p14:creationId xmlns:p14="http://schemas.microsoft.com/office/powerpoint/2010/main" val="18997618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26EEC0-64AB-C447-8C86-5C934A4A84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A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2CD5566-E198-4449-AE88-9C325116D2A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A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EA21379-FC4F-254B-89C6-4910C6D6B89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FB535DD-8450-3940-9565-575FC87176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FE25E3-9C64-D648-85C0-0AA73DCA4303}" type="datetimeFigureOut">
              <a:rPr lang="en-UA" smtClean="0"/>
              <a:t>03/01/2023</a:t>
            </a:fld>
            <a:endParaRPr lang="en-UA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93B0A8D-1DE6-3E42-B768-0080CA64A1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A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350C5F4-1BB8-EC41-8515-8BB20854E6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30FB9-BEA5-034A-8D96-1403B419FA1B}" type="slidenum">
              <a:rPr lang="en-UA" smtClean="0"/>
              <a:t>‹#›</a:t>
            </a:fld>
            <a:endParaRPr lang="en-UA"/>
          </a:p>
        </p:txBody>
      </p:sp>
    </p:spTree>
    <p:extLst>
      <p:ext uri="{BB962C8B-B14F-4D97-AF65-F5344CB8AC3E}">
        <p14:creationId xmlns:p14="http://schemas.microsoft.com/office/powerpoint/2010/main" val="1787701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A48EC598-8540-014C-9249-9480FCA4AB18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C8B7895-F59D-A044-8B10-38197B2C90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72592" y="136525"/>
            <a:ext cx="7981208" cy="9055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A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663239A-98BA-7F44-8574-09D84C5BAA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270660"/>
            <a:ext cx="10515600" cy="47637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A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288DB37-A03D-6842-B09B-6197ECD1121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FE25E3-9C64-D648-85C0-0AA73DCA4303}" type="datetimeFigureOut">
              <a:rPr lang="en-UA" smtClean="0"/>
              <a:t>03/01/2023</a:t>
            </a:fld>
            <a:endParaRPr lang="en-U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9644E17-671F-634B-A25F-F68C5B766DB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50FA263-54CD-7846-ADAB-199B80FFF46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C30FB9-BEA5-034A-8D96-1403B419FA1B}" type="slidenum">
              <a:rPr lang="en-UA" smtClean="0"/>
              <a:t>‹#›</a:t>
            </a:fld>
            <a:endParaRPr lang="en-UA"/>
          </a:p>
        </p:txBody>
      </p:sp>
    </p:spTree>
    <p:extLst>
      <p:ext uri="{BB962C8B-B14F-4D97-AF65-F5344CB8AC3E}">
        <p14:creationId xmlns:p14="http://schemas.microsoft.com/office/powerpoint/2010/main" val="36267045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CDE7B5-33FC-9F48-929B-C62054A6C3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39843" y="1969880"/>
            <a:ext cx="11272603" cy="2387600"/>
          </a:xfrm>
        </p:spPr>
        <p:txBody>
          <a:bodyPr>
            <a:noAutofit/>
          </a:bodyPr>
          <a:lstStyle/>
          <a:p>
            <a:r>
              <a:rPr lang="ru-RU" sz="4000" dirty="0">
                <a:solidFill>
                  <a:schemeClr val="accent1">
                    <a:lumMod val="75000"/>
                  </a:schemeClr>
                </a:solidFill>
              </a:rPr>
              <a:t>Использование моделирования </a:t>
            </a:r>
            <a:br>
              <a:rPr lang="ru-RU" sz="4000" dirty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4000" dirty="0" err="1">
                <a:solidFill>
                  <a:schemeClr val="accent1">
                    <a:lumMod val="75000"/>
                  </a:schemeClr>
                </a:solidFill>
              </a:rPr>
              <a:t>паперкрафт</a:t>
            </a:r>
            <a:r>
              <a:rPr lang="ru-RU" sz="4000" dirty="0">
                <a:solidFill>
                  <a:schemeClr val="accent1">
                    <a:lumMod val="75000"/>
                  </a:schemeClr>
                </a:solidFill>
              </a:rPr>
              <a:t>, как нового вида </a:t>
            </a:r>
            <a:br>
              <a:rPr lang="ru-RU" sz="4000" dirty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4000" dirty="0">
                <a:solidFill>
                  <a:schemeClr val="accent1">
                    <a:lumMod val="75000"/>
                  </a:schemeClr>
                </a:solidFill>
              </a:rPr>
              <a:t>современного искусства, </a:t>
            </a:r>
            <a:br>
              <a:rPr lang="ru-RU" sz="4000" dirty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4000" dirty="0">
                <a:solidFill>
                  <a:schemeClr val="accent1">
                    <a:lumMod val="75000"/>
                  </a:schemeClr>
                </a:solidFill>
              </a:rPr>
              <a:t>на уроках изобразительного </a:t>
            </a:r>
            <a:br>
              <a:rPr lang="ru-RU" sz="4000" dirty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4000" dirty="0">
                <a:solidFill>
                  <a:schemeClr val="accent1">
                    <a:lumMod val="75000"/>
                  </a:schemeClr>
                </a:solidFill>
              </a:rPr>
              <a:t>искусства</a:t>
            </a:r>
            <a:endParaRPr lang="en-UA" sz="4000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D3C12A5-5ED7-6D4C-BE3F-0BB7FE450B6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29587" y="4530172"/>
            <a:ext cx="6016638" cy="2874480"/>
          </a:xfrm>
        </p:spPr>
        <p:txBody>
          <a:bodyPr>
            <a:normAutofit/>
          </a:bodyPr>
          <a:lstStyle/>
          <a:p>
            <a:r>
              <a:rPr lang="ru-RU" sz="3200" b="1" dirty="0">
                <a:solidFill>
                  <a:schemeClr val="accent1">
                    <a:lumMod val="75000"/>
                  </a:schemeClr>
                </a:solidFill>
              </a:rPr>
              <a:t>           </a:t>
            </a:r>
            <a:r>
              <a:rPr lang="ru-RU" sz="3600" b="1" dirty="0">
                <a:solidFill>
                  <a:schemeClr val="accent1">
                    <a:lumMod val="75000"/>
                  </a:schemeClr>
                </a:solidFill>
              </a:rPr>
              <a:t>Мастер-класс</a:t>
            </a:r>
            <a:endParaRPr lang="ru-RU" sz="3200" b="1" dirty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Подготовил:</a:t>
            </a:r>
            <a:br>
              <a:rPr lang="ru-RU" b="1" dirty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учитель ИЗО МБОУ </a:t>
            </a:r>
            <a:br>
              <a:rPr lang="ru-RU" b="1" dirty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«</a:t>
            </a:r>
            <a:r>
              <a:rPr lang="ru-RU" b="1" dirty="0" err="1">
                <a:solidFill>
                  <a:schemeClr val="accent1">
                    <a:lumMod val="75000"/>
                  </a:schemeClr>
                </a:solidFill>
              </a:rPr>
              <a:t>Крымрозовская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 СШ»</a:t>
            </a:r>
            <a:br>
              <a:rPr lang="ru-RU" b="1" dirty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b="1" dirty="0" err="1">
                <a:solidFill>
                  <a:schemeClr val="accent1">
                    <a:lumMod val="75000"/>
                  </a:schemeClr>
                </a:solidFill>
              </a:rPr>
              <a:t>Молочковская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 О.Г.</a:t>
            </a:r>
          </a:p>
        </p:txBody>
      </p:sp>
    </p:spTree>
    <p:extLst>
      <p:ext uri="{BB962C8B-B14F-4D97-AF65-F5344CB8AC3E}">
        <p14:creationId xmlns:p14="http://schemas.microsoft.com/office/powerpoint/2010/main" val="278595136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574F2D4E-CE14-BD39-C70B-DE189C8D576C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1676400" y="150813"/>
            <a:ext cx="10515600" cy="5286375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                                                       </a:t>
            </a:r>
            <a:r>
              <a:rPr lang="ru-RU" b="1" dirty="0"/>
              <a:t>7 класс</a:t>
            </a:r>
          </a:p>
          <a:p>
            <a:pPr marL="0" indent="0">
              <a:buNone/>
            </a:pPr>
            <a:r>
              <a:rPr lang="ru-RU" dirty="0"/>
              <a:t>1. От плоскостного изображения к объёмному макету.</a:t>
            </a:r>
          </a:p>
          <a:p>
            <a:pPr marL="0" indent="0">
              <a:buNone/>
            </a:pPr>
            <a:r>
              <a:rPr lang="ru-RU" dirty="0"/>
              <a:t>2. Взаимосвязь объектов в архитектуре.</a:t>
            </a:r>
          </a:p>
          <a:p>
            <a:pPr marL="0" indent="0">
              <a:buNone/>
            </a:pPr>
            <a:r>
              <a:rPr lang="ru-RU" dirty="0"/>
              <a:t>3.Здание как сочетание различных объёмов.</a:t>
            </a:r>
          </a:p>
          <a:p>
            <a:pPr marL="0" indent="0">
              <a:buNone/>
            </a:pPr>
            <a:r>
              <a:rPr lang="ru-RU" dirty="0"/>
              <a:t>4. Вещь как сочетание объёмов.</a:t>
            </a:r>
          </a:p>
          <a:p>
            <a:pPr marL="0" indent="0">
              <a:buNone/>
            </a:pPr>
            <a:r>
              <a:rPr lang="ru-RU" dirty="0"/>
              <a:t>5. Город сквозь времена и страны.</a:t>
            </a:r>
          </a:p>
          <a:p>
            <a:pPr marL="0" indent="0">
              <a:buNone/>
            </a:pPr>
            <a:r>
              <a:rPr lang="ru-RU" dirty="0"/>
              <a:t>6. Вещь в городе. Городской дизайн.</a:t>
            </a:r>
          </a:p>
          <a:p>
            <a:pPr marL="0" indent="0">
              <a:buNone/>
            </a:pPr>
            <a:r>
              <a:rPr lang="ru-RU" dirty="0"/>
              <a:t>7. Интерьер и вещь в доме.</a:t>
            </a:r>
          </a:p>
        </p:txBody>
      </p:sp>
      <p:pic>
        <p:nvPicPr>
          <p:cNvPr id="1026" name="Picture 2" descr="Макет дома из бумаги своими руками со схемами и фото. Мастер-класс по  изготовлению макета казачьего подворья для мини-… | Детские поделки,  Поделки, Бумажные поделки">
            <a:extLst>
              <a:ext uri="{FF2B5EF4-FFF2-40B4-BE49-F238E27FC236}">
                <a16:creationId xmlns:a16="http://schemas.microsoft.com/office/drawing/2014/main" id="{85C175A5-9F83-52D3-BB09-A35E790530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268" y="4275281"/>
            <a:ext cx="3461375" cy="2582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AutoShape 6" descr="Как сделать своими руками макет дома из картона: Макет дома из бумаги  своими руками: схемы, развертки для склеивания —">
            <a:extLst>
              <a:ext uri="{FF2B5EF4-FFF2-40B4-BE49-F238E27FC236}">
                <a16:creationId xmlns:a16="http://schemas.microsoft.com/office/drawing/2014/main" id="{CAFA3819-0696-FE0C-F7AC-BECF3DFC7D9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8" descr="Как сделать своими руками макет дома из картона: Макет дома из бумаги  своими руками: схемы, развертки для склеивания —">
            <a:extLst>
              <a:ext uri="{FF2B5EF4-FFF2-40B4-BE49-F238E27FC236}">
                <a16:creationId xmlns:a16="http://schemas.microsoft.com/office/drawing/2014/main" id="{78A8C6D5-A109-8701-881E-626745557438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096000" y="34290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332CA532-4309-3638-76D4-0236A5183B6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32677" y="4275281"/>
            <a:ext cx="2582719" cy="2582719"/>
          </a:xfrm>
          <a:prstGeom prst="rect">
            <a:avLst/>
          </a:prstGeom>
        </p:spPr>
      </p:pic>
      <p:pic>
        <p:nvPicPr>
          <p:cNvPr id="1034" name="Picture 10" descr="Макет города | Сделай сам своими руками">
            <a:extLst>
              <a:ext uri="{FF2B5EF4-FFF2-40B4-BE49-F238E27FC236}">
                <a16:creationId xmlns:a16="http://schemas.microsoft.com/office/drawing/2014/main" id="{1B4CB66B-A589-9086-6049-801AAD30D9B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0605" y="3734165"/>
            <a:ext cx="4541395" cy="34060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7534871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6CAEB5D-1078-21E1-4202-5384628C9E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6498" y="136525"/>
            <a:ext cx="6017302" cy="905535"/>
          </a:xfrm>
        </p:spPr>
        <p:txBody>
          <a:bodyPr>
            <a:normAutofit/>
          </a:bodyPr>
          <a:lstStyle/>
          <a:p>
            <a:r>
              <a:rPr lang="ru-RU" sz="4000" b="1" u="sng" dirty="0"/>
              <a:t>Начальная школа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9D40938-E78D-1D02-D5C6-CCB76CDF875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4774" y="1042060"/>
            <a:ext cx="11009026" cy="4763799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/>
              <a:t>Объёмные изображения из бумаги. – 1 класс</a:t>
            </a:r>
          </a:p>
          <a:p>
            <a:pPr marL="0" indent="0">
              <a:buNone/>
            </a:pPr>
            <a:r>
              <a:rPr lang="ru-RU" dirty="0"/>
              <a:t>Дома бывают разные. – 1 класс</a:t>
            </a:r>
          </a:p>
          <a:p>
            <a:pPr marL="0" indent="0">
              <a:buNone/>
            </a:pPr>
            <a:r>
              <a:rPr lang="ru-RU" dirty="0"/>
              <a:t>Выразительность материалов для работы в объёме. – 2 класс</a:t>
            </a:r>
          </a:p>
          <a:p>
            <a:pPr marL="0" indent="0">
              <a:buNone/>
            </a:pPr>
            <a:r>
              <a:rPr lang="ru-RU" dirty="0"/>
              <a:t>Выразительные возможности бумаги. – 2 класс</a:t>
            </a:r>
          </a:p>
          <a:p>
            <a:pPr marL="0" indent="0">
              <a:buNone/>
            </a:pPr>
            <a:r>
              <a:rPr lang="ru-RU" dirty="0"/>
              <a:t>Образ здания. – 2 класс</a:t>
            </a:r>
          </a:p>
          <a:p>
            <a:pPr marL="0" indent="0">
              <a:buNone/>
            </a:pPr>
            <a:r>
              <a:rPr lang="ru-RU" dirty="0"/>
              <a:t>Маска. – 3 класс</a:t>
            </a:r>
          </a:p>
          <a:p>
            <a:pPr marL="0" indent="0">
              <a:buNone/>
            </a:pPr>
            <a:r>
              <a:rPr lang="ru-RU" dirty="0"/>
              <a:t>Скульптура в музее и на улице. – 3 класс</a:t>
            </a:r>
          </a:p>
          <a:p>
            <a:pPr marL="0" indent="0">
              <a:buNone/>
            </a:pPr>
            <a:r>
              <a:rPr lang="ru-RU" dirty="0"/>
              <a:t>Древние соборы. – 4 класс</a:t>
            </a:r>
          </a:p>
          <a:p>
            <a:pPr marL="0" indent="0">
              <a:buNone/>
            </a:pPr>
            <a:r>
              <a:rPr lang="ru-RU" dirty="0"/>
              <a:t>Узорочье теремов. – 4 класс</a:t>
            </a:r>
          </a:p>
          <a:p>
            <a:pPr marL="0" indent="0">
              <a:buNone/>
            </a:pPr>
            <a:r>
              <a:rPr lang="ru-RU" dirty="0"/>
              <a:t>Древняя Эллада. Античные храмы. – 4 класс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319746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B9DA4466-017E-2FD1-2AAF-D1C48C28F17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6315" y="211736"/>
            <a:ext cx="8579370" cy="6434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885236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61F102-B500-044D-B150-F1882D7D63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9353" y="1163729"/>
            <a:ext cx="7981208" cy="4394391"/>
          </a:xfrm>
        </p:spPr>
        <p:txBody>
          <a:bodyPr>
            <a:normAutofit/>
          </a:bodyPr>
          <a:lstStyle/>
          <a:p>
            <a:r>
              <a:rPr lang="ru-RU" sz="5400" dirty="0"/>
              <a:t>        Сердце</a:t>
            </a:r>
            <a:br>
              <a:rPr lang="ru-RU" sz="5400" dirty="0"/>
            </a:br>
            <a:br>
              <a:rPr lang="ru-RU" sz="5400" dirty="0"/>
            </a:br>
            <a:r>
              <a:rPr lang="ru-RU" sz="5400" dirty="0"/>
              <a:t>   </a:t>
            </a:r>
            <a:r>
              <a:rPr lang="ru-RU" sz="4000" dirty="0"/>
              <a:t>Создание фигурки </a:t>
            </a:r>
            <a:br>
              <a:rPr lang="ru-RU" sz="4000" dirty="0"/>
            </a:br>
            <a:r>
              <a:rPr lang="ru-RU" sz="4000" dirty="0"/>
              <a:t>          </a:t>
            </a:r>
            <a:r>
              <a:rPr lang="ru-RU" sz="4000" dirty="0" err="1"/>
              <a:t>паперкрафт</a:t>
            </a:r>
            <a:br>
              <a:rPr lang="ru-RU" sz="4000" dirty="0"/>
            </a:br>
            <a:br>
              <a:rPr lang="ru-RU" dirty="0"/>
            </a:br>
            <a:r>
              <a:rPr lang="ru-RU" dirty="0"/>
              <a:t>     Мастер-класс</a:t>
            </a:r>
            <a:endParaRPr lang="en-UA" sz="5400" dirty="0"/>
          </a:p>
        </p:txBody>
      </p:sp>
      <p:grpSp>
        <p:nvGrpSpPr>
          <p:cNvPr id="44" name="Group 63">
            <a:extLst>
              <a:ext uri="{FF2B5EF4-FFF2-40B4-BE49-F238E27FC236}">
                <a16:creationId xmlns:a16="http://schemas.microsoft.com/office/drawing/2014/main" id="{653A6AE7-B501-F348-A373-E769636B3739}"/>
              </a:ext>
            </a:extLst>
          </p:cNvPr>
          <p:cNvGrpSpPr/>
          <p:nvPr/>
        </p:nvGrpSpPr>
        <p:grpSpPr>
          <a:xfrm>
            <a:off x="1064335" y="4797187"/>
            <a:ext cx="3448924" cy="1346942"/>
            <a:chOff x="1064335" y="4682887"/>
            <a:chExt cx="3448924" cy="1346942"/>
          </a:xfrm>
        </p:grpSpPr>
        <p:sp>
          <p:nvSpPr>
            <p:cNvPr id="45" name="TextBox 49">
              <a:extLst>
                <a:ext uri="{FF2B5EF4-FFF2-40B4-BE49-F238E27FC236}">
                  <a16:creationId xmlns:a16="http://schemas.microsoft.com/office/drawing/2014/main" id="{108ECC95-6066-4747-B120-A12EC72C6F10}"/>
                </a:ext>
              </a:extLst>
            </p:cNvPr>
            <p:cNvSpPr txBox="1"/>
            <p:nvPr/>
          </p:nvSpPr>
          <p:spPr>
            <a:xfrm>
              <a:off x="1064335" y="4682887"/>
              <a:ext cx="1632628" cy="467931"/>
            </a:xfrm>
            <a:prstGeom prst="rect">
              <a:avLst/>
            </a:prstGeom>
            <a:noFill/>
          </p:spPr>
          <p:txBody>
            <a:bodyPr wrap="none" lIns="0" tIns="0" rIns="0" bIns="0" anchor="ctr" anchorCtr="1">
              <a:normAutofit/>
            </a:bodyPr>
            <a:lstStyle/>
            <a:p>
              <a:pPr algn="ctr"/>
              <a:endParaRPr lang="zh-CN" altLang="en-US" b="1" dirty="0">
                <a:solidFill>
                  <a:schemeClr val="accent1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6" name="TextBox 50">
              <a:extLst>
                <a:ext uri="{FF2B5EF4-FFF2-40B4-BE49-F238E27FC236}">
                  <a16:creationId xmlns:a16="http://schemas.microsoft.com/office/drawing/2014/main" id="{21FF1077-D325-3143-9932-3FC53AE9DC34}"/>
                </a:ext>
              </a:extLst>
            </p:cNvPr>
            <p:cNvSpPr txBox="1">
              <a:spLocks/>
            </p:cNvSpPr>
            <p:nvPr/>
          </p:nvSpPr>
          <p:spPr>
            <a:xfrm>
              <a:off x="2893226" y="5443821"/>
              <a:ext cx="1620033" cy="586008"/>
            </a:xfrm>
            <a:prstGeom prst="rect">
              <a:avLst/>
            </a:prstGeom>
          </p:spPr>
          <p:txBody>
            <a:bodyPr vert="horz" wrap="square" lIns="0" tIns="0" rIns="0" bIns="0" anchor="ctr" anchorCtr="1">
              <a:noAutofit/>
            </a:bodyPr>
            <a:lstStyle/>
            <a:p>
              <a:pPr>
                <a:lnSpc>
                  <a:spcPct val="120000"/>
                </a:lnSpc>
              </a:pPr>
              <a:endPara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0" name="Group 69">
            <a:extLst>
              <a:ext uri="{FF2B5EF4-FFF2-40B4-BE49-F238E27FC236}">
                <a16:creationId xmlns:a16="http://schemas.microsoft.com/office/drawing/2014/main" id="{C77AF43E-E00B-C14E-808B-CF65F354E918}"/>
              </a:ext>
            </a:extLst>
          </p:cNvPr>
          <p:cNvGrpSpPr/>
          <p:nvPr/>
        </p:nvGrpSpPr>
        <p:grpSpPr>
          <a:xfrm>
            <a:off x="5279685" y="4797187"/>
            <a:ext cx="1632628" cy="1053938"/>
            <a:chOff x="5279685" y="4682887"/>
            <a:chExt cx="1632628" cy="1053938"/>
          </a:xfrm>
        </p:grpSpPr>
        <p:sp>
          <p:nvSpPr>
            <p:cNvPr id="51" name="TextBox 55">
              <a:extLst>
                <a:ext uri="{FF2B5EF4-FFF2-40B4-BE49-F238E27FC236}">
                  <a16:creationId xmlns:a16="http://schemas.microsoft.com/office/drawing/2014/main" id="{08524556-A9A8-D142-A96A-DAFF189696AF}"/>
                </a:ext>
              </a:extLst>
            </p:cNvPr>
            <p:cNvSpPr txBox="1"/>
            <p:nvPr/>
          </p:nvSpPr>
          <p:spPr>
            <a:xfrm>
              <a:off x="5279685" y="4682887"/>
              <a:ext cx="1632628" cy="467931"/>
            </a:xfrm>
            <a:prstGeom prst="rect">
              <a:avLst/>
            </a:prstGeom>
            <a:noFill/>
          </p:spPr>
          <p:txBody>
            <a:bodyPr wrap="none" lIns="0" tIns="0" rIns="0" bIns="0" anchor="ctr" anchorCtr="1">
              <a:normAutofit/>
            </a:bodyPr>
            <a:lstStyle/>
            <a:p>
              <a:pPr algn="ctr"/>
              <a:endParaRPr lang="zh-CN" altLang="en-US" b="1" dirty="0">
                <a:solidFill>
                  <a:schemeClr val="accent3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2" name="TextBox 56">
              <a:extLst>
                <a:ext uri="{FF2B5EF4-FFF2-40B4-BE49-F238E27FC236}">
                  <a16:creationId xmlns:a16="http://schemas.microsoft.com/office/drawing/2014/main" id="{72C33E5D-0FB5-C34F-8C2B-111D8A825F55}"/>
                </a:ext>
              </a:extLst>
            </p:cNvPr>
            <p:cNvSpPr txBox="1">
              <a:spLocks/>
            </p:cNvSpPr>
            <p:nvPr/>
          </p:nvSpPr>
          <p:spPr>
            <a:xfrm>
              <a:off x="5279685" y="5150817"/>
              <a:ext cx="1620033" cy="586008"/>
            </a:xfrm>
            <a:prstGeom prst="rect">
              <a:avLst/>
            </a:prstGeom>
          </p:spPr>
          <p:txBody>
            <a:bodyPr vert="horz" wrap="square" lIns="0" tIns="0" rIns="0" bIns="0" anchor="ctr" anchorCtr="1">
              <a:noAutofit/>
            </a:bodyPr>
            <a:lstStyle/>
            <a:p>
              <a:pPr>
                <a:lnSpc>
                  <a:spcPct val="120000"/>
                </a:lnSpc>
              </a:pPr>
              <a:b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</a:br>
              <a:b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</a:br>
              <a:endPara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6" name="Group 71">
            <a:extLst>
              <a:ext uri="{FF2B5EF4-FFF2-40B4-BE49-F238E27FC236}">
                <a16:creationId xmlns:a16="http://schemas.microsoft.com/office/drawing/2014/main" id="{76E9CCD1-30C2-1142-A1DE-54F744E6997E}"/>
              </a:ext>
            </a:extLst>
          </p:cNvPr>
          <p:cNvGrpSpPr/>
          <p:nvPr/>
        </p:nvGrpSpPr>
        <p:grpSpPr>
          <a:xfrm>
            <a:off x="9495034" y="4797187"/>
            <a:ext cx="1632628" cy="1053938"/>
            <a:chOff x="9495034" y="4682887"/>
            <a:chExt cx="1632628" cy="1053938"/>
          </a:xfrm>
        </p:grpSpPr>
        <p:sp>
          <p:nvSpPr>
            <p:cNvPr id="57" name="TextBox 61">
              <a:extLst>
                <a:ext uri="{FF2B5EF4-FFF2-40B4-BE49-F238E27FC236}">
                  <a16:creationId xmlns:a16="http://schemas.microsoft.com/office/drawing/2014/main" id="{6376FAB9-E5FA-8349-B718-276D0FF70620}"/>
                </a:ext>
              </a:extLst>
            </p:cNvPr>
            <p:cNvSpPr txBox="1"/>
            <p:nvPr/>
          </p:nvSpPr>
          <p:spPr>
            <a:xfrm>
              <a:off x="9495034" y="4682887"/>
              <a:ext cx="1632628" cy="467931"/>
            </a:xfrm>
            <a:prstGeom prst="rect">
              <a:avLst/>
            </a:prstGeom>
            <a:noFill/>
          </p:spPr>
          <p:txBody>
            <a:bodyPr wrap="none" lIns="0" tIns="0" rIns="0" bIns="0" anchor="ctr" anchorCtr="1">
              <a:normAutofit/>
            </a:bodyPr>
            <a:lstStyle/>
            <a:p>
              <a:pPr algn="ctr"/>
              <a:endParaRPr lang="zh-CN" altLang="en-US" b="1" dirty="0">
                <a:solidFill>
                  <a:schemeClr val="accent5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8" name="TextBox 62">
              <a:extLst>
                <a:ext uri="{FF2B5EF4-FFF2-40B4-BE49-F238E27FC236}">
                  <a16:creationId xmlns:a16="http://schemas.microsoft.com/office/drawing/2014/main" id="{C2F93BB6-35BE-B24B-BC2B-AD8D7F53E6E7}"/>
                </a:ext>
              </a:extLst>
            </p:cNvPr>
            <p:cNvSpPr txBox="1">
              <a:spLocks/>
            </p:cNvSpPr>
            <p:nvPr/>
          </p:nvSpPr>
          <p:spPr>
            <a:xfrm>
              <a:off x="9495034" y="5150817"/>
              <a:ext cx="1620033" cy="586008"/>
            </a:xfrm>
            <a:prstGeom prst="rect">
              <a:avLst/>
            </a:prstGeom>
          </p:spPr>
          <p:txBody>
            <a:bodyPr vert="horz" wrap="square" lIns="0" tIns="0" rIns="0" bIns="0" anchor="ctr" anchorCtr="1">
              <a:noAutofit/>
            </a:bodyPr>
            <a:lstStyle/>
            <a:p>
              <a:pPr>
                <a:lnSpc>
                  <a:spcPct val="120000"/>
                </a:lnSpc>
              </a:pPr>
              <a:endPara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5C2FC29E-7824-D683-CF5F-36D7777D09D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6341" y="128374"/>
            <a:ext cx="6512575" cy="66732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74531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2A0F9AD-2AD4-F4FE-8524-AE49421B42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Первый этап – распечатка схемы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25C5EF21-8011-6420-0886-376245854D7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 rot="16200000">
            <a:off x="2169827" y="1939"/>
            <a:ext cx="5823677" cy="7764903"/>
          </a:xfrm>
        </p:spPr>
      </p:pic>
    </p:spTree>
    <p:extLst>
      <p:ext uri="{BB962C8B-B14F-4D97-AF65-F5344CB8AC3E}">
        <p14:creationId xmlns:p14="http://schemas.microsoft.com/office/powerpoint/2010/main" val="367194436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268B56E-2CAD-CE12-ECFF-360481F055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Второй этап - вырезание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6BA0886F-6005-A4E4-A81C-FDB5B5CA606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 rot="16200000">
            <a:off x="2919353" y="3772"/>
            <a:ext cx="5758031" cy="7677374"/>
          </a:xfrm>
        </p:spPr>
      </p:pic>
    </p:spTree>
    <p:extLst>
      <p:ext uri="{BB962C8B-B14F-4D97-AF65-F5344CB8AC3E}">
        <p14:creationId xmlns:p14="http://schemas.microsoft.com/office/powerpoint/2010/main" val="263138053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0F40B56-7152-56A8-3207-091173EFFE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Третий этап - </a:t>
            </a:r>
            <a:r>
              <a:rPr lang="ru-RU" dirty="0" err="1"/>
              <a:t>биговка</a:t>
            </a:r>
            <a:endParaRPr lang="ru-RU" dirty="0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4D4AF6E3-53FC-FB79-EA28-35E0AE3AA4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 rot="16200000">
            <a:off x="2675404" y="105517"/>
            <a:ext cx="5619258" cy="7492345"/>
          </a:xfrm>
        </p:spPr>
      </p:pic>
    </p:spTree>
    <p:extLst>
      <p:ext uri="{BB962C8B-B14F-4D97-AF65-F5344CB8AC3E}">
        <p14:creationId xmlns:p14="http://schemas.microsoft.com/office/powerpoint/2010/main" val="144841264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ED8D553-3390-8259-6E14-5E59AB864F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Четвёртый этап - склеивание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6E9708BE-729A-DFF2-DB74-4357F92D3F0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 rot="16200000">
            <a:off x="3054245" y="241781"/>
            <a:ext cx="5463915" cy="7285219"/>
          </a:xfrm>
        </p:spPr>
      </p:pic>
    </p:spTree>
    <p:extLst>
      <p:ext uri="{BB962C8B-B14F-4D97-AF65-F5344CB8AC3E}">
        <p14:creationId xmlns:p14="http://schemas.microsoft.com/office/powerpoint/2010/main" val="19148276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B4CC854-F3AF-2C63-CFB7-03D04743C4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Пятый этап – сборка и покраска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4A276F1B-2DD3-EB4B-460D-250EF693259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11587" y="1042060"/>
            <a:ext cx="5899272" cy="4424454"/>
          </a:xfr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932530EE-D550-7684-60EF-68F5C2DDE2F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6200000">
            <a:off x="7218139" y="1884138"/>
            <a:ext cx="4263310" cy="5684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866245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id="{0B9BF871-B155-8AE2-6C06-6BBD0F9EB416}"/>
              </a:ext>
            </a:extLst>
          </p:cNvPr>
          <p:cNvPicPr>
            <a:picLocks noGrp="1" noChangeAspect="1"/>
          </p:cNvPicPr>
          <p:nvPr>
            <p:ph idx="4294967295"/>
          </p:nvPr>
        </p:nvPicPr>
        <p:blipFill>
          <a:blip r:embed="rId2"/>
          <a:stretch>
            <a:fillRect/>
          </a:stretch>
        </p:blipFill>
        <p:spPr>
          <a:xfrm>
            <a:off x="0" y="-12700"/>
            <a:ext cx="9945688" cy="7459663"/>
          </a:xfrm>
        </p:spPr>
      </p:pic>
    </p:spTree>
    <p:extLst>
      <p:ext uri="{BB962C8B-B14F-4D97-AF65-F5344CB8AC3E}">
        <p14:creationId xmlns:p14="http://schemas.microsoft.com/office/powerpoint/2010/main" val="8121881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61F102-B500-044D-B150-F1882D7D63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Что такое </a:t>
            </a:r>
            <a:r>
              <a:rPr lang="ru-RU" dirty="0" err="1"/>
              <a:t>паперкрафт</a:t>
            </a:r>
            <a:r>
              <a:rPr lang="ru-RU" dirty="0"/>
              <a:t>?</a:t>
            </a:r>
            <a:endParaRPr lang="en-UA" dirty="0"/>
          </a:p>
        </p:txBody>
      </p:sp>
      <p:grpSp>
        <p:nvGrpSpPr>
          <p:cNvPr id="44" name="Group 63">
            <a:extLst>
              <a:ext uri="{FF2B5EF4-FFF2-40B4-BE49-F238E27FC236}">
                <a16:creationId xmlns:a16="http://schemas.microsoft.com/office/drawing/2014/main" id="{653A6AE7-B501-F348-A373-E769636B3739}"/>
              </a:ext>
            </a:extLst>
          </p:cNvPr>
          <p:cNvGrpSpPr/>
          <p:nvPr/>
        </p:nvGrpSpPr>
        <p:grpSpPr>
          <a:xfrm>
            <a:off x="1064335" y="4797187"/>
            <a:ext cx="3448924" cy="1346942"/>
            <a:chOff x="1064335" y="4682887"/>
            <a:chExt cx="3448924" cy="1346942"/>
          </a:xfrm>
        </p:grpSpPr>
        <p:sp>
          <p:nvSpPr>
            <p:cNvPr id="45" name="TextBox 49">
              <a:extLst>
                <a:ext uri="{FF2B5EF4-FFF2-40B4-BE49-F238E27FC236}">
                  <a16:creationId xmlns:a16="http://schemas.microsoft.com/office/drawing/2014/main" id="{108ECC95-6066-4747-B120-A12EC72C6F10}"/>
                </a:ext>
              </a:extLst>
            </p:cNvPr>
            <p:cNvSpPr txBox="1"/>
            <p:nvPr/>
          </p:nvSpPr>
          <p:spPr>
            <a:xfrm>
              <a:off x="1064335" y="4682887"/>
              <a:ext cx="1632628" cy="467931"/>
            </a:xfrm>
            <a:prstGeom prst="rect">
              <a:avLst/>
            </a:prstGeom>
            <a:noFill/>
          </p:spPr>
          <p:txBody>
            <a:bodyPr wrap="none" lIns="0" tIns="0" rIns="0" bIns="0" anchor="ctr" anchorCtr="1">
              <a:normAutofit/>
            </a:bodyPr>
            <a:lstStyle/>
            <a:p>
              <a:pPr algn="ctr"/>
              <a:endParaRPr lang="zh-CN" altLang="en-US" b="1" dirty="0">
                <a:solidFill>
                  <a:schemeClr val="accent1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6" name="TextBox 50">
              <a:extLst>
                <a:ext uri="{FF2B5EF4-FFF2-40B4-BE49-F238E27FC236}">
                  <a16:creationId xmlns:a16="http://schemas.microsoft.com/office/drawing/2014/main" id="{21FF1077-D325-3143-9932-3FC53AE9DC34}"/>
                </a:ext>
              </a:extLst>
            </p:cNvPr>
            <p:cNvSpPr txBox="1">
              <a:spLocks/>
            </p:cNvSpPr>
            <p:nvPr/>
          </p:nvSpPr>
          <p:spPr>
            <a:xfrm>
              <a:off x="2893226" y="5443821"/>
              <a:ext cx="1620033" cy="586008"/>
            </a:xfrm>
            <a:prstGeom prst="rect">
              <a:avLst/>
            </a:prstGeom>
          </p:spPr>
          <p:txBody>
            <a:bodyPr vert="horz" wrap="square" lIns="0" tIns="0" rIns="0" bIns="0" anchor="ctr" anchorCtr="1">
              <a:noAutofit/>
            </a:bodyPr>
            <a:lstStyle/>
            <a:p>
              <a:pPr>
                <a:lnSpc>
                  <a:spcPct val="120000"/>
                </a:lnSpc>
              </a:pPr>
              <a:endPara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0" name="Group 69">
            <a:extLst>
              <a:ext uri="{FF2B5EF4-FFF2-40B4-BE49-F238E27FC236}">
                <a16:creationId xmlns:a16="http://schemas.microsoft.com/office/drawing/2014/main" id="{C77AF43E-E00B-C14E-808B-CF65F354E918}"/>
              </a:ext>
            </a:extLst>
          </p:cNvPr>
          <p:cNvGrpSpPr/>
          <p:nvPr/>
        </p:nvGrpSpPr>
        <p:grpSpPr>
          <a:xfrm>
            <a:off x="5279685" y="4797187"/>
            <a:ext cx="1632628" cy="1053938"/>
            <a:chOff x="5279685" y="4682887"/>
            <a:chExt cx="1632628" cy="1053938"/>
          </a:xfrm>
        </p:grpSpPr>
        <p:sp>
          <p:nvSpPr>
            <p:cNvPr id="51" name="TextBox 55">
              <a:extLst>
                <a:ext uri="{FF2B5EF4-FFF2-40B4-BE49-F238E27FC236}">
                  <a16:creationId xmlns:a16="http://schemas.microsoft.com/office/drawing/2014/main" id="{08524556-A9A8-D142-A96A-DAFF189696AF}"/>
                </a:ext>
              </a:extLst>
            </p:cNvPr>
            <p:cNvSpPr txBox="1"/>
            <p:nvPr/>
          </p:nvSpPr>
          <p:spPr>
            <a:xfrm>
              <a:off x="5279685" y="4682887"/>
              <a:ext cx="1632628" cy="467931"/>
            </a:xfrm>
            <a:prstGeom prst="rect">
              <a:avLst/>
            </a:prstGeom>
            <a:noFill/>
          </p:spPr>
          <p:txBody>
            <a:bodyPr wrap="none" lIns="0" tIns="0" rIns="0" bIns="0" anchor="ctr" anchorCtr="1">
              <a:normAutofit/>
            </a:bodyPr>
            <a:lstStyle/>
            <a:p>
              <a:pPr algn="ctr"/>
              <a:endParaRPr lang="zh-CN" altLang="en-US" b="1" dirty="0">
                <a:solidFill>
                  <a:schemeClr val="accent3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2" name="TextBox 56">
              <a:extLst>
                <a:ext uri="{FF2B5EF4-FFF2-40B4-BE49-F238E27FC236}">
                  <a16:creationId xmlns:a16="http://schemas.microsoft.com/office/drawing/2014/main" id="{72C33E5D-0FB5-C34F-8C2B-111D8A825F55}"/>
                </a:ext>
              </a:extLst>
            </p:cNvPr>
            <p:cNvSpPr txBox="1">
              <a:spLocks/>
            </p:cNvSpPr>
            <p:nvPr/>
          </p:nvSpPr>
          <p:spPr>
            <a:xfrm>
              <a:off x="5279685" y="5150817"/>
              <a:ext cx="1620033" cy="586008"/>
            </a:xfrm>
            <a:prstGeom prst="rect">
              <a:avLst/>
            </a:prstGeom>
          </p:spPr>
          <p:txBody>
            <a:bodyPr vert="horz" wrap="square" lIns="0" tIns="0" rIns="0" bIns="0" anchor="ctr" anchorCtr="1">
              <a:noAutofit/>
            </a:bodyPr>
            <a:lstStyle/>
            <a:p>
              <a:pPr>
                <a:lnSpc>
                  <a:spcPct val="120000"/>
                </a:lnSpc>
              </a:pPr>
              <a:b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</a:br>
              <a:b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</a:br>
              <a:endPara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6" name="Group 71">
            <a:extLst>
              <a:ext uri="{FF2B5EF4-FFF2-40B4-BE49-F238E27FC236}">
                <a16:creationId xmlns:a16="http://schemas.microsoft.com/office/drawing/2014/main" id="{76E9CCD1-30C2-1142-A1DE-54F744E6997E}"/>
              </a:ext>
            </a:extLst>
          </p:cNvPr>
          <p:cNvGrpSpPr/>
          <p:nvPr/>
        </p:nvGrpSpPr>
        <p:grpSpPr>
          <a:xfrm>
            <a:off x="9495034" y="4797187"/>
            <a:ext cx="1632628" cy="1053938"/>
            <a:chOff x="9495034" y="4682887"/>
            <a:chExt cx="1632628" cy="1053938"/>
          </a:xfrm>
        </p:grpSpPr>
        <p:sp>
          <p:nvSpPr>
            <p:cNvPr id="57" name="TextBox 61">
              <a:extLst>
                <a:ext uri="{FF2B5EF4-FFF2-40B4-BE49-F238E27FC236}">
                  <a16:creationId xmlns:a16="http://schemas.microsoft.com/office/drawing/2014/main" id="{6376FAB9-E5FA-8349-B718-276D0FF70620}"/>
                </a:ext>
              </a:extLst>
            </p:cNvPr>
            <p:cNvSpPr txBox="1"/>
            <p:nvPr/>
          </p:nvSpPr>
          <p:spPr>
            <a:xfrm>
              <a:off x="9495034" y="4682887"/>
              <a:ext cx="1632628" cy="467931"/>
            </a:xfrm>
            <a:prstGeom prst="rect">
              <a:avLst/>
            </a:prstGeom>
            <a:noFill/>
          </p:spPr>
          <p:txBody>
            <a:bodyPr wrap="none" lIns="0" tIns="0" rIns="0" bIns="0" anchor="ctr" anchorCtr="1">
              <a:normAutofit/>
            </a:bodyPr>
            <a:lstStyle/>
            <a:p>
              <a:pPr algn="ctr"/>
              <a:endParaRPr lang="zh-CN" altLang="en-US" b="1" dirty="0">
                <a:solidFill>
                  <a:schemeClr val="accent5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8" name="TextBox 62">
              <a:extLst>
                <a:ext uri="{FF2B5EF4-FFF2-40B4-BE49-F238E27FC236}">
                  <a16:creationId xmlns:a16="http://schemas.microsoft.com/office/drawing/2014/main" id="{C2F93BB6-35BE-B24B-BC2B-AD8D7F53E6E7}"/>
                </a:ext>
              </a:extLst>
            </p:cNvPr>
            <p:cNvSpPr txBox="1">
              <a:spLocks/>
            </p:cNvSpPr>
            <p:nvPr/>
          </p:nvSpPr>
          <p:spPr>
            <a:xfrm>
              <a:off x="9495034" y="5150817"/>
              <a:ext cx="1620033" cy="586008"/>
            </a:xfrm>
            <a:prstGeom prst="rect">
              <a:avLst/>
            </a:prstGeom>
          </p:spPr>
          <p:txBody>
            <a:bodyPr vert="horz" wrap="square" lIns="0" tIns="0" rIns="0" bIns="0" anchor="ctr" anchorCtr="1">
              <a:noAutofit/>
            </a:bodyPr>
            <a:lstStyle/>
            <a:p>
              <a:pPr>
                <a:lnSpc>
                  <a:spcPct val="120000"/>
                </a:lnSpc>
              </a:pPr>
              <a:endPara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id="{39639079-B56F-F028-A796-AF8D18F3D657}"/>
              </a:ext>
            </a:extLst>
          </p:cNvPr>
          <p:cNvSpPr txBox="1"/>
          <p:nvPr/>
        </p:nvSpPr>
        <p:spPr>
          <a:xfrm>
            <a:off x="325842" y="980631"/>
            <a:ext cx="1135149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/>
              <a:t>Все большую популярность набирает увлечение </a:t>
            </a:r>
            <a:r>
              <a:rPr lang="ru-RU" sz="2400" dirty="0" err="1"/>
              <a:t>паперкрафт</a:t>
            </a:r>
            <a:r>
              <a:rPr lang="ru-RU" sz="2400" dirty="0"/>
              <a:t> — это схемы на бумаге, с помощью которых можно самостоятельно собирать объёмные фигурки.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D6EA684-64EC-D351-B594-43A15B353F6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0635" y="1958716"/>
            <a:ext cx="3781431" cy="3025144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82098BF-E897-8A63-7FED-C6521FA18449}"/>
              </a:ext>
            </a:extLst>
          </p:cNvPr>
          <p:cNvSpPr txBox="1"/>
          <p:nvPr/>
        </p:nvSpPr>
        <p:spPr>
          <a:xfrm>
            <a:off x="325842" y="5148730"/>
            <a:ext cx="11027958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/>
              <a:t>Новичкам </a:t>
            </a:r>
            <a:r>
              <a:rPr lang="ru-RU" sz="2400" dirty="0" err="1"/>
              <a:t>паперкрафт</a:t>
            </a:r>
            <a:r>
              <a:rPr lang="ru-RU" sz="2400" dirty="0"/>
              <a:t> может показаться сложной работой, поэтому каждую часть стоит приклеивать осторожно. Небольшие погрешности в 2 мм могут выглядеть неаккуратно. Когда животные или другие фигурки из бумаги будут готовы, их можно покрыть краской. </a:t>
            </a:r>
            <a:endParaRPr lang="ru-RU" dirty="0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194BBB98-544D-FFB0-53E4-4192B84F6C7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42283" y="1976498"/>
            <a:ext cx="3025144" cy="3025144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E856A837-D423-90B8-E306-3AB25964BFD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22540" y="1862534"/>
            <a:ext cx="3025144" cy="3025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6890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6" name="Picture 12" descr="Почему обьемные фигуры Papercraft так популярны – UkrNews24.net">
            <a:extLst>
              <a:ext uri="{FF2B5EF4-FFF2-40B4-BE49-F238E27FC236}">
                <a16:creationId xmlns:a16="http://schemas.microsoft.com/office/drawing/2014/main" id="{A0DE1FCB-5105-B54E-0668-ADBEB01EC7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4639" y="3209483"/>
            <a:ext cx="3119203" cy="38951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Наборы для создания 3д фигур Оригами Оленя на луне Паперкрафт, цена 339 грн  — Prom.ua (ID#1529578201)">
            <a:extLst>
              <a:ext uri="{FF2B5EF4-FFF2-40B4-BE49-F238E27FC236}">
                <a16:creationId xmlns:a16="http://schemas.microsoft.com/office/drawing/2014/main" id="{769A1593-93DD-9CED-5842-48744A4C2D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662" y="136525"/>
            <a:ext cx="3296285" cy="3292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Легкие поделки паперкрафт (58 фото) - фото - картинки и рисунки: скачать  бесплатно">
            <a:extLst>
              <a:ext uri="{FF2B5EF4-FFF2-40B4-BE49-F238E27FC236}">
                <a16:creationId xmlns:a16="http://schemas.microsoft.com/office/drawing/2014/main" id="{4F546579-5732-0A80-0F68-7991F9CE41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9225" y="208172"/>
            <a:ext cx="4267512" cy="3135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Паперкрафт бумажная модель Love Papercraft – низкие цены, кредит, оплата  частями в интернет-магазине ROZETKA | Купить в Украине: Киеве, Харькове,  Днепре, Одессе, Запорожье, Львове">
            <a:extLst>
              <a:ext uri="{FF2B5EF4-FFF2-40B4-BE49-F238E27FC236}">
                <a16:creationId xmlns:a16="http://schemas.microsoft.com/office/drawing/2014/main" id="{A1267162-23D5-92F8-F012-B75FFD8A3B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76015" y="192056"/>
            <a:ext cx="3168081" cy="31680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DIY Bonsai Trees 3D Papercraft Bundle of PDF patterns DIY Low poly origami  paper sculpture for adults or kids room decor twisted oak tree Blueprints &amp;  How To Home Improvement aloli.ru">
            <a:extLst>
              <a:ext uri="{FF2B5EF4-FFF2-40B4-BE49-F238E27FC236}">
                <a16:creationId xmlns:a16="http://schemas.microsoft.com/office/drawing/2014/main" id="{3B5DA4D7-A65A-C494-9F8A-4B8572ABFCD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967" y="3553395"/>
            <a:ext cx="3321544" cy="3036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Penguin Paper Craft Penguin Paper Craft Template Penguin - Etsy Ireland">
            <a:extLst>
              <a:ext uri="{FF2B5EF4-FFF2-40B4-BE49-F238E27FC236}">
                <a16:creationId xmlns:a16="http://schemas.microsoft.com/office/drawing/2014/main" id="{FBD9B8C9-B66D-CA3D-858E-EC4F7D5E414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0453" y="3602272"/>
            <a:ext cx="3119203" cy="31192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179278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>
            <a:extLst>
              <a:ext uri="{FF2B5EF4-FFF2-40B4-BE49-F238E27FC236}">
                <a16:creationId xmlns:a16="http://schemas.microsoft.com/office/drawing/2014/main" id="{6B6E3D83-F153-AD39-C214-82E036B5DD27}"/>
              </a:ext>
            </a:extLst>
          </p:cNvPr>
          <p:cNvPicPr>
            <a:picLocks noGrp="1" noChangeAspect="1"/>
          </p:cNvPicPr>
          <p:nvPr>
            <p:ph idx="4294967295"/>
          </p:nvPr>
        </p:nvPicPr>
        <p:blipFill>
          <a:blip r:embed="rId2"/>
          <a:stretch>
            <a:fillRect/>
          </a:stretch>
        </p:blipFill>
        <p:spPr>
          <a:xfrm>
            <a:off x="3182547" y="199231"/>
            <a:ext cx="6461125" cy="64595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18680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9EC22C0-255D-610A-76D7-371F1E04D0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Моя такса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0B97A94E-5F31-7B64-758F-5FA45BEEE47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 flipH="1">
            <a:off x="888052" y="4028607"/>
            <a:ext cx="3728802" cy="2498769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6B37045-B3F7-8E5D-84CD-F26B6CE7AE6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41627" y="1274163"/>
            <a:ext cx="5284282" cy="4347148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DA908717-9346-14FA-269F-F2042AD5EED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8200" y="1274163"/>
            <a:ext cx="3678949" cy="2453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00446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61F102-B500-044D-B150-F1882D7D63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79685" y="130791"/>
            <a:ext cx="6074115" cy="876084"/>
          </a:xfrm>
        </p:spPr>
        <p:txBody>
          <a:bodyPr>
            <a:normAutofit fontScale="90000"/>
          </a:bodyPr>
          <a:lstStyle/>
          <a:p>
            <a:r>
              <a:rPr lang="ru-RU" dirty="0"/>
              <a:t>Материалы и инструменты</a:t>
            </a:r>
            <a:endParaRPr lang="en-UA" dirty="0"/>
          </a:p>
        </p:txBody>
      </p:sp>
      <p:grpSp>
        <p:nvGrpSpPr>
          <p:cNvPr id="44" name="Group 63">
            <a:extLst>
              <a:ext uri="{FF2B5EF4-FFF2-40B4-BE49-F238E27FC236}">
                <a16:creationId xmlns:a16="http://schemas.microsoft.com/office/drawing/2014/main" id="{653A6AE7-B501-F348-A373-E769636B3739}"/>
              </a:ext>
            </a:extLst>
          </p:cNvPr>
          <p:cNvGrpSpPr/>
          <p:nvPr/>
        </p:nvGrpSpPr>
        <p:grpSpPr>
          <a:xfrm>
            <a:off x="1064335" y="4797187"/>
            <a:ext cx="3448924" cy="1346942"/>
            <a:chOff x="1064335" y="4682887"/>
            <a:chExt cx="3448924" cy="1346942"/>
          </a:xfrm>
        </p:grpSpPr>
        <p:sp>
          <p:nvSpPr>
            <p:cNvPr id="45" name="TextBox 49">
              <a:extLst>
                <a:ext uri="{FF2B5EF4-FFF2-40B4-BE49-F238E27FC236}">
                  <a16:creationId xmlns:a16="http://schemas.microsoft.com/office/drawing/2014/main" id="{108ECC95-6066-4747-B120-A12EC72C6F10}"/>
                </a:ext>
              </a:extLst>
            </p:cNvPr>
            <p:cNvSpPr txBox="1"/>
            <p:nvPr/>
          </p:nvSpPr>
          <p:spPr>
            <a:xfrm>
              <a:off x="1064335" y="4682887"/>
              <a:ext cx="1632628" cy="467931"/>
            </a:xfrm>
            <a:prstGeom prst="rect">
              <a:avLst/>
            </a:prstGeom>
            <a:noFill/>
          </p:spPr>
          <p:txBody>
            <a:bodyPr wrap="none" lIns="0" tIns="0" rIns="0" bIns="0" anchor="ctr" anchorCtr="1">
              <a:normAutofit/>
            </a:bodyPr>
            <a:lstStyle/>
            <a:p>
              <a:pPr algn="ctr"/>
              <a:endParaRPr lang="zh-CN" altLang="en-US" b="1" dirty="0">
                <a:solidFill>
                  <a:schemeClr val="accent1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6" name="TextBox 50">
              <a:extLst>
                <a:ext uri="{FF2B5EF4-FFF2-40B4-BE49-F238E27FC236}">
                  <a16:creationId xmlns:a16="http://schemas.microsoft.com/office/drawing/2014/main" id="{21FF1077-D325-3143-9932-3FC53AE9DC34}"/>
                </a:ext>
              </a:extLst>
            </p:cNvPr>
            <p:cNvSpPr txBox="1">
              <a:spLocks/>
            </p:cNvSpPr>
            <p:nvPr/>
          </p:nvSpPr>
          <p:spPr>
            <a:xfrm>
              <a:off x="2893226" y="5443821"/>
              <a:ext cx="1620033" cy="586008"/>
            </a:xfrm>
            <a:prstGeom prst="rect">
              <a:avLst/>
            </a:prstGeom>
          </p:spPr>
          <p:txBody>
            <a:bodyPr vert="horz" wrap="square" lIns="0" tIns="0" rIns="0" bIns="0" anchor="ctr" anchorCtr="1">
              <a:noAutofit/>
            </a:bodyPr>
            <a:lstStyle/>
            <a:p>
              <a:pPr>
                <a:lnSpc>
                  <a:spcPct val="120000"/>
                </a:lnSpc>
              </a:pPr>
              <a:endPara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0" name="Group 69">
            <a:extLst>
              <a:ext uri="{FF2B5EF4-FFF2-40B4-BE49-F238E27FC236}">
                <a16:creationId xmlns:a16="http://schemas.microsoft.com/office/drawing/2014/main" id="{C77AF43E-E00B-C14E-808B-CF65F354E918}"/>
              </a:ext>
            </a:extLst>
          </p:cNvPr>
          <p:cNvGrpSpPr/>
          <p:nvPr/>
        </p:nvGrpSpPr>
        <p:grpSpPr>
          <a:xfrm>
            <a:off x="5279685" y="4797187"/>
            <a:ext cx="1632628" cy="1053938"/>
            <a:chOff x="5279685" y="4682887"/>
            <a:chExt cx="1632628" cy="1053938"/>
          </a:xfrm>
        </p:grpSpPr>
        <p:sp>
          <p:nvSpPr>
            <p:cNvPr id="51" name="TextBox 55">
              <a:extLst>
                <a:ext uri="{FF2B5EF4-FFF2-40B4-BE49-F238E27FC236}">
                  <a16:creationId xmlns:a16="http://schemas.microsoft.com/office/drawing/2014/main" id="{08524556-A9A8-D142-A96A-DAFF189696AF}"/>
                </a:ext>
              </a:extLst>
            </p:cNvPr>
            <p:cNvSpPr txBox="1"/>
            <p:nvPr/>
          </p:nvSpPr>
          <p:spPr>
            <a:xfrm>
              <a:off x="5279685" y="4682887"/>
              <a:ext cx="1632628" cy="467931"/>
            </a:xfrm>
            <a:prstGeom prst="rect">
              <a:avLst/>
            </a:prstGeom>
            <a:noFill/>
          </p:spPr>
          <p:txBody>
            <a:bodyPr wrap="none" lIns="0" tIns="0" rIns="0" bIns="0" anchor="ctr" anchorCtr="1">
              <a:normAutofit/>
            </a:bodyPr>
            <a:lstStyle/>
            <a:p>
              <a:pPr algn="ctr"/>
              <a:endParaRPr lang="zh-CN" altLang="en-US" b="1" dirty="0">
                <a:solidFill>
                  <a:schemeClr val="accent3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2" name="TextBox 56">
              <a:extLst>
                <a:ext uri="{FF2B5EF4-FFF2-40B4-BE49-F238E27FC236}">
                  <a16:creationId xmlns:a16="http://schemas.microsoft.com/office/drawing/2014/main" id="{72C33E5D-0FB5-C34F-8C2B-111D8A825F55}"/>
                </a:ext>
              </a:extLst>
            </p:cNvPr>
            <p:cNvSpPr txBox="1">
              <a:spLocks/>
            </p:cNvSpPr>
            <p:nvPr/>
          </p:nvSpPr>
          <p:spPr>
            <a:xfrm>
              <a:off x="5279685" y="5150817"/>
              <a:ext cx="1620033" cy="586008"/>
            </a:xfrm>
            <a:prstGeom prst="rect">
              <a:avLst/>
            </a:prstGeom>
          </p:spPr>
          <p:txBody>
            <a:bodyPr vert="horz" wrap="square" lIns="0" tIns="0" rIns="0" bIns="0" anchor="ctr" anchorCtr="1">
              <a:noAutofit/>
            </a:bodyPr>
            <a:lstStyle/>
            <a:p>
              <a:pPr>
                <a:lnSpc>
                  <a:spcPct val="120000"/>
                </a:lnSpc>
              </a:pPr>
              <a:b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</a:br>
              <a:b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</a:br>
              <a:endPara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6" name="Group 71">
            <a:extLst>
              <a:ext uri="{FF2B5EF4-FFF2-40B4-BE49-F238E27FC236}">
                <a16:creationId xmlns:a16="http://schemas.microsoft.com/office/drawing/2014/main" id="{76E9CCD1-30C2-1142-A1DE-54F744E6997E}"/>
              </a:ext>
            </a:extLst>
          </p:cNvPr>
          <p:cNvGrpSpPr/>
          <p:nvPr/>
        </p:nvGrpSpPr>
        <p:grpSpPr>
          <a:xfrm>
            <a:off x="9495034" y="4797187"/>
            <a:ext cx="1632628" cy="1053938"/>
            <a:chOff x="9495034" y="4682887"/>
            <a:chExt cx="1632628" cy="1053938"/>
          </a:xfrm>
        </p:grpSpPr>
        <p:sp>
          <p:nvSpPr>
            <p:cNvPr id="57" name="TextBox 61">
              <a:extLst>
                <a:ext uri="{FF2B5EF4-FFF2-40B4-BE49-F238E27FC236}">
                  <a16:creationId xmlns:a16="http://schemas.microsoft.com/office/drawing/2014/main" id="{6376FAB9-E5FA-8349-B718-276D0FF70620}"/>
                </a:ext>
              </a:extLst>
            </p:cNvPr>
            <p:cNvSpPr txBox="1"/>
            <p:nvPr/>
          </p:nvSpPr>
          <p:spPr>
            <a:xfrm>
              <a:off x="9495034" y="4682887"/>
              <a:ext cx="1632628" cy="467931"/>
            </a:xfrm>
            <a:prstGeom prst="rect">
              <a:avLst/>
            </a:prstGeom>
            <a:noFill/>
          </p:spPr>
          <p:txBody>
            <a:bodyPr wrap="none" lIns="0" tIns="0" rIns="0" bIns="0" anchor="ctr" anchorCtr="1">
              <a:normAutofit/>
            </a:bodyPr>
            <a:lstStyle/>
            <a:p>
              <a:pPr algn="ctr"/>
              <a:endParaRPr lang="zh-CN" altLang="en-US" b="1" dirty="0">
                <a:solidFill>
                  <a:schemeClr val="accent5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8" name="TextBox 62">
              <a:extLst>
                <a:ext uri="{FF2B5EF4-FFF2-40B4-BE49-F238E27FC236}">
                  <a16:creationId xmlns:a16="http://schemas.microsoft.com/office/drawing/2014/main" id="{C2F93BB6-35BE-B24B-BC2B-AD8D7F53E6E7}"/>
                </a:ext>
              </a:extLst>
            </p:cNvPr>
            <p:cNvSpPr txBox="1">
              <a:spLocks/>
            </p:cNvSpPr>
            <p:nvPr/>
          </p:nvSpPr>
          <p:spPr>
            <a:xfrm>
              <a:off x="9495034" y="5150817"/>
              <a:ext cx="1620033" cy="586008"/>
            </a:xfrm>
            <a:prstGeom prst="rect">
              <a:avLst/>
            </a:prstGeom>
          </p:spPr>
          <p:txBody>
            <a:bodyPr vert="horz" wrap="square" lIns="0" tIns="0" rIns="0" bIns="0" anchor="ctr" anchorCtr="1">
              <a:noAutofit/>
            </a:bodyPr>
            <a:lstStyle/>
            <a:p>
              <a:pPr>
                <a:lnSpc>
                  <a:spcPct val="120000"/>
                </a:lnSpc>
              </a:pPr>
              <a:endPara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id="{DBF5BAD5-ED41-E2FF-96B8-7EE0571540F2}"/>
              </a:ext>
            </a:extLst>
          </p:cNvPr>
          <p:cNvSpPr txBox="1"/>
          <p:nvPr/>
        </p:nvSpPr>
        <p:spPr>
          <a:xfrm>
            <a:off x="816277" y="1219267"/>
            <a:ext cx="9488773" cy="52937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ru-RU" dirty="0"/>
          </a:p>
          <a:p>
            <a:r>
              <a:rPr lang="ru-RU" sz="3200" dirty="0"/>
              <a:t>Бумагу для фигурок используют достаточно плотную — как минимум ватман (180 </a:t>
            </a:r>
            <a:r>
              <a:rPr lang="ru-RU" sz="3200" dirty="0" err="1"/>
              <a:t>гр</a:t>
            </a:r>
            <a:r>
              <a:rPr lang="ru-RU" sz="3200" dirty="0"/>
              <a:t>/м). В специализированных магазинах можно найти дизайнерский картон самой разной плотности, цвета и покрытия. Таким образом даже простую фигурку можно сделать интересной. А если доступа к крутой бумаге нет, всегда есть вариант склеить из ватмана и раскрасить-обклеить!</a:t>
            </a:r>
          </a:p>
          <a:p>
            <a:r>
              <a:rPr lang="ru-RU" sz="3200" dirty="0"/>
              <a:t>Для создания фигурок понадобятся ножницы, линейка и клей.</a:t>
            </a:r>
          </a:p>
        </p:txBody>
      </p:sp>
    </p:spTree>
    <p:extLst>
      <p:ext uri="{BB962C8B-B14F-4D97-AF65-F5344CB8AC3E}">
        <p14:creationId xmlns:p14="http://schemas.microsoft.com/office/powerpoint/2010/main" val="1397931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61F102-B500-044D-B150-F1882D7D63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Основные приёмы </a:t>
            </a:r>
            <a:r>
              <a:rPr lang="ru-RU" dirty="0" err="1"/>
              <a:t>паперкрафта</a:t>
            </a:r>
            <a:r>
              <a:rPr lang="ru-RU" dirty="0"/>
              <a:t>:</a:t>
            </a:r>
            <a:endParaRPr lang="en-UA" dirty="0"/>
          </a:p>
        </p:txBody>
      </p:sp>
      <p:grpSp>
        <p:nvGrpSpPr>
          <p:cNvPr id="44" name="Group 63">
            <a:extLst>
              <a:ext uri="{FF2B5EF4-FFF2-40B4-BE49-F238E27FC236}">
                <a16:creationId xmlns:a16="http://schemas.microsoft.com/office/drawing/2014/main" id="{653A6AE7-B501-F348-A373-E769636B3739}"/>
              </a:ext>
            </a:extLst>
          </p:cNvPr>
          <p:cNvGrpSpPr/>
          <p:nvPr/>
        </p:nvGrpSpPr>
        <p:grpSpPr>
          <a:xfrm>
            <a:off x="1064335" y="4797187"/>
            <a:ext cx="3448924" cy="1346942"/>
            <a:chOff x="1064335" y="4682887"/>
            <a:chExt cx="3448924" cy="1346942"/>
          </a:xfrm>
        </p:grpSpPr>
        <p:sp>
          <p:nvSpPr>
            <p:cNvPr id="45" name="TextBox 49">
              <a:extLst>
                <a:ext uri="{FF2B5EF4-FFF2-40B4-BE49-F238E27FC236}">
                  <a16:creationId xmlns:a16="http://schemas.microsoft.com/office/drawing/2014/main" id="{108ECC95-6066-4747-B120-A12EC72C6F10}"/>
                </a:ext>
              </a:extLst>
            </p:cNvPr>
            <p:cNvSpPr txBox="1"/>
            <p:nvPr/>
          </p:nvSpPr>
          <p:spPr>
            <a:xfrm>
              <a:off x="1064335" y="4682887"/>
              <a:ext cx="1632628" cy="467931"/>
            </a:xfrm>
            <a:prstGeom prst="rect">
              <a:avLst/>
            </a:prstGeom>
            <a:noFill/>
          </p:spPr>
          <p:txBody>
            <a:bodyPr wrap="none" lIns="0" tIns="0" rIns="0" bIns="0" anchor="ctr" anchorCtr="1">
              <a:normAutofit/>
            </a:bodyPr>
            <a:lstStyle/>
            <a:p>
              <a:pPr algn="ctr"/>
              <a:endParaRPr lang="zh-CN" altLang="en-US" b="1" dirty="0">
                <a:solidFill>
                  <a:schemeClr val="accent1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6" name="TextBox 50">
              <a:extLst>
                <a:ext uri="{FF2B5EF4-FFF2-40B4-BE49-F238E27FC236}">
                  <a16:creationId xmlns:a16="http://schemas.microsoft.com/office/drawing/2014/main" id="{21FF1077-D325-3143-9932-3FC53AE9DC34}"/>
                </a:ext>
              </a:extLst>
            </p:cNvPr>
            <p:cNvSpPr txBox="1">
              <a:spLocks/>
            </p:cNvSpPr>
            <p:nvPr/>
          </p:nvSpPr>
          <p:spPr>
            <a:xfrm>
              <a:off x="2893226" y="5443821"/>
              <a:ext cx="1620033" cy="586008"/>
            </a:xfrm>
            <a:prstGeom prst="rect">
              <a:avLst/>
            </a:prstGeom>
          </p:spPr>
          <p:txBody>
            <a:bodyPr vert="horz" wrap="square" lIns="0" tIns="0" rIns="0" bIns="0" anchor="ctr" anchorCtr="1">
              <a:noAutofit/>
            </a:bodyPr>
            <a:lstStyle/>
            <a:p>
              <a:pPr>
                <a:lnSpc>
                  <a:spcPct val="120000"/>
                </a:lnSpc>
              </a:pPr>
              <a:endPara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0" name="Group 69">
            <a:extLst>
              <a:ext uri="{FF2B5EF4-FFF2-40B4-BE49-F238E27FC236}">
                <a16:creationId xmlns:a16="http://schemas.microsoft.com/office/drawing/2014/main" id="{C77AF43E-E00B-C14E-808B-CF65F354E918}"/>
              </a:ext>
            </a:extLst>
          </p:cNvPr>
          <p:cNvGrpSpPr/>
          <p:nvPr/>
        </p:nvGrpSpPr>
        <p:grpSpPr>
          <a:xfrm>
            <a:off x="5279685" y="4797187"/>
            <a:ext cx="1632628" cy="1053938"/>
            <a:chOff x="5279685" y="4682887"/>
            <a:chExt cx="1632628" cy="1053938"/>
          </a:xfrm>
        </p:grpSpPr>
        <p:sp>
          <p:nvSpPr>
            <p:cNvPr id="51" name="TextBox 55">
              <a:extLst>
                <a:ext uri="{FF2B5EF4-FFF2-40B4-BE49-F238E27FC236}">
                  <a16:creationId xmlns:a16="http://schemas.microsoft.com/office/drawing/2014/main" id="{08524556-A9A8-D142-A96A-DAFF189696AF}"/>
                </a:ext>
              </a:extLst>
            </p:cNvPr>
            <p:cNvSpPr txBox="1"/>
            <p:nvPr/>
          </p:nvSpPr>
          <p:spPr>
            <a:xfrm>
              <a:off x="5279685" y="4682887"/>
              <a:ext cx="1632628" cy="467931"/>
            </a:xfrm>
            <a:prstGeom prst="rect">
              <a:avLst/>
            </a:prstGeom>
            <a:noFill/>
          </p:spPr>
          <p:txBody>
            <a:bodyPr wrap="none" lIns="0" tIns="0" rIns="0" bIns="0" anchor="ctr" anchorCtr="1">
              <a:normAutofit/>
            </a:bodyPr>
            <a:lstStyle/>
            <a:p>
              <a:pPr algn="ctr"/>
              <a:endParaRPr lang="zh-CN" altLang="en-US" b="1" dirty="0">
                <a:solidFill>
                  <a:schemeClr val="accent3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2" name="TextBox 56">
              <a:extLst>
                <a:ext uri="{FF2B5EF4-FFF2-40B4-BE49-F238E27FC236}">
                  <a16:creationId xmlns:a16="http://schemas.microsoft.com/office/drawing/2014/main" id="{72C33E5D-0FB5-C34F-8C2B-111D8A825F55}"/>
                </a:ext>
              </a:extLst>
            </p:cNvPr>
            <p:cNvSpPr txBox="1">
              <a:spLocks/>
            </p:cNvSpPr>
            <p:nvPr/>
          </p:nvSpPr>
          <p:spPr>
            <a:xfrm>
              <a:off x="5279685" y="5150817"/>
              <a:ext cx="1620033" cy="586008"/>
            </a:xfrm>
            <a:prstGeom prst="rect">
              <a:avLst/>
            </a:prstGeom>
          </p:spPr>
          <p:txBody>
            <a:bodyPr vert="horz" wrap="square" lIns="0" tIns="0" rIns="0" bIns="0" anchor="ctr" anchorCtr="1">
              <a:noAutofit/>
            </a:bodyPr>
            <a:lstStyle/>
            <a:p>
              <a:pPr>
                <a:lnSpc>
                  <a:spcPct val="120000"/>
                </a:lnSpc>
              </a:pPr>
              <a:b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</a:br>
              <a:b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</a:br>
              <a:endPara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6" name="Group 71">
            <a:extLst>
              <a:ext uri="{FF2B5EF4-FFF2-40B4-BE49-F238E27FC236}">
                <a16:creationId xmlns:a16="http://schemas.microsoft.com/office/drawing/2014/main" id="{76E9CCD1-30C2-1142-A1DE-54F744E6997E}"/>
              </a:ext>
            </a:extLst>
          </p:cNvPr>
          <p:cNvGrpSpPr/>
          <p:nvPr/>
        </p:nvGrpSpPr>
        <p:grpSpPr>
          <a:xfrm>
            <a:off x="9495034" y="4797187"/>
            <a:ext cx="1632628" cy="1053938"/>
            <a:chOff x="9495034" y="4682887"/>
            <a:chExt cx="1632628" cy="1053938"/>
          </a:xfrm>
        </p:grpSpPr>
        <p:sp>
          <p:nvSpPr>
            <p:cNvPr id="57" name="TextBox 61">
              <a:extLst>
                <a:ext uri="{FF2B5EF4-FFF2-40B4-BE49-F238E27FC236}">
                  <a16:creationId xmlns:a16="http://schemas.microsoft.com/office/drawing/2014/main" id="{6376FAB9-E5FA-8349-B718-276D0FF70620}"/>
                </a:ext>
              </a:extLst>
            </p:cNvPr>
            <p:cNvSpPr txBox="1"/>
            <p:nvPr/>
          </p:nvSpPr>
          <p:spPr>
            <a:xfrm>
              <a:off x="9495034" y="4682887"/>
              <a:ext cx="1632628" cy="467931"/>
            </a:xfrm>
            <a:prstGeom prst="rect">
              <a:avLst/>
            </a:prstGeom>
            <a:noFill/>
          </p:spPr>
          <p:txBody>
            <a:bodyPr wrap="none" lIns="0" tIns="0" rIns="0" bIns="0" anchor="ctr" anchorCtr="1">
              <a:normAutofit/>
            </a:bodyPr>
            <a:lstStyle/>
            <a:p>
              <a:pPr algn="ctr"/>
              <a:endParaRPr lang="zh-CN" altLang="en-US" b="1" dirty="0">
                <a:solidFill>
                  <a:schemeClr val="accent5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8" name="TextBox 62">
              <a:extLst>
                <a:ext uri="{FF2B5EF4-FFF2-40B4-BE49-F238E27FC236}">
                  <a16:creationId xmlns:a16="http://schemas.microsoft.com/office/drawing/2014/main" id="{C2F93BB6-35BE-B24B-BC2B-AD8D7F53E6E7}"/>
                </a:ext>
              </a:extLst>
            </p:cNvPr>
            <p:cNvSpPr txBox="1">
              <a:spLocks/>
            </p:cNvSpPr>
            <p:nvPr/>
          </p:nvSpPr>
          <p:spPr>
            <a:xfrm>
              <a:off x="9495034" y="5150817"/>
              <a:ext cx="1620033" cy="586008"/>
            </a:xfrm>
            <a:prstGeom prst="rect">
              <a:avLst/>
            </a:prstGeom>
          </p:spPr>
          <p:txBody>
            <a:bodyPr vert="horz" wrap="square" lIns="0" tIns="0" rIns="0" bIns="0" anchor="ctr" anchorCtr="1">
              <a:noAutofit/>
            </a:bodyPr>
            <a:lstStyle/>
            <a:p>
              <a:pPr>
                <a:lnSpc>
                  <a:spcPct val="120000"/>
                </a:lnSpc>
              </a:pPr>
              <a:endPara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id="{4926B920-0E1E-0870-F3F7-0427E1D66E32}"/>
              </a:ext>
            </a:extLst>
          </p:cNvPr>
          <p:cNvSpPr txBox="1"/>
          <p:nvPr/>
        </p:nvSpPr>
        <p:spPr>
          <a:xfrm>
            <a:off x="288507" y="945171"/>
            <a:ext cx="11602387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b="1" dirty="0"/>
              <a:t>1. Печать</a:t>
            </a:r>
          </a:p>
          <a:p>
            <a:r>
              <a:rPr lang="ru-RU" sz="2400" dirty="0"/>
              <a:t>Конечно, не каждый принтер возьмёт толстую бумагу (со струйными обычно проблем не возникает, а вот лазерные могут заартачиться), поэтому можно использовать метод </a:t>
            </a:r>
            <a:r>
              <a:rPr lang="ru-RU" sz="2400" dirty="0" err="1"/>
              <a:t>сендвича</a:t>
            </a:r>
            <a:r>
              <a:rPr lang="ru-RU" sz="2400" dirty="0"/>
              <a:t>: печатать на тонкой офисной бумаге, вырезать, а потом приклеивать парой капель клея на толстую бумагу. Правда, такой способ немного усложняет работу, но позволяет экономить дорогую бумагу.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1C3B6E3-9A1D-1F32-70B9-05385B1E2A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4281" y="3298800"/>
            <a:ext cx="7060132" cy="3245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84748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63">
            <a:extLst>
              <a:ext uri="{FF2B5EF4-FFF2-40B4-BE49-F238E27FC236}">
                <a16:creationId xmlns:a16="http://schemas.microsoft.com/office/drawing/2014/main" id="{653A6AE7-B501-F348-A373-E769636B3739}"/>
              </a:ext>
            </a:extLst>
          </p:cNvPr>
          <p:cNvGrpSpPr/>
          <p:nvPr/>
        </p:nvGrpSpPr>
        <p:grpSpPr>
          <a:xfrm>
            <a:off x="1064335" y="4797187"/>
            <a:ext cx="3448924" cy="1346942"/>
            <a:chOff x="1064335" y="4682887"/>
            <a:chExt cx="3448924" cy="1346942"/>
          </a:xfrm>
        </p:grpSpPr>
        <p:sp>
          <p:nvSpPr>
            <p:cNvPr id="45" name="TextBox 49">
              <a:extLst>
                <a:ext uri="{FF2B5EF4-FFF2-40B4-BE49-F238E27FC236}">
                  <a16:creationId xmlns:a16="http://schemas.microsoft.com/office/drawing/2014/main" id="{108ECC95-6066-4747-B120-A12EC72C6F10}"/>
                </a:ext>
              </a:extLst>
            </p:cNvPr>
            <p:cNvSpPr txBox="1"/>
            <p:nvPr/>
          </p:nvSpPr>
          <p:spPr>
            <a:xfrm>
              <a:off x="1064335" y="4682887"/>
              <a:ext cx="1632628" cy="467931"/>
            </a:xfrm>
            <a:prstGeom prst="rect">
              <a:avLst/>
            </a:prstGeom>
            <a:noFill/>
          </p:spPr>
          <p:txBody>
            <a:bodyPr wrap="none" lIns="0" tIns="0" rIns="0" bIns="0" anchor="ctr" anchorCtr="1">
              <a:normAutofit/>
            </a:bodyPr>
            <a:lstStyle/>
            <a:p>
              <a:pPr algn="ctr"/>
              <a:endParaRPr lang="zh-CN" altLang="en-US" b="1" dirty="0">
                <a:solidFill>
                  <a:schemeClr val="accent1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6" name="TextBox 50">
              <a:extLst>
                <a:ext uri="{FF2B5EF4-FFF2-40B4-BE49-F238E27FC236}">
                  <a16:creationId xmlns:a16="http://schemas.microsoft.com/office/drawing/2014/main" id="{21FF1077-D325-3143-9932-3FC53AE9DC34}"/>
                </a:ext>
              </a:extLst>
            </p:cNvPr>
            <p:cNvSpPr txBox="1">
              <a:spLocks/>
            </p:cNvSpPr>
            <p:nvPr/>
          </p:nvSpPr>
          <p:spPr>
            <a:xfrm>
              <a:off x="2893226" y="5443821"/>
              <a:ext cx="1620033" cy="586008"/>
            </a:xfrm>
            <a:prstGeom prst="rect">
              <a:avLst/>
            </a:prstGeom>
          </p:spPr>
          <p:txBody>
            <a:bodyPr vert="horz" wrap="square" lIns="0" tIns="0" rIns="0" bIns="0" anchor="ctr" anchorCtr="1">
              <a:noAutofit/>
            </a:bodyPr>
            <a:lstStyle/>
            <a:p>
              <a:pPr>
                <a:lnSpc>
                  <a:spcPct val="120000"/>
                </a:lnSpc>
              </a:pPr>
              <a:endPara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0" name="Group 69">
            <a:extLst>
              <a:ext uri="{FF2B5EF4-FFF2-40B4-BE49-F238E27FC236}">
                <a16:creationId xmlns:a16="http://schemas.microsoft.com/office/drawing/2014/main" id="{C77AF43E-E00B-C14E-808B-CF65F354E918}"/>
              </a:ext>
            </a:extLst>
          </p:cNvPr>
          <p:cNvGrpSpPr/>
          <p:nvPr/>
        </p:nvGrpSpPr>
        <p:grpSpPr>
          <a:xfrm>
            <a:off x="5279685" y="4797187"/>
            <a:ext cx="1632628" cy="1053938"/>
            <a:chOff x="5279685" y="4682887"/>
            <a:chExt cx="1632628" cy="1053938"/>
          </a:xfrm>
        </p:grpSpPr>
        <p:sp>
          <p:nvSpPr>
            <p:cNvPr id="51" name="TextBox 55">
              <a:extLst>
                <a:ext uri="{FF2B5EF4-FFF2-40B4-BE49-F238E27FC236}">
                  <a16:creationId xmlns:a16="http://schemas.microsoft.com/office/drawing/2014/main" id="{08524556-A9A8-D142-A96A-DAFF189696AF}"/>
                </a:ext>
              </a:extLst>
            </p:cNvPr>
            <p:cNvSpPr txBox="1"/>
            <p:nvPr/>
          </p:nvSpPr>
          <p:spPr>
            <a:xfrm>
              <a:off x="5279685" y="4682887"/>
              <a:ext cx="1632628" cy="467931"/>
            </a:xfrm>
            <a:prstGeom prst="rect">
              <a:avLst/>
            </a:prstGeom>
            <a:noFill/>
          </p:spPr>
          <p:txBody>
            <a:bodyPr wrap="none" lIns="0" tIns="0" rIns="0" bIns="0" anchor="ctr" anchorCtr="1">
              <a:normAutofit/>
            </a:bodyPr>
            <a:lstStyle/>
            <a:p>
              <a:pPr algn="ctr"/>
              <a:endParaRPr lang="zh-CN" altLang="en-US" b="1" dirty="0">
                <a:solidFill>
                  <a:schemeClr val="accent3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2" name="TextBox 56">
              <a:extLst>
                <a:ext uri="{FF2B5EF4-FFF2-40B4-BE49-F238E27FC236}">
                  <a16:creationId xmlns:a16="http://schemas.microsoft.com/office/drawing/2014/main" id="{72C33E5D-0FB5-C34F-8C2B-111D8A825F55}"/>
                </a:ext>
              </a:extLst>
            </p:cNvPr>
            <p:cNvSpPr txBox="1">
              <a:spLocks/>
            </p:cNvSpPr>
            <p:nvPr/>
          </p:nvSpPr>
          <p:spPr>
            <a:xfrm>
              <a:off x="5279685" y="5150817"/>
              <a:ext cx="1620033" cy="586008"/>
            </a:xfrm>
            <a:prstGeom prst="rect">
              <a:avLst/>
            </a:prstGeom>
          </p:spPr>
          <p:txBody>
            <a:bodyPr vert="horz" wrap="square" lIns="0" tIns="0" rIns="0" bIns="0" anchor="ctr" anchorCtr="1">
              <a:noAutofit/>
            </a:bodyPr>
            <a:lstStyle/>
            <a:p>
              <a:pPr>
                <a:lnSpc>
                  <a:spcPct val="120000"/>
                </a:lnSpc>
              </a:pPr>
              <a:b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</a:br>
              <a:b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</a:br>
              <a:endPara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6" name="Group 71">
            <a:extLst>
              <a:ext uri="{FF2B5EF4-FFF2-40B4-BE49-F238E27FC236}">
                <a16:creationId xmlns:a16="http://schemas.microsoft.com/office/drawing/2014/main" id="{76E9CCD1-30C2-1142-A1DE-54F744E6997E}"/>
              </a:ext>
            </a:extLst>
          </p:cNvPr>
          <p:cNvGrpSpPr/>
          <p:nvPr/>
        </p:nvGrpSpPr>
        <p:grpSpPr>
          <a:xfrm>
            <a:off x="9495034" y="4797187"/>
            <a:ext cx="1632628" cy="1053938"/>
            <a:chOff x="9495034" y="4682887"/>
            <a:chExt cx="1632628" cy="1053938"/>
          </a:xfrm>
        </p:grpSpPr>
        <p:sp>
          <p:nvSpPr>
            <p:cNvPr id="57" name="TextBox 61">
              <a:extLst>
                <a:ext uri="{FF2B5EF4-FFF2-40B4-BE49-F238E27FC236}">
                  <a16:creationId xmlns:a16="http://schemas.microsoft.com/office/drawing/2014/main" id="{6376FAB9-E5FA-8349-B718-276D0FF70620}"/>
                </a:ext>
              </a:extLst>
            </p:cNvPr>
            <p:cNvSpPr txBox="1"/>
            <p:nvPr/>
          </p:nvSpPr>
          <p:spPr>
            <a:xfrm>
              <a:off x="9495034" y="4682887"/>
              <a:ext cx="1632628" cy="467931"/>
            </a:xfrm>
            <a:prstGeom prst="rect">
              <a:avLst/>
            </a:prstGeom>
            <a:noFill/>
          </p:spPr>
          <p:txBody>
            <a:bodyPr wrap="none" lIns="0" tIns="0" rIns="0" bIns="0" anchor="ctr" anchorCtr="1">
              <a:normAutofit/>
            </a:bodyPr>
            <a:lstStyle/>
            <a:p>
              <a:pPr algn="ctr"/>
              <a:endParaRPr lang="zh-CN" altLang="en-US" b="1" dirty="0">
                <a:solidFill>
                  <a:schemeClr val="accent5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8" name="TextBox 62">
              <a:extLst>
                <a:ext uri="{FF2B5EF4-FFF2-40B4-BE49-F238E27FC236}">
                  <a16:creationId xmlns:a16="http://schemas.microsoft.com/office/drawing/2014/main" id="{C2F93BB6-35BE-B24B-BC2B-AD8D7F53E6E7}"/>
                </a:ext>
              </a:extLst>
            </p:cNvPr>
            <p:cNvSpPr txBox="1">
              <a:spLocks/>
            </p:cNvSpPr>
            <p:nvPr/>
          </p:nvSpPr>
          <p:spPr>
            <a:xfrm>
              <a:off x="9495034" y="5150817"/>
              <a:ext cx="1620033" cy="586008"/>
            </a:xfrm>
            <a:prstGeom prst="rect">
              <a:avLst/>
            </a:prstGeom>
          </p:spPr>
          <p:txBody>
            <a:bodyPr vert="horz" wrap="square" lIns="0" tIns="0" rIns="0" bIns="0" anchor="ctr" anchorCtr="1">
              <a:noAutofit/>
            </a:bodyPr>
            <a:lstStyle/>
            <a:p>
              <a:pPr>
                <a:lnSpc>
                  <a:spcPct val="120000"/>
                </a:lnSpc>
              </a:pPr>
              <a:endPara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id="{8EDAEBF7-F05E-7584-BDE7-434AA852B77C}"/>
              </a:ext>
            </a:extLst>
          </p:cNvPr>
          <p:cNvSpPr txBox="1"/>
          <p:nvPr/>
        </p:nvSpPr>
        <p:spPr>
          <a:xfrm>
            <a:off x="316013" y="1926244"/>
            <a:ext cx="10194388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b="1" dirty="0"/>
              <a:t> 3</a:t>
            </a:r>
            <a:r>
              <a:rPr lang="ru-RU" sz="2400" b="1" dirty="0"/>
              <a:t>. </a:t>
            </a:r>
            <a:r>
              <a:rPr lang="ru-RU" sz="2400" b="1" dirty="0" err="1"/>
              <a:t>Биговка</a:t>
            </a:r>
            <a:endParaRPr lang="ru-RU" sz="2400" b="1" dirty="0"/>
          </a:p>
          <a:p>
            <a:r>
              <a:rPr lang="ru-RU" sz="2400" dirty="0"/>
              <a:t>Чтобы сгибы были красивыми, все пунктирные и штрих-</a:t>
            </a:r>
            <a:r>
              <a:rPr lang="ru-RU" sz="2400" dirty="0" err="1"/>
              <a:t>пунктирые</a:t>
            </a:r>
            <a:r>
              <a:rPr lang="ru-RU" sz="2400" dirty="0"/>
              <a:t> линии необходимо продавить по линейке, тогда на этапе склейки фигурка будет собираться как 3</a:t>
            </a:r>
            <a:r>
              <a:rPr lang="en-US" sz="2400" dirty="0"/>
              <a:t>D</a:t>
            </a:r>
            <a:r>
              <a:rPr lang="ru-RU" sz="2400" dirty="0"/>
              <a:t>-</a:t>
            </a:r>
            <a:r>
              <a:rPr lang="ru-RU" sz="2400" dirty="0" err="1"/>
              <a:t>пазл</a:t>
            </a:r>
            <a:r>
              <a:rPr lang="ru-RU" sz="2400" dirty="0"/>
              <a:t>, сторона к стороне. Для </a:t>
            </a:r>
            <a:r>
              <a:rPr lang="ru-RU" sz="2400" dirty="0" err="1"/>
              <a:t>биговки</a:t>
            </a:r>
            <a:r>
              <a:rPr lang="ru-RU" sz="2400" dirty="0"/>
              <a:t> используют </a:t>
            </a:r>
            <a:r>
              <a:rPr lang="ru-RU" sz="2400" dirty="0" err="1"/>
              <a:t>непишущую</a:t>
            </a:r>
            <a:r>
              <a:rPr lang="ru-RU" sz="2400" dirty="0"/>
              <a:t> ручку, неострое шило или, например, иглу от циркуля. Детали нужно согнуть согласно линиям — штрих складывается "долиной" (внутрь), а штрих-пунктир "горой" (наружу).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CDE4CA8-3C69-1E3C-2F1E-368FBDEC6972}"/>
              </a:ext>
            </a:extLst>
          </p:cNvPr>
          <p:cNvSpPr txBox="1"/>
          <p:nvPr/>
        </p:nvSpPr>
        <p:spPr>
          <a:xfrm>
            <a:off x="316013" y="31880"/>
            <a:ext cx="11587397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b="1" dirty="0"/>
              <a:t>                                               2. Вырезание</a:t>
            </a:r>
          </a:p>
          <a:p>
            <a:r>
              <a:rPr lang="ru-RU" sz="2400" dirty="0"/>
              <a:t>                                            По сплошным линиям детали необходимо вырезать. Профессионалы обязательно расскажут вам, что вырезать нужно макетным ножом на специальном коврике по стальной линейке, но на самом деле сойдут и ножницы, просто будьте внимательны и аккуратны.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8728988-6732-739B-F183-353B9FFAF60F}"/>
              </a:ext>
            </a:extLst>
          </p:cNvPr>
          <p:cNvSpPr txBox="1"/>
          <p:nvPr/>
        </p:nvSpPr>
        <p:spPr>
          <a:xfrm>
            <a:off x="309714" y="4517796"/>
            <a:ext cx="11559974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b="1" dirty="0"/>
              <a:t>4. Склеивание</a:t>
            </a:r>
          </a:p>
          <a:p>
            <a:r>
              <a:rPr lang="ru-RU" sz="2400" dirty="0"/>
              <a:t>Если вы использовали метод </a:t>
            </a:r>
            <a:r>
              <a:rPr lang="ru-RU" sz="2400" dirty="0" err="1"/>
              <a:t>сендвича</a:t>
            </a:r>
            <a:r>
              <a:rPr lang="ru-RU" sz="2400" dirty="0"/>
              <a:t>,  перед склеиванием каждой детальки </a:t>
            </a:r>
            <a:br>
              <a:rPr lang="ru-RU" sz="2400" dirty="0"/>
            </a:br>
            <a:r>
              <a:rPr lang="ru-RU" sz="2400" dirty="0"/>
              <a:t>нужно аккуратно снять </a:t>
            </a:r>
            <a:r>
              <a:rPr lang="ru-RU" sz="2400" dirty="0" err="1"/>
              <a:t>офиску</a:t>
            </a:r>
            <a:r>
              <a:rPr lang="ru-RU" sz="2400" dirty="0"/>
              <a:t>. От неё останутся следы, но они будут на </a:t>
            </a:r>
            <a:br>
              <a:rPr lang="ru-RU" sz="2400" dirty="0"/>
            </a:br>
            <a:r>
              <a:rPr lang="ru-RU" sz="2400" dirty="0"/>
              <a:t>изнаночной части модели. </a:t>
            </a:r>
          </a:p>
          <a:p>
            <a:r>
              <a:rPr lang="ru-RU" sz="2400" dirty="0"/>
              <a:t>Склеивать детали лучше по порядку номеров. При склеивании клапаны должны оставаться с изнаночной стороны модели.</a:t>
            </a:r>
          </a:p>
        </p:txBody>
      </p:sp>
    </p:spTree>
    <p:extLst>
      <p:ext uri="{BB962C8B-B14F-4D97-AF65-F5344CB8AC3E}">
        <p14:creationId xmlns:p14="http://schemas.microsoft.com/office/powerpoint/2010/main" val="619844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3E7CE2C-034D-4ED1-2650-2E162FCB6E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87973" y="136525"/>
            <a:ext cx="8919147" cy="1002727"/>
          </a:xfrm>
        </p:spPr>
        <p:txBody>
          <a:bodyPr>
            <a:noAutofit/>
          </a:bodyPr>
          <a:lstStyle/>
          <a:p>
            <a:r>
              <a:rPr lang="ru-RU" sz="2800" b="1" u="sng" dirty="0"/>
              <a:t>Темы уроков изобразительного искусства, в которых можно использовать технику моделирования из бумаги: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2E4F5BB-A238-0879-63FC-9384EB5BE0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4774" y="989352"/>
            <a:ext cx="11662346" cy="5045108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b="1" dirty="0"/>
              <a:t>                                               5 класс</a:t>
            </a:r>
          </a:p>
          <a:p>
            <a:pPr marL="514350" indent="-514350">
              <a:buAutoNum type="arabicPeriod"/>
            </a:pPr>
            <a:r>
              <a:rPr lang="ru-RU" dirty="0"/>
              <a:t>Конструкция и декор предметов народного быта.</a:t>
            </a:r>
          </a:p>
          <a:p>
            <a:pPr marL="514350" indent="-514350">
              <a:buAutoNum type="arabicPeriod"/>
            </a:pPr>
            <a:r>
              <a:rPr lang="ru-RU" dirty="0"/>
              <a:t>Искусство Гжели.</a:t>
            </a:r>
          </a:p>
          <a:p>
            <a:pPr marL="514350" indent="-514350">
              <a:buAutoNum type="arabicPeriod"/>
            </a:pPr>
            <a:r>
              <a:rPr lang="ru-RU" dirty="0"/>
              <a:t>Декоративно-прикладное искусство в жизни современного искусства.</a:t>
            </a:r>
          </a:p>
          <a:p>
            <a:pPr marL="514350" indent="-514350">
              <a:buAutoNum type="arabicPeriod"/>
            </a:pPr>
            <a:r>
              <a:rPr lang="ru-RU" dirty="0"/>
              <a:t>Декор современных улиц и помещений.</a:t>
            </a:r>
          </a:p>
          <a:p>
            <a:pPr marL="0" indent="0">
              <a:buNone/>
            </a:pPr>
            <a:r>
              <a:rPr lang="ru-RU" b="1" dirty="0"/>
              <a:t>                                               6 класс</a:t>
            </a:r>
          </a:p>
          <a:p>
            <a:pPr marL="514350" indent="-514350">
              <a:buAutoNum type="arabicPeriod"/>
            </a:pPr>
            <a:r>
              <a:rPr lang="ru-RU" dirty="0"/>
              <a:t>Объёмное изображение в скульптуре.</a:t>
            </a:r>
          </a:p>
          <a:p>
            <a:pPr marL="514350" indent="-514350">
              <a:buAutoNum type="arabicPeriod"/>
            </a:pPr>
            <a:r>
              <a:rPr lang="ru-RU" dirty="0"/>
              <a:t>Понятие формы. Многообразие форм окружающего мира.</a:t>
            </a:r>
          </a:p>
          <a:p>
            <a:pPr marL="514350" indent="-514350">
              <a:buAutoNum type="arabicPeriod"/>
            </a:pPr>
            <a:r>
              <a:rPr lang="ru-RU" dirty="0"/>
              <a:t>Натюрморт в скульптуре.</a:t>
            </a:r>
          </a:p>
          <a:p>
            <a:pPr marL="514350" indent="-514350">
              <a:buAutoNum type="arabicPeriod"/>
            </a:pPr>
            <a:r>
              <a:rPr lang="ru-RU" dirty="0"/>
              <a:t>Портрет в скульптуре.</a:t>
            </a:r>
          </a:p>
        </p:txBody>
      </p:sp>
    </p:spTree>
    <p:extLst>
      <p:ext uri="{BB962C8B-B14F-4D97-AF65-F5344CB8AC3E}">
        <p14:creationId xmlns:p14="http://schemas.microsoft.com/office/powerpoint/2010/main" val="21766147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28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DC7387"/>
      </a:accent1>
      <a:accent2>
        <a:srgbClr val="A0DCF9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430</TotalTime>
  <Words>651</Words>
  <Application>Microsoft Office PowerPoint</Application>
  <PresentationFormat>Широкоэкранный</PresentationFormat>
  <Paragraphs>65</Paragraphs>
  <Slides>19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3" baseType="lpstr">
      <vt:lpstr>Arial</vt:lpstr>
      <vt:lpstr>Calibri</vt:lpstr>
      <vt:lpstr>Calibri Light</vt:lpstr>
      <vt:lpstr>Office Theme</vt:lpstr>
      <vt:lpstr>Использование моделирования  паперкрафт, как нового вида  современного искусства,  на уроках изобразительного  искусства</vt:lpstr>
      <vt:lpstr>Что такое паперкрафт?</vt:lpstr>
      <vt:lpstr>Презентация PowerPoint</vt:lpstr>
      <vt:lpstr>Презентация PowerPoint</vt:lpstr>
      <vt:lpstr>Моя такса</vt:lpstr>
      <vt:lpstr>Материалы и инструменты</vt:lpstr>
      <vt:lpstr>Основные приёмы паперкрафта:</vt:lpstr>
      <vt:lpstr>Презентация PowerPoint</vt:lpstr>
      <vt:lpstr>Темы уроков изобразительного искусства, в которых можно использовать технику моделирования из бумаги:</vt:lpstr>
      <vt:lpstr>Презентация PowerPoint</vt:lpstr>
      <vt:lpstr>Начальная школа</vt:lpstr>
      <vt:lpstr>Презентация PowerPoint</vt:lpstr>
      <vt:lpstr>        Сердце     Создание фигурки            паперкрафт       Мастер-класс</vt:lpstr>
      <vt:lpstr>Первый этап – распечатка схемы</vt:lpstr>
      <vt:lpstr>Второй этап - вырезание</vt:lpstr>
      <vt:lpstr>Третий этап - биговка</vt:lpstr>
      <vt:lpstr>Четвёртый этап - склеивание</vt:lpstr>
      <vt:lpstr>Пятый этап – сборка и покраска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PRESENTATION</dc:title>
  <dc:creator>Microsoft Office User</dc:creator>
  <cp:lastModifiedBy>user</cp:lastModifiedBy>
  <cp:revision>9</cp:revision>
  <dcterms:created xsi:type="dcterms:W3CDTF">2023-02-11T11:18:35Z</dcterms:created>
  <dcterms:modified xsi:type="dcterms:W3CDTF">2023-03-01T21:00:13Z</dcterms:modified>
</cp:coreProperties>
</file>