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30"/>
  </p:notesMasterIdLst>
  <p:sldIdLst>
    <p:sldId id="298" r:id="rId4"/>
    <p:sldId id="302" r:id="rId5"/>
    <p:sldId id="303" r:id="rId6"/>
    <p:sldId id="257" r:id="rId7"/>
    <p:sldId id="281" r:id="rId8"/>
    <p:sldId id="256" r:id="rId9"/>
    <p:sldId id="280" r:id="rId10"/>
    <p:sldId id="282" r:id="rId11"/>
    <p:sldId id="283" r:id="rId12"/>
    <p:sldId id="284" r:id="rId13"/>
    <p:sldId id="285" r:id="rId14"/>
    <p:sldId id="287" r:id="rId15"/>
    <p:sldId id="288" r:id="rId16"/>
    <p:sldId id="286" r:id="rId17"/>
    <p:sldId id="289" r:id="rId18"/>
    <p:sldId id="279" r:id="rId19"/>
    <p:sldId id="290" r:id="rId20"/>
    <p:sldId id="291" r:id="rId21"/>
    <p:sldId id="293" r:id="rId22"/>
    <p:sldId id="292" r:id="rId23"/>
    <p:sldId id="294" r:id="rId24"/>
    <p:sldId id="295" r:id="rId25"/>
    <p:sldId id="299" r:id="rId26"/>
    <p:sldId id="296" r:id="rId27"/>
    <p:sldId id="300" r:id="rId28"/>
    <p:sldId id="297" r:id="rId2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92929"/>
    <a:srgbClr val="B92D14"/>
    <a:srgbClr val="4D4D4D"/>
    <a:srgbClr val="35759D"/>
    <a:srgbClr val="35B19D"/>
    <a:srgbClr val="777777"/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95599" autoAdjust="0"/>
  </p:normalViewPr>
  <p:slideViewPr>
    <p:cSldViewPr>
      <p:cViewPr>
        <p:scale>
          <a:sx n="60" d="100"/>
          <a:sy n="60" d="100"/>
        </p:scale>
        <p:origin x="-1182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K:\&#1085;&#1086;&#1091;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  <a:latin typeface="Aharoni" pitchFamily="2" charset="-79"/>
                    <a:cs typeface="Aharoni" pitchFamily="2" charset="-79"/>
                  </a:defRPr>
                </a:pPr>
                <a:endParaRPr lang="ru-RU"/>
              </a:p>
            </c:txPr>
            <c:dLblPos val="inEnd"/>
            <c:showVal val="1"/>
          </c:dLbls>
          <c:cat>
            <c:strRef>
              <c:f>Лист1!$C$42:$C$48</c:f>
              <c:strCache>
                <c:ptCount val="7"/>
                <c:pt idx="0">
                  <c:v>1.      Семья</c:v>
                </c:pt>
                <c:pt idx="1">
                  <c:v>2.      Карьера </c:v>
                </c:pt>
                <c:pt idx="2">
                  <c:v>3.      Независимость </c:v>
                </c:pt>
                <c:pt idx="3">
                  <c:v>4.      Признание </c:v>
                </c:pt>
                <c:pt idx="4">
                  <c:v>5.      Самореализация </c:v>
                </c:pt>
                <c:pt idx="5">
                  <c:v>6.      Здоровье </c:v>
                </c:pt>
                <c:pt idx="6">
                  <c:v>7.      Другое </c:v>
                </c:pt>
              </c:strCache>
            </c:strRef>
          </c:cat>
          <c:val>
            <c:numRef>
              <c:f>Лист1!$D$42:$D$48</c:f>
              <c:numCache>
                <c:formatCode>0%</c:formatCode>
                <c:ptCount val="7"/>
                <c:pt idx="0">
                  <c:v>0.42000000000000032</c:v>
                </c:pt>
                <c:pt idx="1">
                  <c:v>0.78</c:v>
                </c:pt>
                <c:pt idx="2">
                  <c:v>0.83000000000000063</c:v>
                </c:pt>
                <c:pt idx="3">
                  <c:v>0.53</c:v>
                </c:pt>
                <c:pt idx="4">
                  <c:v>0.67000000000000171</c:v>
                </c:pt>
                <c:pt idx="5">
                  <c:v>0.67000000000000171</c:v>
                </c:pt>
                <c:pt idx="6">
                  <c:v>0.29000000000000031</c:v>
                </c:pt>
              </c:numCache>
            </c:numRef>
          </c:val>
        </c:ser>
        <c:dLbls>
          <c:showVal val="1"/>
        </c:dLbls>
        <c:axId val="54152192"/>
        <c:axId val="54158080"/>
      </c:barChart>
      <c:catAx>
        <c:axId val="54152192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4158080"/>
        <c:crosses val="autoZero"/>
        <c:auto val="1"/>
        <c:lblAlgn val="ctr"/>
        <c:lblOffset val="100"/>
      </c:catAx>
      <c:valAx>
        <c:axId val="54158080"/>
        <c:scaling>
          <c:orientation val="minMax"/>
        </c:scaling>
        <c:axPos val="l"/>
        <c:majorGridlines/>
        <c:numFmt formatCode="0%" sourceLinked="1"/>
        <c:tickLblPos val="nextTo"/>
        <c:crossAx val="54152192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221E461-3C19-4F97-8E07-B438F5D0A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9C46CA-0669-450A-83A9-F44849297A80}" type="slidenum">
              <a:rPr lang="en-US"/>
              <a:pPr/>
              <a:t>4</a:t>
            </a:fld>
            <a:endParaRPr 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D0051C0-DEE8-4DC5-A7A7-B3D24BEF7264}" type="slidenum">
              <a:rPr lang="en-US"/>
              <a:pPr/>
              <a:t>6</a:t>
            </a:fld>
            <a:endParaRPr 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9C46CA-0669-450A-83A9-F44849297A80}" type="slidenum">
              <a:rPr lang="en-US"/>
              <a:pPr/>
              <a:t>7</a:t>
            </a:fld>
            <a:endParaRPr 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234DDA9-1369-4106-931E-354C82B437EC}" type="slidenum">
              <a:rPr lang="en-US"/>
              <a:pPr/>
              <a:t>16</a:t>
            </a:fld>
            <a:endParaRPr 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9C46CA-0669-450A-83A9-F44849297A80}" type="slidenum">
              <a:rPr lang="en-US"/>
              <a:pPr/>
              <a:t>25</a:t>
            </a:fld>
            <a:endParaRPr 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09177201-6DD6-4E83-A989-359521109EAA}" type="datetimeFigureOut">
              <a:rPr lang="ru-RU" sz="1800">
                <a:solidFill>
                  <a:srgbClr val="FFFFFF"/>
                </a:solidFill>
                <a:latin typeface="Calibri"/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14.12.2018</a:t>
            </a:fld>
            <a:endParaRPr lang="ru-RU" sz="18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E47DF908-735E-450C-9A98-5A69247553D7}" type="slidenum">
              <a:rPr lang="ru-RU" sz="1800">
                <a:solidFill>
                  <a:srgbClr val="FFFFFF"/>
                </a:solidFill>
                <a:latin typeface="Calibri"/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ru-RU" sz="1800">
              <a:solidFill>
                <a:srgbClr val="FFFFFF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D3EF9-4B13-47F9-A545-BE3F31FA0F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A9BB9-52B8-4E6D-AE9E-87D2E0F094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F6F4-F8E1-4C14-AF0B-79C783DEC3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AD56D-29A5-4EC7-B7BD-15D3869262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9191F-6CB1-44A2-BAEC-8A3D5BBC23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397B7-BC8D-4905-8110-0EA86BE98A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E464A-250E-42ED-A45D-45CA24DF7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39645-0F68-4484-98DC-C09ABD93703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0AC9C-A9C0-43D9-8969-3010D776C3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3283A-03E0-4823-A8CD-5A3C542730C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D266F-4BC6-480F-9AE4-2A472590DF1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49FFC-6B1A-4929-84F5-86A10FA4593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307A3-B6B6-4779-B6AB-DC97960551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FFDA0-1452-4967-AD91-E4616CA945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298EA-744D-40E5-A2B2-FA64F4460ED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F6AF5-EA87-4AEC-9647-8538660811A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995D7-D684-4A60-90A7-C5F0CCB882B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637B1-7D2E-43AB-9C89-2FB69FC41BD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DDE89-336C-4D9E-97AD-869A204220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C55CF-4071-4CE9-9E74-A232CD5A82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354EC-0E1D-48AD-9C99-B6E83C4E0EC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FF5B0-5352-49C5-AFBF-37A0E601B2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7B54C5-10CB-43BB-B0FC-7405CB9A29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EAF606-A41C-4E14-84BF-E58120CF094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91;&#1088;&#1086;&#1082;%202018\&#1042;&#1083;&#1072;&#1076;&#1080;&#1084;&#1080;&#1088;%20&#1042;&#1099;&#1089;&#1086;&#1094;&#1082;&#1080;&#1081;%20&#8211;%20&#1059;&#1090;&#1088;&#1077;&#1085;&#1085;&#1103;&#1103;%20&#1075;&#1080;&#1084;&#1085;&#1072;&#1089;&#1090;&#1080;&#1082;&#1072;.mp3" TargetMode="Externa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792"/>
            <a:ext cx="8496944" cy="24482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</a:t>
            </a:r>
            <a:r>
              <a:rPr lang="ru-RU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системно-деятельностного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подхода в преподавании истории и обществознания</a:t>
            </a:r>
            <a:endParaRPr lang="ru-RU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4869160"/>
            <a:ext cx="5775176" cy="1531640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Учитель истории и обществознания высшей квалификационной категории </a:t>
            </a:r>
          </a:p>
          <a:p>
            <a:r>
              <a:rPr lang="ru-RU" dirty="0" err="1" smtClean="0">
                <a:solidFill>
                  <a:srgbClr val="000000"/>
                </a:solidFill>
              </a:rPr>
              <a:t>Печул</a:t>
            </a:r>
            <a:r>
              <a:rPr lang="ru-RU" dirty="0" smtClean="0">
                <a:solidFill>
                  <a:srgbClr val="000000"/>
                </a:solidFill>
              </a:rPr>
              <a:t> Анна Ивановна</a:t>
            </a: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642918"/>
            <a:ext cx="4243366" cy="71438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Идеал</a:t>
            </a:r>
            <a:endParaRPr lang="ru-RU" sz="5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358246" cy="5057788"/>
          </a:xfrm>
        </p:spPr>
        <p:txBody>
          <a:bodyPr/>
          <a:lstStyle/>
          <a:p>
            <a:pPr>
              <a:buNone/>
            </a:pPr>
            <a:r>
              <a:rPr lang="ru-RU" sz="4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Когда природа лишила человека его способности ходить на четвереньках, она дала ему, в виде посоха, - идеал! И с той поры он бессознательно, инстинктивно стремится к лучшему - все выше!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М. Горький</a:t>
            </a:r>
            <a:endParaRPr lang="ru-RU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642918"/>
            <a:ext cx="4243366" cy="71438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Ценности</a:t>
            </a:r>
            <a:endParaRPr lang="ru-RU" sz="5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358246" cy="5057788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Гражданин – человек, который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Любит ___________________________________________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Переживает ______________________________________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Действует _________________________________________</a:t>
            </a:r>
          </a:p>
          <a:p>
            <a:r>
              <a:rPr lang="ru-RU" sz="2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Протестует_________________________________________</a:t>
            </a:r>
            <a:endParaRPr lang="ru-RU" sz="2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Требует____________________________________________</a:t>
            </a:r>
            <a:endParaRPr lang="ru-RU" sz="2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Потому </a:t>
            </a:r>
            <a:r>
              <a:rPr lang="ru-RU" sz="2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что_______________________________________</a:t>
            </a:r>
            <a:endParaRPr lang="ru-RU" sz="2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642918"/>
            <a:ext cx="4243366" cy="71438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Ценности</a:t>
            </a:r>
            <a:endParaRPr lang="ru-RU" sz="5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358246" cy="5057788"/>
          </a:xfrm>
        </p:spPr>
        <p:txBody>
          <a:bodyPr/>
          <a:lstStyle/>
          <a:p>
            <a:pPr>
              <a:buNone/>
            </a:pPr>
            <a:r>
              <a:rPr lang="ru-RU" sz="4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Человек, решивший растратить хотя бы один час своего времени, еще не дорос до того, чтобы понимать всю ценность жизни.</a:t>
            </a:r>
          </a:p>
          <a:p>
            <a:pPr algn="r">
              <a:buNone/>
            </a:pPr>
            <a:r>
              <a:rPr lang="ru-RU" sz="4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Чарльз Дарвин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285852" y="214290"/>
            <a:ext cx="6640729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Жизненные ценности молодежи г. Тирасполя.</a:t>
            </a:r>
            <a:endParaRPr lang="ru-RU" sz="3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350797" y="928670"/>
          <a:ext cx="8643998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000108"/>
            <a:ext cx="7315200" cy="715962"/>
          </a:xfrm>
        </p:spPr>
        <p:txBody>
          <a:bodyPr/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ДИНАМИЧЕСКАЯ ПАУЗА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K:\урок 2018\ZA00001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4964" y="2571744"/>
            <a:ext cx="5265994" cy="3686196"/>
          </a:xfrm>
          <a:prstGeom prst="rect">
            <a:avLst/>
          </a:prstGeom>
          <a:noFill/>
        </p:spPr>
      </p:pic>
      <p:pic>
        <p:nvPicPr>
          <p:cNvPr id="5" name="Владимир Высоцкий – Утренняя гимнасти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8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642918"/>
            <a:ext cx="6072198" cy="71438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Мировоззрение</a:t>
            </a:r>
            <a:endParaRPr lang="ru-RU" sz="5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K:\урок 2018\14cfce2a64d286e21fc56f6b082075e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18810"/>
            <a:ext cx="4000527" cy="5539190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 bwMode="auto">
          <a:xfrm flipV="1">
            <a:off x="2214546" y="4643446"/>
            <a:ext cx="3214710" cy="214314"/>
          </a:xfrm>
          <a:prstGeom prst="straightConnector1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  <a:tailEnd type="arrow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Стрелка вправо 6"/>
          <p:cNvSpPr/>
          <p:nvPr/>
        </p:nvSpPr>
        <p:spPr bwMode="auto">
          <a:xfrm>
            <a:off x="2285984" y="5000636"/>
            <a:ext cx="3071834" cy="428628"/>
          </a:xfrm>
          <a:prstGeom prst="rightArrow">
            <a:avLst/>
          </a:prstGeom>
          <a:solidFill>
            <a:srgbClr val="00B050"/>
          </a:solidFill>
          <a:ln>
            <a:solidFill>
              <a:schemeClr val="accent1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Стрелка вправо 7"/>
          <p:cNvSpPr/>
          <p:nvPr/>
        </p:nvSpPr>
        <p:spPr bwMode="auto">
          <a:xfrm>
            <a:off x="3071802" y="2786058"/>
            <a:ext cx="3071834" cy="428628"/>
          </a:xfrm>
          <a:prstGeom prst="rightArrow">
            <a:avLst/>
          </a:prstGeom>
          <a:solidFill>
            <a:srgbClr val="00B050"/>
          </a:solidFill>
          <a:ln>
            <a:solidFill>
              <a:schemeClr val="accent1"/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9256" y="5000636"/>
            <a:ext cx="3714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Мировоззрение</a:t>
            </a:r>
            <a:endParaRPr lang="ru-RU" sz="3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6512" y="1928802"/>
            <a:ext cx="28574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Ценности</a:t>
            </a:r>
          </a:p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Идеалы</a:t>
            </a:r>
          </a:p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Знания</a:t>
            </a:r>
          </a:p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Убеждения </a:t>
            </a:r>
          </a:p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Вера </a:t>
            </a:r>
            <a:endParaRPr lang="ru-RU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32" y="928670"/>
          <a:ext cx="9144032" cy="5929330"/>
        </p:xfrm>
        <a:graphic>
          <a:graphicData uri="http://schemas.openxmlformats.org/drawingml/2006/table">
            <a:tbl>
              <a:tblPr/>
              <a:tblGrid>
                <a:gridCol w="4534805"/>
                <a:gridCol w="4609227"/>
              </a:tblGrid>
              <a:tr h="5414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Основа классификации</a:t>
                      </a:r>
                      <a:endParaRPr lang="ru-RU" sz="20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Типы мировоззрений</a:t>
                      </a:r>
                      <a:endParaRPr lang="ru-RU" sz="20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865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Оценка общего хода развития</a:t>
                      </a:r>
                      <a:endParaRPr lang="ru-RU" sz="20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ТЕОЦЕНТРИЗМ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АНТРОПОЦЕНТРИЗМ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ПРИРОДОЦЕНТРИЗМ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СОЦИОЦЕНТРИЗМ 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ЗНАНИЕЦЕНТРИЗМ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НАУКОЦЕНТРИЗМ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18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Главенствующее явление, </a:t>
                      </a:r>
                      <a:endParaRPr lang="ru-RU" sz="20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которому отдается предпочтение</a:t>
                      </a:r>
                      <a:endParaRPr lang="ru-RU" sz="20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ПРОГРЕССИВНОЕ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РЕАКЦИОННОЕ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828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Соотношение с общественным прогрессом</a:t>
                      </a:r>
                      <a:endParaRPr lang="ru-RU" sz="20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ОПТИМИСТИЧЕСКОЕ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ПЕССИМИСТИЧЕСКОЕ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34" y="0"/>
            <a:ext cx="8215370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Соотнесите основы классификации и типы мировоззрений</a:t>
            </a:r>
            <a:endParaRPr lang="ru-RU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 bwMode="auto">
          <a:xfrm rot="19778940">
            <a:off x="3321545" y="5536717"/>
            <a:ext cx="2471044" cy="244950"/>
          </a:xfrm>
          <a:prstGeom prst="rightArrow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solidFill>
              <a:schemeClr val="bg2">
                <a:lumMod val="60000"/>
                <a:lumOff val="40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Стрелка вправо 6"/>
          <p:cNvSpPr/>
          <p:nvPr/>
        </p:nvSpPr>
        <p:spPr bwMode="auto">
          <a:xfrm rot="3082555">
            <a:off x="3133877" y="4859937"/>
            <a:ext cx="3597333" cy="243342"/>
          </a:xfrm>
          <a:prstGeom prst="rightArrow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solidFill>
              <a:schemeClr val="bg2">
                <a:lumMod val="60000"/>
                <a:lumOff val="40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Стрелка вправо 7"/>
          <p:cNvSpPr/>
          <p:nvPr/>
        </p:nvSpPr>
        <p:spPr bwMode="auto">
          <a:xfrm rot="19778940">
            <a:off x="3203274" y="4389035"/>
            <a:ext cx="1869159" cy="179080"/>
          </a:xfrm>
          <a:prstGeom prst="rightArrow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solidFill>
              <a:schemeClr val="bg2">
                <a:lumMod val="60000"/>
                <a:lumOff val="40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785918" y="642918"/>
            <a:ext cx="6000792" cy="642942"/>
          </a:xfrm>
          <a:prstGeom prst="rect">
            <a:avLst/>
          </a:prstGeom>
          <a:ln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Мировоззрение</a:t>
            </a:r>
          </a:p>
        </p:txBody>
      </p:sp>
      <p:sp>
        <p:nvSpPr>
          <p:cNvPr id="3" name="Стрелка влево 2"/>
          <p:cNvSpPr/>
          <p:nvPr/>
        </p:nvSpPr>
        <p:spPr bwMode="auto">
          <a:xfrm rot="18734956">
            <a:off x="1571604" y="1857364"/>
            <a:ext cx="1785950" cy="642942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Стрелка влево 3"/>
          <p:cNvSpPr/>
          <p:nvPr/>
        </p:nvSpPr>
        <p:spPr bwMode="auto">
          <a:xfrm rot="16200000">
            <a:off x="3929058" y="2143116"/>
            <a:ext cx="1785950" cy="642942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Стрелка влево 4"/>
          <p:cNvSpPr/>
          <p:nvPr/>
        </p:nvSpPr>
        <p:spPr bwMode="auto">
          <a:xfrm rot="14010447">
            <a:off x="5968732" y="1873466"/>
            <a:ext cx="1785950" cy="642942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6082" name="Picture 2" descr="K:\урок 2018\Boyaryna_Morozova_by_V.Surikov_(1884-1887,_Tretyakov_gallery)_detail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57562"/>
            <a:ext cx="2643206" cy="2399218"/>
          </a:xfrm>
          <a:prstGeom prst="rect">
            <a:avLst/>
          </a:prstGeom>
          <a:noFill/>
        </p:spPr>
      </p:pic>
      <p:pic>
        <p:nvPicPr>
          <p:cNvPr id="46083" name="Picture 3" descr="K:\урок 2018\1200x675_1x1_06f3743cba7e2dfae86d888ee2ef9bc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571876"/>
            <a:ext cx="3000396" cy="1686430"/>
          </a:xfrm>
          <a:prstGeom prst="rect">
            <a:avLst/>
          </a:prstGeom>
          <a:noFill/>
        </p:spPr>
      </p:pic>
      <p:pic>
        <p:nvPicPr>
          <p:cNvPr id="46084" name="Picture 4" descr="K:\урок 2018\content_na_derevnyu1_1__econet_r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928934"/>
            <a:ext cx="2755837" cy="335758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928794" y="5857892"/>
            <a:ext cx="507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и  «</a:t>
            </a: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???</a:t>
            </a:r>
            <a:endParaRPr lang="ru-RU" sz="3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K:\урок 2018\00a46d808bbb5b9b2d60472967c30da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933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642918"/>
            <a:ext cx="6072198" cy="71438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Мировоззрение</a:t>
            </a:r>
            <a:endParaRPr lang="ru-RU" sz="5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 bwMode="auto">
          <a:xfrm flipV="1">
            <a:off x="2214546" y="4643446"/>
            <a:ext cx="3214710" cy="214314"/>
          </a:xfrm>
          <a:prstGeom prst="straightConnector1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  <a:tailEnd type="arrow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928662" y="1428736"/>
            <a:ext cx="6657996" cy="1914516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Измените то, что поступает в ваш мозг, и тогда сможете изменить то, что в нем живет.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Зиг </a:t>
            </a:r>
            <a:r>
              <a:rPr lang="ru-RU" b="1" i="1" dirty="0" err="1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Зиглар</a:t>
            </a:r>
            <a:endParaRPr lang="ru-RU" b="1" i="1" dirty="0">
              <a:solidFill>
                <a:srgbClr val="2929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8662" y="4143380"/>
            <a:ext cx="68580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Мы видим вещи не такими, как они есть. Мы видим вещи такими, каковы мы есть.</a:t>
            </a:r>
          </a:p>
          <a:p>
            <a:pPr algn="r"/>
            <a:r>
              <a:rPr lang="ru-RU" sz="3200" b="1" i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Кен </a:t>
            </a:r>
            <a:r>
              <a:rPr lang="ru-RU" sz="3200" b="1" i="1" dirty="0" err="1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Кейес</a:t>
            </a:r>
            <a:endParaRPr lang="ru-RU" sz="3200" b="1" i="1" dirty="0" smtClean="0">
              <a:solidFill>
                <a:srgbClr val="29292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r>
              <a:rPr lang="ru-RU" sz="2800" b="1" smtClean="0">
                <a:solidFill>
                  <a:srgbClr val="7030A0"/>
                </a:solidFill>
              </a:rPr>
              <a:t>Особенности урока в рамках деятельного подхода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63" y="914400"/>
          <a:ext cx="8229600" cy="562183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28892"/>
                <a:gridCol w="2857520"/>
                <a:gridCol w="2943188"/>
              </a:tblGrid>
              <a:tr h="63090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Элементы сравнения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Традиционный урок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Урок в режиме деятельности</a:t>
                      </a:r>
                      <a:endParaRPr lang="ru-RU" dirty="0"/>
                    </a:p>
                  </a:txBody>
                  <a:tcPr/>
                </a:tc>
              </a:tr>
              <a:tr h="63090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Формулировка темы урока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 сообщает учащимся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Формулируют сами учащиеся</a:t>
                      </a:r>
                      <a:endParaRPr lang="ru-RU" dirty="0"/>
                    </a:p>
                  </a:txBody>
                  <a:tcPr/>
                </a:tc>
              </a:tr>
              <a:tr h="10786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Постановка целей и задач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 формулирует и сообщает учащимся,</a:t>
                      </a:r>
                      <a:r>
                        <a:rPr lang="ru-RU" baseline="0" dirty="0" smtClean="0"/>
                        <a:t> чему должны научиться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Формулируют</a:t>
                      </a:r>
                      <a:r>
                        <a:rPr lang="ru-RU" baseline="0" dirty="0" smtClean="0"/>
                        <a:t> сами учащиеся, определяют границы знания и незнания </a:t>
                      </a:r>
                      <a:endParaRPr lang="ru-RU" dirty="0"/>
                    </a:p>
                  </a:txBody>
                  <a:tcPr/>
                </a:tc>
              </a:tr>
              <a:tr h="1171677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Планирование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 сообщает учащимся</a:t>
                      </a:r>
                      <a:r>
                        <a:rPr lang="ru-RU" baseline="0" dirty="0" smtClean="0"/>
                        <a:t> какую работу они должны выполнить, чтобы достичь цель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Планирование учащимися способов</a:t>
                      </a:r>
                      <a:r>
                        <a:rPr lang="ru-RU" baseline="0" dirty="0" smtClean="0"/>
                        <a:t> достижения цели</a:t>
                      </a:r>
                      <a:endParaRPr lang="ru-RU" dirty="0"/>
                    </a:p>
                  </a:txBody>
                  <a:tcPr/>
                </a:tc>
              </a:tr>
              <a:tr h="207431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Практическая деятельность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Под руководством</a:t>
                      </a:r>
                      <a:r>
                        <a:rPr lang="ru-RU" baseline="0" dirty="0" smtClean="0"/>
                        <a:t> учителя учащиеся выполняют ряд практических задач (чаще применяется фронтальная  форма организации деятельности)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Учащиеся осуществляют учебные</a:t>
                      </a:r>
                      <a:r>
                        <a:rPr lang="ru-RU" baseline="0" dirty="0" smtClean="0"/>
                        <a:t> действия по намеченному плану(применяется групповая и индивидуальная форма организации деятельности)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642918"/>
            <a:ext cx="650082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Правильные  ответы:</a:t>
            </a:r>
          </a:p>
          <a:p>
            <a:pPr algn="l"/>
            <a:r>
              <a:rPr lang="ru-RU" sz="36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1.46   </a:t>
            </a:r>
          </a:p>
          <a:p>
            <a:pPr algn="l"/>
            <a:r>
              <a:rPr lang="ru-RU" sz="36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2. 21341 </a:t>
            </a:r>
          </a:p>
          <a:p>
            <a:pPr algn="l"/>
            <a:r>
              <a:rPr lang="ru-RU" sz="36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3.235   </a:t>
            </a:r>
          </a:p>
          <a:p>
            <a:pPr algn="l"/>
            <a:r>
              <a:rPr lang="ru-RU" sz="36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4.356   </a:t>
            </a:r>
          </a:p>
          <a:p>
            <a:pPr algn="l"/>
            <a:r>
              <a:rPr lang="ru-RU" sz="36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5.34</a:t>
            </a:r>
          </a:p>
          <a:p>
            <a:endParaRPr lang="ru-RU" sz="3600" dirty="0">
              <a:solidFill>
                <a:srgbClr val="2929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5072074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1 ошибка – «5»</a:t>
            </a:r>
          </a:p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2-3 ошибки – «4»</a:t>
            </a:r>
          </a:p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4-5 ошибок – «3»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214282" y="1424074"/>
            <a:ext cx="8358246" cy="378565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человек все силы полагает на жизнь телесную, а не духовную,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он подобен птице, которая передвигается своими слабыми ногами,</a:t>
            </a:r>
            <a:r>
              <a:rPr kumimoji="0" lang="ru-RU" sz="4000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не летает на крыльях.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Л.Н. Толстой 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285992"/>
            <a:ext cx="8501122" cy="35394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Д/З</a:t>
            </a:r>
          </a:p>
          <a:p>
            <a:pPr algn="l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Обязательное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параграф 11, ответить на 2 вопрос   - письменно;</a:t>
            </a:r>
          </a:p>
          <a:p>
            <a:pPr algn="l"/>
            <a:r>
              <a:rPr lang="ru-RU" sz="28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2.На выбор:</a:t>
            </a:r>
          </a:p>
          <a:p>
            <a:pPr algn="l"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Составить тесты соотнесения по изученной теме (5 тестов);</a:t>
            </a:r>
          </a:p>
          <a:p>
            <a:pPr algn="l"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Написать эссе по высказыванию Л.Н. Толстого;</a:t>
            </a:r>
          </a:p>
          <a:p>
            <a:pPr algn="l"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Составить кроссворд по теме (15 слов).</a:t>
            </a:r>
            <a:endParaRPr lang="ru-RU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571612"/>
            <a:ext cx="7786742" cy="403187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 работы на уроке: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Усвоил новые термины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Увидел взаимосвязь элементов духовного мира личности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Успешно выполнил тест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Активно участвовал в работе группы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Высказывал свое мнение в обсуждении и дискуссии</a:t>
            </a:r>
            <a:endParaRPr lang="ru-RU" sz="3200" b="1" dirty="0">
              <a:solidFill>
                <a:srgbClr val="29292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285992"/>
            <a:ext cx="7858180" cy="26776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>
              <a:buFont typeface="Wingdings 2" pitchFamily="18" charset="2"/>
              <a:buNone/>
            </a:pPr>
            <a:r>
              <a:rPr lang="ru-RU" dirty="0" smtClean="0">
                <a:solidFill>
                  <a:srgbClr val="0872F2"/>
                </a:solidFill>
              </a:rPr>
              <a:t>        </a:t>
            </a:r>
            <a:r>
              <a:rPr lang="ru-RU" b="1" dirty="0" smtClean="0">
                <a:solidFill>
                  <a:srgbClr val="000000"/>
                </a:solidFill>
              </a:rPr>
              <a:t>1</a:t>
            </a:r>
            <a:r>
              <a:rPr lang="en-US" b="1" dirty="0" smtClean="0">
                <a:solidFill>
                  <a:srgbClr val="000000"/>
                </a:solidFill>
              </a:rPr>
              <a:t> -</a:t>
            </a:r>
            <a:r>
              <a:rPr lang="ru-RU" b="1" dirty="0" smtClean="0">
                <a:solidFill>
                  <a:srgbClr val="000000"/>
                </a:solidFill>
              </a:rPr>
              <a:t> Самое интересное на уроке было…………</a:t>
            </a:r>
          </a:p>
          <a:p>
            <a:pPr algn="l">
              <a:buFont typeface="Wingdings 2" pitchFamily="18" charset="2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        </a:t>
            </a:r>
            <a:r>
              <a:rPr lang="ru-RU" b="1" dirty="0" smtClean="0">
                <a:solidFill>
                  <a:srgbClr val="000000"/>
                </a:solidFill>
              </a:rPr>
              <a:t>2</a:t>
            </a:r>
            <a:r>
              <a:rPr lang="en-US" b="1" dirty="0" smtClean="0">
                <a:solidFill>
                  <a:srgbClr val="000000"/>
                </a:solidFill>
              </a:rPr>
              <a:t> -</a:t>
            </a:r>
            <a:r>
              <a:rPr lang="ru-RU" b="1" dirty="0" smtClean="0">
                <a:solidFill>
                  <a:srgbClr val="000000"/>
                </a:solidFill>
              </a:rPr>
              <a:t> Мне понравилось……………………….….</a:t>
            </a:r>
          </a:p>
          <a:p>
            <a:pPr algn="l">
              <a:buFont typeface="Wingdings 2" pitchFamily="18" charset="2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        </a:t>
            </a:r>
            <a:r>
              <a:rPr lang="ru-RU" b="1" dirty="0" smtClean="0">
                <a:solidFill>
                  <a:srgbClr val="000000"/>
                </a:solidFill>
              </a:rPr>
              <a:t>3</a:t>
            </a:r>
            <a:r>
              <a:rPr lang="en-US" b="1" dirty="0" smtClean="0">
                <a:solidFill>
                  <a:srgbClr val="000000"/>
                </a:solidFill>
              </a:rPr>
              <a:t> -</a:t>
            </a:r>
            <a:r>
              <a:rPr lang="ru-RU" b="1" dirty="0" smtClean="0">
                <a:solidFill>
                  <a:srgbClr val="000000"/>
                </a:solidFill>
              </a:rPr>
              <a:t> Сегодня на уроке я так и не понял .……….</a:t>
            </a:r>
          </a:p>
          <a:p>
            <a:pPr algn="l">
              <a:buFont typeface="Wingdings 2" pitchFamily="18" charset="2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        </a:t>
            </a:r>
            <a:r>
              <a:rPr lang="ru-RU" b="1" dirty="0" smtClean="0">
                <a:solidFill>
                  <a:srgbClr val="000000"/>
                </a:solidFill>
              </a:rPr>
              <a:t>4</a:t>
            </a:r>
            <a:r>
              <a:rPr lang="en-US" b="1" dirty="0" smtClean="0">
                <a:solidFill>
                  <a:srgbClr val="000000"/>
                </a:solidFill>
              </a:rPr>
              <a:t> -</a:t>
            </a:r>
            <a:r>
              <a:rPr lang="ru-RU" b="1" dirty="0" smtClean="0">
                <a:solidFill>
                  <a:srgbClr val="000000"/>
                </a:solidFill>
              </a:rPr>
              <a:t> Меня заинтересовало ……………................</a:t>
            </a:r>
          </a:p>
          <a:p>
            <a:pPr algn="l">
              <a:buFont typeface="Wingdings 2" pitchFamily="18" charset="2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        </a:t>
            </a:r>
            <a:r>
              <a:rPr lang="ru-RU" b="1" dirty="0" smtClean="0">
                <a:solidFill>
                  <a:srgbClr val="000000"/>
                </a:solidFill>
              </a:rPr>
              <a:t>5</a:t>
            </a:r>
            <a:r>
              <a:rPr lang="en-US" b="1" dirty="0" smtClean="0">
                <a:solidFill>
                  <a:srgbClr val="000000"/>
                </a:solidFill>
              </a:rPr>
              <a:t> -</a:t>
            </a:r>
            <a:r>
              <a:rPr lang="ru-RU" b="1" dirty="0" smtClean="0">
                <a:solidFill>
                  <a:srgbClr val="000000"/>
                </a:solidFill>
              </a:rPr>
              <a:t> Хотел бы узнать подробнее о ………………</a:t>
            </a:r>
          </a:p>
          <a:p>
            <a:pPr algn="l">
              <a:buFont typeface="Wingdings 2" pitchFamily="18" charset="2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        </a:t>
            </a:r>
            <a:r>
              <a:rPr lang="ru-RU" b="1" dirty="0" smtClean="0">
                <a:solidFill>
                  <a:srgbClr val="000000"/>
                </a:solidFill>
              </a:rPr>
              <a:t>6</a:t>
            </a:r>
            <a:r>
              <a:rPr lang="en-US" b="1" dirty="0" smtClean="0">
                <a:solidFill>
                  <a:srgbClr val="000000"/>
                </a:solidFill>
              </a:rPr>
              <a:t> -</a:t>
            </a:r>
            <a:r>
              <a:rPr lang="ru-RU" b="1" dirty="0" smtClean="0">
                <a:solidFill>
                  <a:srgbClr val="000000"/>
                </a:solidFill>
              </a:rPr>
              <a:t> Мне не понравилось ……….………………</a:t>
            </a:r>
            <a:r>
              <a:rPr lang="en-US" b="1" dirty="0" smtClean="0">
                <a:solidFill>
                  <a:srgbClr val="000000"/>
                </a:solidFill>
              </a:rPr>
              <a:t>…</a:t>
            </a:r>
            <a:endParaRPr lang="ru-RU" b="1" dirty="0" smtClean="0">
              <a:solidFill>
                <a:srgbClr val="000000"/>
              </a:solidFill>
            </a:endParaRPr>
          </a:p>
          <a:p>
            <a:pPr algn="l">
              <a:buFont typeface="Wingdings 2" pitchFamily="18" charset="2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        </a:t>
            </a:r>
            <a:r>
              <a:rPr lang="ru-RU" b="1" dirty="0" smtClean="0">
                <a:solidFill>
                  <a:srgbClr val="000000"/>
                </a:solidFill>
              </a:rPr>
              <a:t>7</a:t>
            </a:r>
            <a:r>
              <a:rPr lang="en-US" b="1" dirty="0" smtClean="0">
                <a:solidFill>
                  <a:srgbClr val="000000"/>
                </a:solidFill>
              </a:rPr>
              <a:t> -</a:t>
            </a:r>
            <a:r>
              <a:rPr lang="ru-RU" b="1" dirty="0" smtClean="0">
                <a:solidFill>
                  <a:srgbClr val="000000"/>
                </a:solidFill>
              </a:rPr>
              <a:t> Я считаю, что сегодня мы ……..……………</a:t>
            </a:r>
            <a:r>
              <a:rPr lang="en-US" b="1" dirty="0" smtClean="0">
                <a:solidFill>
                  <a:srgbClr val="000000"/>
                </a:solidFill>
              </a:rPr>
              <a:t>.</a:t>
            </a:r>
            <a:endParaRPr lang="ru-RU" b="1" dirty="0" smtClean="0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28860" y="500042"/>
            <a:ext cx="4714908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4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C:\Users\Анна\Pictures\Golubyatn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6738" y="1928803"/>
            <a:ext cx="3596877" cy="2530486"/>
          </a:xfrm>
          <a:prstGeom prst="rect">
            <a:avLst/>
          </a:prstGeom>
          <a:noFill/>
        </p:spPr>
      </p:pic>
      <p:pic>
        <p:nvPicPr>
          <p:cNvPr id="3076" name="Picture 4" descr="C:\Users\Анна\Pictures\0_12e355_58a77bb1_XX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997224"/>
            <a:ext cx="4295824" cy="2860776"/>
          </a:xfrm>
          <a:prstGeom prst="rect">
            <a:avLst/>
          </a:prstGeom>
          <a:noFill/>
        </p:spPr>
      </p:pic>
      <p:pic>
        <p:nvPicPr>
          <p:cNvPr id="3077" name="Picture 5" descr="C:\Users\Анна\Pictures\22158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76562">
            <a:off x="6322503" y="178196"/>
            <a:ext cx="2741276" cy="3075766"/>
          </a:xfrm>
          <a:prstGeom prst="rect">
            <a:avLst/>
          </a:prstGeom>
          <a:noFill/>
        </p:spPr>
      </p:pic>
      <p:pic>
        <p:nvPicPr>
          <p:cNvPr id="3078" name="Picture 6" descr="C:\Users\Анна\Pictures\kunst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75946">
            <a:off x="-37918" y="209150"/>
            <a:ext cx="3964787" cy="2643191"/>
          </a:xfrm>
          <a:prstGeom prst="rect">
            <a:avLst/>
          </a:prstGeom>
          <a:noFill/>
        </p:spPr>
      </p:pic>
      <p:pic>
        <p:nvPicPr>
          <p:cNvPr id="3079" name="Picture 7" descr="C:\Users\Анна\Pictures\Я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10049" y="4572008"/>
            <a:ext cx="4733951" cy="2028836"/>
          </a:xfrm>
          <a:prstGeom prst="rect">
            <a:avLst/>
          </a:prstGeom>
          <a:noFill/>
        </p:spPr>
      </p:pic>
      <p:pic>
        <p:nvPicPr>
          <p:cNvPr id="3081" name="Picture 9" descr="C:\Users\Анна\Pictures\e8b0714e453d115423da8f6306af1ac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6" y="2071678"/>
            <a:ext cx="608440" cy="726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785794"/>
            <a:ext cx="6929486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Спасибо за урок!</a:t>
            </a:r>
          </a:p>
        </p:txBody>
      </p:sp>
      <p:pic>
        <p:nvPicPr>
          <p:cNvPr id="51202" name="Picture 2" descr="K:\урок 2018\ea1e78f98fda76ffbb622eb224a444f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643050"/>
            <a:ext cx="4181224" cy="4819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63" y="142875"/>
          <a:ext cx="8229600" cy="65836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714483"/>
                <a:gridCol w="3000425"/>
                <a:gridCol w="3514692"/>
              </a:tblGrid>
              <a:tr h="6056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Элементы сравнения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Традиционный урок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Урок в режиме деятельности</a:t>
                      </a:r>
                      <a:endParaRPr lang="ru-RU" dirty="0"/>
                    </a:p>
                  </a:txBody>
                  <a:tcPr/>
                </a:tc>
              </a:tr>
              <a:tr h="1124728">
                <a:tc>
                  <a:txBody>
                    <a:bodyPr/>
                    <a:lstStyle/>
                    <a:p>
                      <a:r>
                        <a:rPr lang="ru-RU" dirty="0" smtClean="0"/>
                        <a:t>Осуществление контроля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 осуществляет контроль за выполнением практической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Учащиеся осуществляют контроль( применение формы самоконтроля, взаимоконтроля по предложенному эталону)</a:t>
                      </a:r>
                      <a:endParaRPr lang="ru-RU" dirty="0"/>
                    </a:p>
                  </a:txBody>
                  <a:tcPr/>
                </a:tc>
              </a:tr>
              <a:tr h="1124728">
                <a:tc>
                  <a:txBody>
                    <a:bodyPr/>
                    <a:lstStyle/>
                    <a:p>
                      <a:r>
                        <a:rPr lang="ru-RU" dirty="0" smtClean="0"/>
                        <a:t>Осуществление коррекции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 в ходе</a:t>
                      </a:r>
                      <a:r>
                        <a:rPr lang="ru-RU" baseline="0" dirty="0" smtClean="0"/>
                        <a:t> выполнения и по итогам выполненной работы учащихся осуществляет коррекцию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Учащиеся формулируют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затруднения и осуществляют</a:t>
                      </a:r>
                      <a:r>
                        <a:rPr lang="ru-RU" baseline="0" dirty="0" smtClean="0"/>
                        <a:t>  коррекцию самостоятельно</a:t>
                      </a:r>
                      <a:endParaRPr lang="ru-RU" dirty="0"/>
                    </a:p>
                  </a:txBody>
                  <a:tcPr/>
                </a:tc>
              </a:tr>
              <a:tr h="1411613"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Оценивание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 оценивает</a:t>
                      </a:r>
                      <a:r>
                        <a:rPr lang="ru-RU" baseline="0" dirty="0" smtClean="0"/>
                        <a:t> работу на уроке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Учащиеся участвуют</a:t>
                      </a:r>
                      <a:r>
                        <a:rPr lang="ru-RU" baseline="0" dirty="0" smtClean="0"/>
                        <a:t> в оценочной деятельности по ее результату(самооценивание, результат деятельности товарищей)</a:t>
                      </a:r>
                      <a:endParaRPr lang="ru-RU" dirty="0" smtClean="0"/>
                    </a:p>
                  </a:txBody>
                  <a:tcPr/>
                </a:tc>
              </a:tr>
              <a:tr h="865175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 урока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 выясняет</a:t>
                      </a:r>
                      <a:r>
                        <a:rPr lang="ru-RU" baseline="0" dirty="0" smtClean="0"/>
                        <a:t> у учащихся что они запомнили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Проводится рефлексия</a:t>
                      </a:r>
                      <a:endParaRPr lang="ru-RU" dirty="0"/>
                    </a:p>
                  </a:txBody>
                  <a:tcPr/>
                </a:tc>
              </a:tr>
              <a:tr h="1124728">
                <a:tc>
                  <a:txBody>
                    <a:bodyPr/>
                    <a:lstStyle/>
                    <a:p>
                      <a:r>
                        <a:rPr lang="ru-RU" dirty="0" smtClean="0"/>
                        <a:t>Домашнее задание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 объявляет и комментирует (чаще задание – одно для всех)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Учащиеся могут выбрать задания</a:t>
                      </a:r>
                      <a:r>
                        <a:rPr lang="ru-RU" baseline="0" dirty="0" smtClean="0"/>
                        <a:t> предложенные учителем с учетом индивидуальных возможностей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C:\Users\Анна\Pictures\Golubyatn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6738" y="1928803"/>
            <a:ext cx="3596877" cy="2530486"/>
          </a:xfrm>
          <a:prstGeom prst="rect">
            <a:avLst/>
          </a:prstGeom>
          <a:noFill/>
        </p:spPr>
      </p:pic>
      <p:pic>
        <p:nvPicPr>
          <p:cNvPr id="3076" name="Picture 4" descr="C:\Users\Анна\Pictures\0_12e355_58a77bb1_XX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997224"/>
            <a:ext cx="4295824" cy="2860776"/>
          </a:xfrm>
          <a:prstGeom prst="rect">
            <a:avLst/>
          </a:prstGeom>
          <a:noFill/>
        </p:spPr>
      </p:pic>
      <p:pic>
        <p:nvPicPr>
          <p:cNvPr id="3077" name="Picture 5" descr="C:\Users\Анна\Pictures\22158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76562">
            <a:off x="6322503" y="178196"/>
            <a:ext cx="2741276" cy="3075766"/>
          </a:xfrm>
          <a:prstGeom prst="rect">
            <a:avLst/>
          </a:prstGeom>
          <a:noFill/>
        </p:spPr>
      </p:pic>
      <p:pic>
        <p:nvPicPr>
          <p:cNvPr id="3078" name="Picture 6" descr="C:\Users\Анна\Pictures\kunst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75946">
            <a:off x="-37918" y="209150"/>
            <a:ext cx="3964787" cy="2643191"/>
          </a:xfrm>
          <a:prstGeom prst="rect">
            <a:avLst/>
          </a:prstGeom>
          <a:noFill/>
        </p:spPr>
      </p:pic>
      <p:pic>
        <p:nvPicPr>
          <p:cNvPr id="3079" name="Picture 7" descr="C:\Users\Анна\Pictures\Я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10049" y="4572008"/>
            <a:ext cx="4733951" cy="2028836"/>
          </a:xfrm>
          <a:prstGeom prst="rect">
            <a:avLst/>
          </a:prstGeom>
          <a:noFill/>
        </p:spPr>
      </p:pic>
      <p:pic>
        <p:nvPicPr>
          <p:cNvPr id="3081" name="Picture 9" descr="C:\Users\Анна\Pictures\e8b0714e453d115423da8f6306af1ac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6" y="2071678"/>
            <a:ext cx="608440" cy="726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урок 2018\1438359422_5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285860"/>
            <a:ext cx="4357718" cy="45720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43636" y="1500174"/>
            <a:ext cx="2357454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700" dirty="0" smtClean="0">
                <a:solidFill>
                  <a:srgbClr val="B92D14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700" dirty="0">
              <a:solidFill>
                <a:srgbClr val="B92D1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071802" y="1066800"/>
            <a:ext cx="6224598" cy="3719522"/>
          </a:xfrm>
        </p:spPr>
        <p:txBody>
          <a:bodyPr/>
          <a:lstStyle/>
          <a:p>
            <a:pPr algn="ctr" eaLnBrk="1" hangingPunct="1"/>
            <a:r>
              <a:rPr lang="ru-RU" sz="6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Духовный мир</a:t>
            </a:r>
            <a:br>
              <a:rPr lang="ru-RU" sz="6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6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личности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5334000" y="2209800"/>
            <a:ext cx="2895600" cy="533400"/>
          </a:xfrm>
        </p:spPr>
        <p:txBody>
          <a:bodyPr/>
          <a:lstStyle/>
          <a:p>
            <a:pPr algn="ctr" eaLnBrk="1" hangingPunct="1"/>
            <a:endParaRPr lang="ru-RU" dirty="0" smtClean="0">
              <a:solidFill>
                <a:srgbClr val="77777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214290"/>
            <a:ext cx="6786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обществознания в 10 классе</a:t>
            </a:r>
            <a:endParaRPr lang="ru-RU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6" y="6072206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А.И. Печул</a:t>
            </a:r>
            <a:endParaRPr lang="ru-RU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85728"/>
            <a:ext cx="7315200" cy="1543072"/>
          </a:xfrm>
        </p:spPr>
        <p:txBody>
          <a:bodyPr/>
          <a:lstStyle/>
          <a:p>
            <a:pPr algn="ctr" eaLnBrk="1" hangingPunct="1"/>
            <a:r>
              <a:rPr lang="ru-RU" sz="5400" b="1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Цель урока:</a:t>
            </a:r>
            <a:br>
              <a:rPr lang="ru-RU" sz="5400" b="1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___________________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315200" cy="4191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eaLnBrk="1" hangingPunct="1">
              <a:lnSpc>
                <a:spcPct val="80000"/>
              </a:lnSpc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_______________</a:t>
            </a:r>
          </a:p>
          <a:p>
            <a:pPr eaLnBrk="1" hangingPunct="1">
              <a:lnSpc>
                <a:spcPct val="80000"/>
              </a:lnSpc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_______________</a:t>
            </a:r>
          </a:p>
          <a:p>
            <a:pPr eaLnBrk="1" hangingPunct="1">
              <a:lnSpc>
                <a:spcPct val="80000"/>
              </a:lnSpc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_______________</a:t>
            </a:r>
          </a:p>
          <a:p>
            <a:pPr eaLnBrk="1" hangingPunct="1">
              <a:lnSpc>
                <a:spcPct val="80000"/>
              </a:lnSpc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_______________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642918"/>
            <a:ext cx="4243366" cy="71438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Знания</a:t>
            </a:r>
            <a:endParaRPr lang="ru-RU" sz="5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358246" cy="5057788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0000"/>
                </a:solidFill>
                <a:latin typeface="Arial Black" pitchFamily="34" charset="0"/>
                <a:cs typeface="Times New Roman" pitchFamily="18" charset="0"/>
              </a:rPr>
              <a:t>Знание того, какими вещи </a:t>
            </a:r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должны быть,</a:t>
            </a:r>
            <a:r>
              <a:rPr lang="ru-RU" i="1" dirty="0" smtClean="0">
                <a:solidFill>
                  <a:srgbClr val="000000"/>
                </a:solidFill>
                <a:latin typeface="Arial Black" pitchFamily="34" charset="0"/>
                <a:cs typeface="Times New Roman" pitchFamily="18" charset="0"/>
              </a:rPr>
              <a:t> характеризует человека </a:t>
            </a:r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умного;</a:t>
            </a:r>
            <a:r>
              <a:rPr lang="ru-RU" i="1" dirty="0" smtClean="0">
                <a:solidFill>
                  <a:srgbClr val="000000"/>
                </a:solidFill>
                <a:latin typeface="Arial Black" pitchFamily="34" charset="0"/>
                <a:cs typeface="Times New Roman" pitchFamily="18" charset="0"/>
              </a:rPr>
              <a:t> знание того, каковы вещи </a:t>
            </a:r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на самом деле, </a:t>
            </a:r>
            <a:r>
              <a:rPr lang="ru-RU" i="1" dirty="0" smtClean="0">
                <a:solidFill>
                  <a:srgbClr val="000000"/>
                </a:solidFill>
                <a:latin typeface="Arial Black" pitchFamily="34" charset="0"/>
                <a:cs typeface="Times New Roman" pitchFamily="18" charset="0"/>
              </a:rPr>
              <a:t>характеризует человека </a:t>
            </a:r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опытного;</a:t>
            </a:r>
            <a:r>
              <a:rPr lang="ru-RU" i="1" dirty="0" smtClean="0">
                <a:solidFill>
                  <a:srgbClr val="000000"/>
                </a:solidFill>
                <a:latin typeface="Arial Black" pitchFamily="34" charset="0"/>
                <a:cs typeface="Times New Roman" pitchFamily="18" charset="0"/>
              </a:rPr>
              <a:t> знание же того, как их </a:t>
            </a:r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изменить к лучшему, </a:t>
            </a:r>
            <a:r>
              <a:rPr lang="ru-RU" i="1" dirty="0" smtClean="0">
                <a:solidFill>
                  <a:srgbClr val="000000"/>
                </a:solidFill>
                <a:latin typeface="Arial Black" pitchFamily="34" charset="0"/>
                <a:cs typeface="Times New Roman" pitchFamily="18" charset="0"/>
              </a:rPr>
              <a:t>характеризует человека </a:t>
            </a:r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гениального. </a:t>
            </a:r>
          </a:p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Arial Black" pitchFamily="34" charset="0"/>
                <a:cs typeface="Times New Roman" pitchFamily="18" charset="0"/>
              </a:rPr>
              <a:t>                               </a:t>
            </a:r>
            <a:r>
              <a:rPr lang="ru-RU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Дени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Дидро.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900613" y="642938"/>
            <a:ext cx="4243387" cy="714375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Идеал</a:t>
            </a:r>
            <a:endParaRPr lang="ru-RU" sz="5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00100" y="2928934"/>
            <a:ext cx="3786214" cy="1643074"/>
          </a:xfrm>
          <a:prstGeom prst="rect">
            <a:avLst/>
          </a:prstGeom>
          <a:ln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Представление о</a:t>
            </a:r>
          </a:p>
        </p:txBody>
      </p:sp>
      <p:cxnSp>
        <p:nvCxnSpPr>
          <p:cNvPr id="6" name="Прямая со стрелкой 5"/>
          <p:cNvCxnSpPr/>
          <p:nvPr/>
        </p:nvCxnSpPr>
        <p:spPr bwMode="auto">
          <a:xfrm flipV="1">
            <a:off x="4786314" y="2214554"/>
            <a:ext cx="1928826" cy="1000132"/>
          </a:xfrm>
          <a:prstGeom prst="straightConnector1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  <a:tailEnd type="arrow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Прямая со стрелкой 7"/>
          <p:cNvCxnSpPr/>
          <p:nvPr/>
        </p:nvCxnSpPr>
        <p:spPr bwMode="auto">
          <a:xfrm flipV="1">
            <a:off x="5286380" y="2071678"/>
            <a:ext cx="2143140" cy="1000132"/>
          </a:xfrm>
          <a:prstGeom prst="straightConnector1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  <a:tailEnd type="arrow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Прямая со стрелкой 9"/>
          <p:cNvCxnSpPr/>
          <p:nvPr/>
        </p:nvCxnSpPr>
        <p:spPr bwMode="auto">
          <a:xfrm flipV="1">
            <a:off x="5000628" y="1928802"/>
            <a:ext cx="1214446" cy="1000132"/>
          </a:xfrm>
          <a:prstGeom prst="straightConnector1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  <a:tailEnd type="arrow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Стрелка вверх 10"/>
          <p:cNvSpPr/>
          <p:nvPr/>
        </p:nvSpPr>
        <p:spPr bwMode="auto">
          <a:xfrm rot="3132098">
            <a:off x="4938548" y="1895351"/>
            <a:ext cx="845943" cy="1161391"/>
          </a:xfrm>
          <a:prstGeom prst="upArrow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Стрелка вверх 11"/>
          <p:cNvSpPr/>
          <p:nvPr/>
        </p:nvSpPr>
        <p:spPr bwMode="auto">
          <a:xfrm rot="5400000">
            <a:off x="5127946" y="3043908"/>
            <a:ext cx="845943" cy="1161391"/>
          </a:xfrm>
          <a:prstGeom prst="upArrow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Стрелка вверх 12"/>
          <p:cNvSpPr/>
          <p:nvPr/>
        </p:nvSpPr>
        <p:spPr bwMode="auto">
          <a:xfrm rot="7415110">
            <a:off x="4938201" y="4379150"/>
            <a:ext cx="845943" cy="1161391"/>
          </a:xfrm>
          <a:prstGeom prst="upArrow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29322" y="2143116"/>
            <a:ext cx="3214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_________________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929322" y="3357562"/>
            <a:ext cx="3214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_________________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929322" y="4857760"/>
            <a:ext cx="3214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_________________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">
      <a:dk1>
        <a:srgbClr val="808080"/>
      </a:dk1>
      <a:lt1>
        <a:srgbClr val="FFFFFF"/>
      </a:lt1>
      <a:dk2>
        <a:srgbClr val="FFFFFF"/>
      </a:dk2>
      <a:lt2>
        <a:srgbClr val="0120BD"/>
      </a:lt2>
      <a:accent1>
        <a:srgbClr val="C300E6"/>
      </a:accent1>
      <a:accent2>
        <a:srgbClr val="F96F1C"/>
      </a:accent2>
      <a:accent3>
        <a:srgbClr val="FFFFFF"/>
      </a:accent3>
      <a:accent4>
        <a:srgbClr val="6C6C6C"/>
      </a:accent4>
      <a:accent5>
        <a:srgbClr val="DEAAF0"/>
      </a:accent5>
      <a:accent6>
        <a:srgbClr val="E26418"/>
      </a:accent6>
      <a:hlink>
        <a:srgbClr val="FFBF07"/>
      </a:hlink>
      <a:folHlink>
        <a:srgbClr val="5F5F5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S010286748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188</TotalTime>
  <Words>700</Words>
  <Application>Microsoft Office PowerPoint</Application>
  <PresentationFormat>Экран (4:3)</PresentationFormat>
  <Paragraphs>144</Paragraphs>
  <Slides>26</Slides>
  <Notes>5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powerpoint-template</vt:lpstr>
      <vt:lpstr>TS010286748</vt:lpstr>
      <vt:lpstr>Тема Office</vt:lpstr>
      <vt:lpstr>Реализация системно-деятельностного подхода в преподавании истории и обществознания</vt:lpstr>
      <vt:lpstr>Особенности урока в рамках деятельного подхода</vt:lpstr>
      <vt:lpstr>Слайд 3</vt:lpstr>
      <vt:lpstr>Слайд 4</vt:lpstr>
      <vt:lpstr>Слайд 5</vt:lpstr>
      <vt:lpstr>Духовный мир личности</vt:lpstr>
      <vt:lpstr>                 Цель урока: ___________________</vt:lpstr>
      <vt:lpstr>1. Знания</vt:lpstr>
      <vt:lpstr>2. Идеал</vt:lpstr>
      <vt:lpstr>2. Идеал</vt:lpstr>
      <vt:lpstr>3. Ценности</vt:lpstr>
      <vt:lpstr>3. Ценности</vt:lpstr>
      <vt:lpstr>Слайд 13</vt:lpstr>
      <vt:lpstr>ДИНАМИЧЕСКАЯ ПАУЗА</vt:lpstr>
      <vt:lpstr>4. Мировоззрение</vt:lpstr>
      <vt:lpstr>Слайд 16</vt:lpstr>
      <vt:lpstr>Слайд 17</vt:lpstr>
      <vt:lpstr>Слайд 18</vt:lpstr>
      <vt:lpstr>4. Мировоззрение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Анна</dc:creator>
  <cp:lastModifiedBy>Zverdvd.org</cp:lastModifiedBy>
  <cp:revision>23</cp:revision>
  <dcterms:created xsi:type="dcterms:W3CDTF">2018-11-14T19:26:52Z</dcterms:created>
  <dcterms:modified xsi:type="dcterms:W3CDTF">2018-12-14T05:48:39Z</dcterms:modified>
</cp:coreProperties>
</file>