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notesMasterIdLst>
    <p:notesMasterId r:id="rId18"/>
  </p:notesMasterIdLst>
  <p:sldIdLst>
    <p:sldId id="257" r:id="rId2"/>
    <p:sldId id="285" r:id="rId3"/>
    <p:sldId id="288" r:id="rId4"/>
    <p:sldId id="291" r:id="rId5"/>
    <p:sldId id="293" r:id="rId6"/>
    <p:sldId id="292" r:id="rId7"/>
    <p:sldId id="289" r:id="rId8"/>
    <p:sldId id="290" r:id="rId9"/>
    <p:sldId id="262" r:id="rId10"/>
    <p:sldId id="294" r:id="rId11"/>
    <p:sldId id="295" r:id="rId12"/>
    <p:sldId id="296" r:id="rId13"/>
    <p:sldId id="298" r:id="rId14"/>
    <p:sldId id="297" r:id="rId15"/>
    <p:sldId id="299" r:id="rId16"/>
    <p:sldId id="30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2098" y="52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86306-0D2C-4F33-A866-73A8F58409AD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160CD4-BD3F-4E58-88ED-898FF5095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040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60CD4-BD3F-4E58-88ED-898FF509513A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762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39698830-9F12-4B4B-AF3C-29E24112A8A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558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8830-9F12-4B4B-AF3C-29E24112A8A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511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39698830-9F12-4B4B-AF3C-29E24112A8A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1226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39698830-9F12-4B4B-AF3C-29E24112A8A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4335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39698830-9F12-4B4B-AF3C-29E24112A8A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464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8830-9F12-4B4B-AF3C-29E24112A8A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2820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8830-9F12-4B4B-AF3C-29E24112A8A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6012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8830-9F12-4B4B-AF3C-29E24112A8A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8023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39698830-9F12-4B4B-AF3C-29E24112A8A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719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8830-9F12-4B4B-AF3C-29E24112A8A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96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39698830-9F12-4B4B-AF3C-29E24112A8A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647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8830-9F12-4B4B-AF3C-29E24112A8A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785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8830-9F12-4B4B-AF3C-29E24112A8A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442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8830-9F12-4B4B-AF3C-29E24112A8A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389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8830-9F12-4B4B-AF3C-29E24112A8A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093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8830-9F12-4B4B-AF3C-29E24112A8A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398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8830-9F12-4B4B-AF3C-29E24112A8A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77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98830-9F12-4B4B-AF3C-29E24112A8A2}" type="datetimeFigureOut">
              <a:rPr lang="ru-RU" smtClean="0"/>
              <a:pPr/>
              <a:t>09.07.2023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913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  <p:sldLayoutId id="2147483896" r:id="rId12"/>
    <p:sldLayoutId id="2147483897" r:id="rId13"/>
    <p:sldLayoutId id="2147483898" r:id="rId14"/>
    <p:sldLayoutId id="2147483899" r:id="rId15"/>
    <p:sldLayoutId id="2147483900" r:id="rId16"/>
    <p:sldLayoutId id="2147483901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24744"/>
            <a:ext cx="7772400" cy="164635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«Развитие речи младших школьников»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5421" y="3211044"/>
            <a:ext cx="4449688" cy="901824"/>
          </a:xfrm>
        </p:spPr>
        <p:txBody>
          <a:bodyPr>
            <a:noAutofit/>
          </a:bodyPr>
          <a:lstStyle/>
          <a:p>
            <a:endParaRPr lang="ru-RU" sz="600" dirty="0"/>
          </a:p>
          <a:p>
            <a:pPr algn="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Подготовила: 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Тиханова Валентина Фёдоровна, 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учитель начальных классов МБОУ СОШ с. 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Барнуковка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Балтайского района Саратовской области</a:t>
            </a:r>
          </a:p>
        </p:txBody>
      </p:sp>
      <p:pic>
        <p:nvPicPr>
          <p:cNvPr id="24590" name="Picture 14" descr="Доклад&quot; «Развитие речи младших школьников на уроках и во внеклассных  занятиях»">
            <a:extLst>
              <a:ext uri="{FF2B5EF4-FFF2-40B4-BE49-F238E27FC236}">
                <a16:creationId xmlns:a16="http://schemas.microsoft.com/office/drawing/2014/main" id="{71CFD81C-8339-60F1-D6A0-50F6351C5F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08920"/>
            <a:ext cx="3842298" cy="273630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300866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240F59-FC0F-16A4-D5A4-5F24E0F56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9061" y="216050"/>
            <a:ext cx="7955280" cy="947274"/>
          </a:xfrm>
        </p:spPr>
        <p:txBody>
          <a:bodyPr>
            <a:normAutofit/>
          </a:bodyPr>
          <a:lstStyle/>
          <a:p>
            <a:pPr algn="ctr"/>
            <a:r>
              <a:rPr lang="ru-RU" sz="3100" b="1" cap="none" dirty="0">
                <a:solidFill>
                  <a:srgbClr val="2121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Характеристики речи младшего школьника:</a:t>
            </a:r>
            <a:endParaRPr lang="ru-RU" sz="2400" b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1A08294-D0D7-B154-10E6-BE258767E2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1404" y="1357090"/>
            <a:ext cx="7955281" cy="3720415"/>
          </a:xfrm>
        </p:spPr>
        <p:txBody>
          <a:bodyPr>
            <a:normAutofit fontScale="25000" lnSpcReduction="20000"/>
          </a:bodyPr>
          <a:lstStyle/>
          <a:p>
            <a:pPr marR="228600" lvl="0" algn="l" fontAlgn="base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sz="9600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содержательность речи;</a:t>
            </a:r>
            <a:endParaRPr lang="ru-RU" sz="9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228600" lvl="0" algn="l" fontAlgn="base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sz="9600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логика речи;</a:t>
            </a:r>
            <a:endParaRPr lang="ru-RU" sz="9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228600" lvl="0" algn="l" fontAlgn="base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sz="9600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речи;</a:t>
            </a:r>
            <a:endParaRPr lang="ru-RU" sz="9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228600" lvl="0" algn="l" fontAlgn="base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sz="9600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языковых средств;</a:t>
            </a:r>
            <a:endParaRPr lang="ru-RU" sz="9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228600" lvl="0" algn="l" fontAlgn="base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sz="9600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ясность речи;</a:t>
            </a:r>
            <a:endParaRPr lang="ru-RU" sz="9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228600" lvl="0" algn="l" fontAlgn="base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sz="9600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выразительность речи;</a:t>
            </a:r>
            <a:endParaRPr lang="ru-RU" sz="9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228600" lvl="0" algn="l" fontAlgn="base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sz="9600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правильность речи.</a:t>
            </a:r>
            <a:endParaRPr lang="ru-RU" sz="9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/>
          </a:p>
        </p:txBody>
      </p:sp>
      <p:pic>
        <p:nvPicPr>
          <p:cNvPr id="27650" name="Picture 2" descr="Развитие детей младшего школьного возраста - Туризм">
            <a:extLst>
              <a:ext uri="{FF2B5EF4-FFF2-40B4-BE49-F238E27FC236}">
                <a16:creationId xmlns:a16="http://schemas.microsoft.com/office/drawing/2014/main" id="{F768A6BE-EC4D-7497-2836-E3283E6C76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701" y="1916832"/>
            <a:ext cx="4212468" cy="280831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036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D4331A-7B5A-3651-3D00-83090A99D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116632"/>
            <a:ext cx="7955280" cy="1008113"/>
          </a:xfrm>
        </p:spPr>
        <p:txBody>
          <a:bodyPr>
            <a:normAutofit/>
          </a:bodyPr>
          <a:lstStyle/>
          <a:p>
            <a:pPr algn="ctr"/>
            <a:r>
              <a:rPr lang="ru-RU" sz="3100" b="1" cap="none" dirty="0">
                <a:solidFill>
                  <a:srgbClr val="2121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Для формирования культуры речи эффективными являются: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8261897-D29E-B8C4-31A4-B127F299BF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4359" y="1268760"/>
            <a:ext cx="7955281" cy="4768553"/>
          </a:xfrm>
        </p:spPr>
        <p:txBody>
          <a:bodyPr>
            <a:normAutofit fontScale="25000" lnSpcReduction="20000"/>
          </a:bodyPr>
          <a:lstStyle/>
          <a:p>
            <a:pPr algn="l" fontAlgn="base">
              <a:lnSpc>
                <a:spcPct val="115000"/>
              </a:lnSpc>
              <a:spcAft>
                <a:spcPts val="960"/>
              </a:spcAft>
            </a:pPr>
            <a:r>
              <a:rPr lang="ru-RU" sz="88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1) теоретические методы (беседа, рассказ учителя, самостоятельное изучение материала по учебнику);</a:t>
            </a:r>
            <a:endParaRPr lang="ru-RU" sz="88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>
              <a:lnSpc>
                <a:spcPct val="115000"/>
              </a:lnSpc>
              <a:spcAft>
                <a:spcPts val="960"/>
              </a:spcAft>
            </a:pPr>
            <a:r>
              <a:rPr lang="ru-RU" sz="88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2) теоретико-практические методы (фонетический, морфологический, этимологический разборы, грамматическое конструирование, лексический разбор);</a:t>
            </a:r>
            <a:endParaRPr lang="ru-RU" sz="88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>
              <a:lnSpc>
                <a:spcPct val="115000"/>
              </a:lnSpc>
              <a:spcAft>
                <a:spcPts val="960"/>
              </a:spcAft>
            </a:pPr>
            <a:r>
              <a:rPr lang="ru-RU" sz="88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3) практические методы (объяснение непонятных слов, обучение работе со справочной литературой, ведение словариков, составление словосочетаний и предложений, исправление ошибок).</a:t>
            </a:r>
            <a:endParaRPr lang="ru-RU" sz="88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7714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41CC84-8D77-FA4C-D065-62BBFBE34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7216" y="548680"/>
            <a:ext cx="7056784" cy="1293028"/>
          </a:xfrm>
        </p:spPr>
        <p:txBody>
          <a:bodyPr>
            <a:normAutofit/>
          </a:bodyPr>
          <a:lstStyle/>
          <a:p>
            <a:pPr algn="ctr"/>
            <a:r>
              <a:rPr lang="ru-RU" sz="2800" b="1" cap="none" dirty="0">
                <a:solidFill>
                  <a:srgbClr val="2121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Дидактический материал, используемый в данных упражнениях, должен быть: </a:t>
            </a:r>
            <a:endParaRPr lang="ru-RU" sz="2800" b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488564-0B69-813A-38CA-E683949AD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360" y="1916832"/>
            <a:ext cx="7955280" cy="4069080"/>
          </a:xfrm>
        </p:spPr>
        <p:txBody>
          <a:bodyPr/>
          <a:lstStyle/>
          <a:p>
            <a:r>
              <a:rPr lang="ru-RU" sz="2400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литературным; </a:t>
            </a:r>
          </a:p>
          <a:p>
            <a:r>
              <a:rPr lang="ru-RU" sz="2400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доступным и соответствующим младшему школьному возрасту; </a:t>
            </a:r>
          </a:p>
          <a:p>
            <a:r>
              <a:rPr lang="ru-RU" sz="2400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разнообразным (от народных до авторских произведений русских и зарубежных авторов); </a:t>
            </a:r>
          </a:p>
          <a:p>
            <a:r>
              <a:rPr lang="ru-RU" sz="2400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познавательным; </a:t>
            </a:r>
          </a:p>
          <a:p>
            <a:r>
              <a:rPr lang="ru-RU" sz="2400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насыщенным изучаемыми явлениями. 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2011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30F93E-A135-0572-8807-5FBAF5A3C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3512" y="188640"/>
            <a:ext cx="7866072" cy="944861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2121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</a:t>
            </a:r>
            <a:br>
              <a:rPr lang="ru-RU" sz="2400" b="1" dirty="0">
                <a:solidFill>
                  <a:srgbClr val="2121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2121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развития речи младших школьников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A645CB4-F5F5-322E-E1A3-F964E656B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4360" y="1102917"/>
            <a:ext cx="2738352" cy="104658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Овладение нормами  литературного языка: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1DA7516-F4AD-4C00-55A7-F6304A98A396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594360" y="2201333"/>
            <a:ext cx="2560320" cy="335907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3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1) расширяется словарный запас;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3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2) обогащается активный запас грамматических конструкций;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3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3) вырабатывается гибкость в обращении с языковыми единицами;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3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4) развивается чувство языка.</a:t>
            </a:r>
            <a:endParaRPr lang="ru-RU" sz="13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B2C9310-C7D2-B8D0-4C91-C843EFEF15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z="1800" b="1" dirty="0">
                <a:solidFill>
                  <a:srgbClr val="2121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anose="02020603050405020304" pitchFamily="18" charset="0"/>
              </a:rPr>
              <a:t>Овладение функциональными стилями языка и формирование качества хорошей речи:</a:t>
            </a: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644EB352-F34C-7BEB-3A24-BF0803462CBC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765292"/>
          </a:xfrm>
        </p:spPr>
        <p:txBody>
          <a:bodyPr>
            <a:normAutofit fontScale="62500" lnSpcReduction="20000"/>
          </a:bodyPr>
          <a:lstStyle/>
          <a:p>
            <a:pPr fontAlgn="base">
              <a:lnSpc>
                <a:spcPct val="120000"/>
              </a:lnSpc>
              <a:spcBef>
                <a:spcPts val="0"/>
              </a:spcBef>
            </a:pPr>
            <a:r>
              <a:rPr lang="ru-RU" sz="20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1) формируются знание и умение выделять стилевые черты разговорной речи и книжных стилей, знание стилевых разновидностей языка и речи; </a:t>
            </a:r>
            <a:endParaRPr lang="ru-RU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20000"/>
              </a:lnSpc>
              <a:spcBef>
                <a:spcPts val="0"/>
              </a:spcBef>
            </a:pPr>
            <a:r>
              <a:rPr lang="ru-RU" sz="20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2) развивается языковое чутье; </a:t>
            </a:r>
            <a:endParaRPr lang="ru-RU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20000"/>
              </a:lnSpc>
              <a:spcBef>
                <a:spcPts val="0"/>
              </a:spcBef>
            </a:pPr>
            <a:r>
              <a:rPr lang="ru-RU" sz="20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3) умение выделять стилевые черты разговорной речи и книжных стилей; </a:t>
            </a:r>
            <a:endParaRPr lang="ru-RU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20000"/>
              </a:lnSpc>
              <a:spcBef>
                <a:spcPts val="0"/>
              </a:spcBef>
            </a:pPr>
            <a:r>
              <a:rPr lang="ru-RU" sz="20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4) формируется умение ориентироваться в ситуации общения: анализировать мотивы речевой деятельности, условия и задачи общения.</a:t>
            </a:r>
            <a:endParaRPr lang="ru-RU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BD59E6C4-8B05-8EA9-5CFF-BDE5FDC673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88576" y="1526415"/>
            <a:ext cx="2939896" cy="626534"/>
          </a:xfrm>
        </p:spPr>
        <p:txBody>
          <a:bodyPr/>
          <a:lstStyle/>
          <a:p>
            <a:pPr fontAlgn="base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Развитие навыков связной речи, формируются умения: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35A60424-C0A7-1204-DD68-4690BABD1EFA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6178416" y="2201333"/>
            <a:ext cx="2560320" cy="4519859"/>
          </a:xfrm>
        </p:spPr>
        <p:txBody>
          <a:bodyPr>
            <a:normAutofit fontScale="47500" lnSpcReduction="20000"/>
          </a:bodyPr>
          <a:lstStyle/>
          <a:p>
            <a:pPr fontAlgn="base">
              <a:lnSpc>
                <a:spcPct val="120000"/>
              </a:lnSpc>
              <a:spcBef>
                <a:spcPts val="0"/>
              </a:spcBef>
            </a:pPr>
            <a:r>
              <a:rPr lang="ru-RU" sz="27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1) определять (осмысливать) объем и границы темы сочинения;</a:t>
            </a:r>
            <a:endParaRPr lang="ru-RU" sz="2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20000"/>
              </a:lnSpc>
              <a:spcBef>
                <a:spcPts val="0"/>
              </a:spcBef>
            </a:pPr>
            <a:r>
              <a:rPr lang="ru-RU" sz="27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2) подчинять свое изложение и сочинение основной мысли; </a:t>
            </a:r>
            <a:endParaRPr lang="ru-RU" sz="2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20000"/>
              </a:lnSpc>
              <a:spcBef>
                <a:spcPts val="0"/>
              </a:spcBef>
            </a:pPr>
            <a:r>
              <a:rPr lang="ru-RU" sz="27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3) собирать материал для сочинения;</a:t>
            </a:r>
            <a:endParaRPr lang="ru-RU" sz="2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20000"/>
              </a:lnSpc>
              <a:spcBef>
                <a:spcPts val="0"/>
              </a:spcBef>
            </a:pPr>
            <a:r>
              <a:rPr lang="ru-RU" sz="27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4) систематизировать собранный к высказыванию материал, т. е. отбирать нужное и определять последовательность его расположения в сочинении;</a:t>
            </a:r>
            <a:endParaRPr lang="ru-RU" sz="2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20000"/>
              </a:lnSpc>
              <a:spcBef>
                <a:spcPts val="0"/>
              </a:spcBef>
            </a:pPr>
            <a:r>
              <a:rPr lang="ru-RU" sz="27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5) строить сочинения разных видов (повествования, описания, рассуждения);</a:t>
            </a:r>
            <a:endParaRPr lang="ru-RU" sz="2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20000"/>
              </a:lnSpc>
              <a:spcBef>
                <a:spcPts val="0"/>
              </a:spcBef>
            </a:pPr>
            <a:r>
              <a:rPr lang="ru-RU" sz="27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6) выражать свои мысли точно, правильно с точки зрения литературных норм и по возможности ярко.</a:t>
            </a:r>
            <a:endParaRPr lang="ru-RU" sz="2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19844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D8D0B9-4A98-0AF7-999F-77571C1D5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692696"/>
            <a:ext cx="7955280" cy="112694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cap="none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Благодаря разнообразным упражнениям у школьников развиваются </a:t>
            </a:r>
            <a:r>
              <a:rPr lang="ru-RU" sz="2800" b="1" cap="none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специальные умения и навыки, свидетельствующие о культуре речи:</a:t>
            </a:r>
            <a:r>
              <a:rPr lang="ru-RU" sz="2800" cap="none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cap="none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BCF3E9-0554-1565-A7B8-C83FCD84C7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9592" y="2074246"/>
            <a:ext cx="7955281" cy="1354134"/>
          </a:xfrm>
        </p:spPr>
        <p:txBody>
          <a:bodyPr>
            <a:normAutofit fontScale="25000" lnSpcReduction="20000"/>
          </a:bodyPr>
          <a:lstStyle/>
          <a:p>
            <a:pPr indent="449580" algn="l" fontAlgn="base">
              <a:lnSpc>
                <a:spcPct val="120000"/>
              </a:lnSpc>
              <a:spcBef>
                <a:spcPts val="0"/>
              </a:spcBef>
            </a:pPr>
            <a:r>
              <a:rPr lang="ru-RU" sz="80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-произносить слова в соответствии с орфоэпическими и акцентологическими нормами;</a:t>
            </a:r>
            <a:endParaRPr lang="ru-RU" sz="8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l" fontAlgn="base">
              <a:lnSpc>
                <a:spcPct val="120000"/>
              </a:lnSpc>
              <a:spcBef>
                <a:spcPts val="0"/>
              </a:spcBef>
            </a:pPr>
            <a:r>
              <a:rPr lang="ru-RU" sz="80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определять лексическое значение слова, различать однозначные и многозначные слова, подбирать синонимы и антонимы к данным словам;</a:t>
            </a:r>
            <a:endParaRPr lang="ru-RU" sz="8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l" fontAlgn="base">
              <a:lnSpc>
                <a:spcPct val="120000"/>
              </a:lnSpc>
              <a:spcBef>
                <a:spcPts val="0"/>
              </a:spcBef>
            </a:pPr>
            <a:r>
              <a:rPr lang="ru-RU" sz="80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-употреблять слова в правильной грамматической форме, не использовать в речи нелитературные слова; </a:t>
            </a:r>
            <a:endParaRPr lang="ru-RU" sz="8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l" fontAlgn="base">
              <a:lnSpc>
                <a:spcPct val="120000"/>
              </a:lnSpc>
              <a:spcBef>
                <a:spcPts val="0"/>
              </a:spcBef>
            </a:pPr>
            <a:r>
              <a:rPr lang="ru-RU" sz="80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-уметь оценивать речь окружающих с точки зрения качеств речи; </a:t>
            </a:r>
            <a:endParaRPr lang="ru-RU" sz="8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l" fontAlgn="base">
              <a:lnSpc>
                <a:spcPct val="120000"/>
              </a:lnSpc>
              <a:spcBef>
                <a:spcPts val="0"/>
              </a:spcBef>
            </a:pPr>
            <a:r>
              <a:rPr lang="ru-RU" sz="80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-уметь передавать мысли и чувства с помощью средств интонационной выразительности.</a:t>
            </a:r>
            <a:endParaRPr lang="ru-RU" sz="8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09593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39F0ED-AB2A-061C-27AD-CE9277697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1124744"/>
            <a:ext cx="8208912" cy="5184908"/>
          </a:xfrm>
        </p:spPr>
        <p:txBody>
          <a:bodyPr>
            <a:normAutofit/>
          </a:bodyPr>
          <a:lstStyle/>
          <a:p>
            <a:pPr indent="450000" algn="l">
              <a:lnSpc>
                <a:spcPct val="100000"/>
              </a:lnSpc>
            </a:pPr>
            <a:r>
              <a:rPr lang="ru-RU" sz="2800" cap="none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	Таким образом, на протяжении младшего школьного возраста совершенствуются все виды речи детей. </a:t>
            </a:r>
            <a:br>
              <a:rPr lang="ru-RU" sz="2800" cap="none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	Дети овладевают нормами литературного языка, функциональными стилями языка, у них формируются качества хорошей речи, развиваются навыки связной речи, совершенствуются регулятивная и планирующая функции речи.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4004295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Презентация для детей &quot;&quot;Развитие творческих способностей детей дошкольного  возраста через нетрадиционные формы ИЗО&quot;&quot; - скачать смотреть бесплатно">
            <a:extLst>
              <a:ext uri="{FF2B5EF4-FFF2-40B4-BE49-F238E27FC236}">
                <a16:creationId xmlns:a16="http://schemas.microsoft.com/office/drawing/2014/main" id="{C644F6FE-F12C-5096-4903-A8CD686EC5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64704"/>
            <a:ext cx="7488832" cy="577048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587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9178" y="332656"/>
            <a:ext cx="8280919" cy="4374486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</a:t>
            </a:r>
            <a:r>
              <a:rPr lang="ru-RU" sz="32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Из всех знаний и умений самым важным, самым необходимым</a:t>
            </a:r>
            <a:br>
              <a:rPr lang="ru-RU" sz="32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2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для жизни является, конечно, умение ясно, понятно говорить</a:t>
            </a:r>
            <a:br>
              <a:rPr lang="ru-RU" sz="32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2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 своем языке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»</a:t>
            </a:r>
            <a:b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Л.Н. Толстой.</a:t>
            </a:r>
            <a:b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b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                            </a:t>
            </a:r>
          </a:p>
        </p:txBody>
      </p:sp>
      <p:pic>
        <p:nvPicPr>
          <p:cNvPr id="25602" name="Picture 2" descr="Литературная карта города Бузулука - Толстой Лев Николаевич">
            <a:extLst>
              <a:ext uri="{FF2B5EF4-FFF2-40B4-BE49-F238E27FC236}">
                <a16:creationId xmlns:a16="http://schemas.microsoft.com/office/drawing/2014/main" id="{EF5513A7-0A39-1372-935B-8B223EA3D6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600940"/>
            <a:ext cx="3271974" cy="393292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915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303828-1401-21A3-9D78-122E6309E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764538"/>
            <a:ext cx="8568952" cy="5328923"/>
          </a:xfrm>
        </p:spPr>
        <p:txBody>
          <a:bodyPr>
            <a:noAutofit/>
          </a:bodyPr>
          <a:lstStyle/>
          <a:p>
            <a:pPr indent="450000" algn="l">
              <a:lnSpc>
                <a:spcPct val="100000"/>
              </a:lnSpc>
            </a:pPr>
            <a:r>
              <a:rPr lang="ru-RU" sz="2200" b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Речь</a:t>
            </a:r>
            <a:r>
              <a:rPr lang="ru-RU" sz="22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sz="2200" cap="none" dirty="0"/>
              <a:t>основа всякой умственной деятельности, средство коммуникации, умения учеников: сравнивать, классифицировать, систематизировать, обобщать, формирующиеся в процессе овладения знаниями, также проявляются в речевой деятельности.</a:t>
            </a:r>
            <a:br>
              <a:rPr lang="ru-RU" sz="2200" cap="none" dirty="0"/>
            </a:br>
            <a:br>
              <a:rPr lang="ru-RU" sz="2200" cap="none" dirty="0"/>
            </a:br>
            <a:r>
              <a:rPr lang="ru-RU" sz="2200" cap="none" dirty="0"/>
              <a:t>	Логически четкая, доказательная, образная устная и письменная речь ученика – </a:t>
            </a:r>
            <a:r>
              <a:rPr lang="ru-RU" sz="22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показатель</a:t>
            </a:r>
            <a:r>
              <a:rPr lang="ru-RU" sz="2200" cap="none" dirty="0"/>
              <a:t> его </a:t>
            </a:r>
            <a:r>
              <a:rPr lang="ru-RU" sz="22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умственного развития</a:t>
            </a:r>
            <a:r>
              <a:rPr lang="ru-RU" sz="2200" cap="none" dirty="0"/>
              <a:t>.</a:t>
            </a:r>
            <a:br>
              <a:rPr lang="ru-RU" sz="2200" cap="none" dirty="0"/>
            </a:br>
            <a:br>
              <a:rPr lang="ru-RU" sz="2200" cap="none" dirty="0"/>
            </a:br>
            <a:r>
              <a:rPr lang="ru-RU" sz="2200" cap="none" dirty="0"/>
              <a:t>	</a:t>
            </a:r>
            <a:r>
              <a:rPr lang="ru-RU" sz="2200" b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речи </a:t>
            </a:r>
            <a:r>
              <a:rPr lang="ru-RU" sz="2200" cap="none" dirty="0"/>
              <a:t>– необходимая составная часть содержания и звено, которое органически связывает все части начального курса родного языка и объединяет их в единый предмет – русский язык.</a:t>
            </a:r>
          </a:p>
        </p:txBody>
      </p:sp>
    </p:spTree>
    <p:extLst>
      <p:ext uri="{BB962C8B-B14F-4D97-AF65-F5344CB8AC3E}">
        <p14:creationId xmlns:p14="http://schemas.microsoft.com/office/powerpoint/2010/main" val="4252854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50F2F7-28A4-05D5-FFF0-1B1BBB4C5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2852936"/>
            <a:ext cx="7955280" cy="2801935"/>
          </a:xfrm>
        </p:spPr>
        <p:txBody>
          <a:bodyPr>
            <a:noAutofit/>
          </a:bodyPr>
          <a:lstStyle/>
          <a:p>
            <a:r>
              <a:rPr lang="ru-RU" sz="2800" cap="none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младшем школьном возрасте увеличивается словарный запас, совершенствуется грамматический строй речи, усваивается морфологическая система языка. </a:t>
            </a:r>
            <a:br>
              <a:rPr lang="ru-RU" sz="2800" cap="none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Развивающаяся речь перестраивает другие познавательные процессы (восприятие, внимание, память, мышление, воображение).</a:t>
            </a:r>
            <a:br>
              <a:rPr lang="ru-RU" sz="2800" cap="none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всех сторон речи находится в прямой зависимости от условий жизни и воспитания ребенка.</a:t>
            </a:r>
            <a:br>
              <a:rPr lang="ru-RU" sz="2800" cap="none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33354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BA3324-3EF7-4C45-458C-D8543C64C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3000" y="836712"/>
            <a:ext cx="7955280" cy="122446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solidFill>
                  <a:srgbClr val="2121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младшем школьном возрасте постепенно развиваются три основных типа внутренней речи:</a:t>
            </a:r>
            <a:b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2C0BB1-EF66-06FF-DECB-B62BFADD31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360" y="1844824"/>
            <a:ext cx="7955280" cy="4634840"/>
          </a:xfrm>
        </p:spPr>
        <p:txBody>
          <a:bodyPr>
            <a:normAutofit fontScale="70000" lnSpcReduction="20000"/>
          </a:bodyPr>
          <a:lstStyle/>
          <a:p>
            <a:pPr marL="342900" marR="228600" lvl="0" indent="-342900" fontAlgn="base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9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внутреннее проговаривание – «речь про себя», сходная по структуре с внешней речью, но не имеющая фонации (произнесения звуков); типична для решения сложных мыслительных задач;</a:t>
            </a:r>
            <a:endParaRPr lang="ru-RU" sz="29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228600" lvl="0" indent="-342900" fontAlgn="base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9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собственно внутренняя речь, являющаяся средством мышления, использующая специфические единицы (коды образов, предметов и схем, предметные значения) и имеющая специфическую структуру, отличную от структуры внешней речи;</a:t>
            </a:r>
            <a:endParaRPr lang="ru-RU" sz="29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228600" lvl="0" indent="-342900" fontAlgn="base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900" dirty="0">
                <a:solidFill>
                  <a:srgbClr val="21212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внутреннее программирование – формирование и закрепление в специфических единицах замысла (типа, программы) речевого высказывания, целого текста и его содержательных элементов.</a:t>
            </a:r>
            <a:endParaRPr lang="ru-RU" sz="29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1453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946E43-9064-3F7D-86F7-82BD7D935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980728"/>
            <a:ext cx="8064896" cy="5877272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cap="none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 моменту поступления в школу словарный запас ребенка увеличивается настолько, что он может свободно общаться с другим человеком по различным вопросам. </a:t>
            </a:r>
            <a:br>
              <a:rPr lang="ru-RU" sz="2400" cap="none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	Готовый к школе ребенок обладает развитым фонематическим слухом, способен различать звуки в словах, может соотнести звук со знаком и изобразить этот звук, понимает смысл слова. </a:t>
            </a:r>
            <a:br>
              <a:rPr lang="ru-RU" sz="2400" cap="none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	Речь младшего школьника является не только средством общения, но и объектом познания, выполняет коммуникативную, регулятивную и планирующие функции. </a:t>
            </a:r>
            <a:br>
              <a:rPr lang="ru-RU" sz="2400" cap="none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	У младших школьников сильно выражена потребность в общении, которая определяет развитие речи. Этому способствуют слушание, беседы, споры, рассуждения и др.</a:t>
            </a:r>
            <a:br>
              <a:rPr lang="ru-RU" sz="2400" cap="none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39124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666803-A288-CDC8-E95B-52CD1D00D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476672"/>
            <a:ext cx="7955280" cy="11632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начальной школе работа по развитию речи строится по следующим направлениям: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3CDC6C2-3483-B16A-025E-F9D61987E0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2108" y="2029002"/>
            <a:ext cx="8442136" cy="4320480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</a:rPr>
              <a:t>работа над звуковой стороной речи;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</a:rPr>
              <a:t>словарная работа (обогащение, уточнение и активизация словарного запаса);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</a:rPr>
              <a:t>работа над предложениями и словосочетаниями в плане развития речи;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</a:rPr>
              <a:t>развитие связной речи. </a:t>
            </a:r>
          </a:p>
        </p:txBody>
      </p:sp>
    </p:spTree>
    <p:extLst>
      <p:ext uri="{BB962C8B-B14F-4D97-AF65-F5344CB8AC3E}">
        <p14:creationId xmlns:p14="http://schemas.microsoft.com/office/powerpoint/2010/main" val="1238969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14EFF3-BC76-680F-D803-6F9164A1E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86243"/>
            <a:ext cx="8082096" cy="1566629"/>
          </a:xfrm>
        </p:spPr>
        <p:txBody>
          <a:bodyPr>
            <a:no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Систематическая работа по развитию речи младших школьников формирует у детей коммуникативно – речевые умения, которые можно объединить в группы в зависимости от содержания, структуры и языковых средств: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FF55356-C443-E6A7-AFF0-523A7A3902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4359" y="1916832"/>
            <a:ext cx="7955281" cy="3899602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умение понимать тему текста и определять ее границы;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умение отбирать и систематизировать материал в соответствии с темой или основной мыслью;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умение прогнозировать содержание текста по его названию, а также озаглавливать текст в соответствии с содержанием;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умение делить текст на логически законченные части;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умение выделять главную мысль текста и составлять план текста;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умение выделять ключевые слова, словосочетания и предложения;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умение пользоваться фонетическим, лексическим, синтаксическим богатством языка;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умение распознавать значение незнакомых слов.</a:t>
            </a:r>
          </a:p>
        </p:txBody>
      </p:sp>
    </p:spTree>
    <p:extLst>
      <p:ext uri="{BB962C8B-B14F-4D97-AF65-F5344CB8AC3E}">
        <p14:creationId xmlns:p14="http://schemas.microsoft.com/office/powerpoint/2010/main" val="2795191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71700" y="496465"/>
            <a:ext cx="6377940" cy="1293028"/>
          </a:xfrm>
        </p:spPr>
        <p:txBody>
          <a:bodyPr>
            <a:normAutofit fontScale="90000"/>
          </a:bodyPr>
          <a:lstStyle/>
          <a:p>
            <a:r>
              <a:rPr lang="ru-RU" b="1" cap="none" dirty="0"/>
              <a:t>Требования к уровню развития речи учащихся: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/>
              <a:t>Содержательность</a:t>
            </a:r>
          </a:p>
          <a:p>
            <a:r>
              <a:rPr lang="ru-RU" sz="3200" dirty="0"/>
              <a:t>Логичность</a:t>
            </a:r>
          </a:p>
          <a:p>
            <a:r>
              <a:rPr lang="ru-RU" sz="3200" dirty="0"/>
              <a:t>Точность</a:t>
            </a:r>
          </a:p>
          <a:p>
            <a:r>
              <a:rPr lang="ru-RU" sz="3200" dirty="0"/>
              <a:t>Выразительность</a:t>
            </a:r>
          </a:p>
          <a:p>
            <a:r>
              <a:rPr lang="ru-RU" sz="3200" dirty="0"/>
              <a:t>Ясность</a:t>
            </a:r>
          </a:p>
          <a:p>
            <a:r>
              <a:rPr lang="ru-RU" sz="3200" dirty="0"/>
              <a:t>Правильность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6626" name="Picture 2" descr="Развитие речи в дошкольном возрасте кратко">
            <a:extLst>
              <a:ext uri="{FF2B5EF4-FFF2-40B4-BE49-F238E27FC236}">
                <a16:creationId xmlns:a16="http://schemas.microsoft.com/office/drawing/2014/main" id="{D1C8EF5E-7C4E-AC2E-CE88-DE878B81C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915" y="2663662"/>
            <a:ext cx="4356989" cy="360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23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0</TotalTime>
  <Words>1057</Words>
  <Application>Microsoft Office PowerPoint</Application>
  <PresentationFormat>Экран (4:3)</PresentationFormat>
  <Paragraphs>76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Gothic</vt:lpstr>
      <vt:lpstr>Symbol</vt:lpstr>
      <vt:lpstr>Times New Roman</vt:lpstr>
      <vt:lpstr>След самолета</vt:lpstr>
      <vt:lpstr>«Развитие речи младших школьников»</vt:lpstr>
      <vt:lpstr>«Из всех знаний и умений самым важным, самым необходимым для жизни является, конечно, умение ясно, понятно говорить на своем языке» Л.Н. Толстой.                              </vt:lpstr>
      <vt:lpstr> Речь – основа всякой умственной деятельности, средство коммуникации, умения учеников: сравнивать, классифицировать, систематизировать, обобщать, формирующиеся в процессе овладения знаниями, также проявляются в речевой деятельности.   Логически четкая, доказательная, образная устная и письменная речь ученика – показатель его умственного развития.   Развитие речи – необходимая составная часть содержания и звено, которое органически связывает все части начального курса родного языка и объединяет их в единый предмет – русский язык.</vt:lpstr>
      <vt:lpstr>В младшем школьном возрасте увеличивается словарный запас, совершенствуется грамматический строй речи, усваивается морфологическая система языка.  Развивающаяся речь перестраивает другие познавательные процессы (восприятие, внимание, память, мышление, воображение). Развитие всех сторон речи находится в прямой зависимости от условий жизни и воспитания ребенка. </vt:lpstr>
      <vt:lpstr>В младшем школьном возрасте постепенно развиваются три основных типа внутренней речи: </vt:lpstr>
      <vt:lpstr> К моменту поступления в школу словарный запас ребенка увеличивается настолько, что он может свободно общаться с другим человеком по различным вопросам.   Готовый к школе ребенок обладает развитым фонематическим слухом, способен различать звуки в словах, может соотнести звук со знаком и изобразить этот звук, понимает смысл слова.   Речь младшего школьника является не только средством общения, но и объектом познания, выполняет коммуникативную, регулятивную и планирующие функции.   У младших школьников сильно выражена потребность в общении, которая определяет развитие речи. Этому способствуют слушание, беседы, споры, рассуждения и др. </vt:lpstr>
      <vt:lpstr>В начальной школе работа по развитию речи строится по следующим направлениям: </vt:lpstr>
      <vt:lpstr> Систематическая работа по развитию речи младших школьников формирует у детей коммуникативно – речевые умения, которые можно объединить в группы в зависимости от содержания, структуры и языковых средств: </vt:lpstr>
      <vt:lpstr>Требования к уровню развития речи учащихся:</vt:lpstr>
      <vt:lpstr>Характеристики речи младшего школьника:</vt:lpstr>
      <vt:lpstr>Для формирования культуры речи эффективными являются:</vt:lpstr>
      <vt:lpstr>Дидактический материал, используемый в данных упражнениях, должен быть: </vt:lpstr>
      <vt:lpstr>Основные направления  развития речи младших школьников</vt:lpstr>
      <vt:lpstr>Благодаря разнообразным упражнениям у школьников развиваются специальные умения и навыки, свидетельствующие о культуре речи: </vt:lpstr>
      <vt:lpstr> Таким образом, на протяжении младшего школьного возраста совершенствуются все виды речи детей.   Дети овладевают нормами литературного языка, функциональными стилями языка, у них формируются качества хорошей речи, развиваются навыки связной речи, совершенствуются регулятивная и планирующая функции речи.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младших школьников</dc:title>
  <dc:creator>Елена</dc:creator>
  <cp:lastModifiedBy>Наталья Тиханова</cp:lastModifiedBy>
  <cp:revision>67</cp:revision>
  <dcterms:created xsi:type="dcterms:W3CDTF">2013-10-20T16:47:20Z</dcterms:created>
  <dcterms:modified xsi:type="dcterms:W3CDTF">2023-07-09T12:13:14Z</dcterms:modified>
</cp:coreProperties>
</file>