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63" r:id="rId2"/>
    <p:sldId id="266" r:id="rId3"/>
    <p:sldId id="272" r:id="rId4"/>
    <p:sldId id="276" r:id="rId5"/>
    <p:sldId id="267" r:id="rId6"/>
    <p:sldId id="277" r:id="rId7"/>
    <p:sldId id="273" r:id="rId8"/>
    <p:sldId id="274" r:id="rId9"/>
    <p:sldId id="269" r:id="rId10"/>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5BC78"/>
    <a:srgbClr val="848078"/>
    <a:srgbClr val="A4A48B"/>
    <a:srgbClr val="C7C097"/>
    <a:srgbClr val="FAEFA4"/>
    <a:srgbClr val="A4A087"/>
    <a:srgbClr val="C4C098"/>
    <a:srgbClr val="858978"/>
    <a:srgbClr val="6D7F87"/>
    <a:srgbClr val="E2DA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varScale="1">
        <p:scale>
          <a:sx n="89" d="100"/>
          <a:sy n="89" d="100"/>
        </p:scale>
        <p:origin x="437"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23C7AC-D6E1-4497-90BC-1446AFACB47C}" type="datetimeFigureOut">
              <a:rPr lang="ru-RU" smtClean="0"/>
              <a:t>09.07.2023</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9BE97B-3A58-4131-9A96-8A36D7E07311}" type="slidenum">
              <a:rPr lang="ru-RU" smtClean="0"/>
              <a:t>‹#›</a:t>
            </a:fld>
            <a:endParaRPr lang="ru-RU"/>
          </a:p>
        </p:txBody>
      </p:sp>
    </p:spTree>
    <p:extLst>
      <p:ext uri="{BB962C8B-B14F-4D97-AF65-F5344CB8AC3E}">
        <p14:creationId xmlns:p14="http://schemas.microsoft.com/office/powerpoint/2010/main" val="25281124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FFE708E8-DCE5-4313-A279-6B81DD02AD1E}" type="datetimeFigureOut">
              <a:rPr lang="ru-RU" smtClean="0"/>
              <a:t>09.07.2023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A89EE34-2930-4AF7-A979-DEF5D67BB300}" type="slidenum">
              <a:rPr lang="ru-RU" smtClean="0"/>
              <a:t>‹#›</a:t>
            </a:fld>
            <a:endParaRPr lang="ru-RU"/>
          </a:p>
        </p:txBody>
      </p:sp>
    </p:spTree>
    <p:extLst>
      <p:ext uri="{BB962C8B-B14F-4D97-AF65-F5344CB8AC3E}">
        <p14:creationId xmlns:p14="http://schemas.microsoft.com/office/powerpoint/2010/main" val="16302345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FE708E8-DCE5-4313-A279-6B81DD02AD1E}" type="datetimeFigureOut">
              <a:rPr lang="ru-RU" smtClean="0"/>
              <a:t>09.07.2023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A89EE34-2930-4AF7-A979-DEF5D67BB300}" type="slidenum">
              <a:rPr lang="ru-RU" smtClean="0"/>
              <a:t>‹#›</a:t>
            </a:fld>
            <a:endParaRPr lang="ru-RU"/>
          </a:p>
        </p:txBody>
      </p:sp>
    </p:spTree>
    <p:extLst>
      <p:ext uri="{BB962C8B-B14F-4D97-AF65-F5344CB8AC3E}">
        <p14:creationId xmlns:p14="http://schemas.microsoft.com/office/powerpoint/2010/main" val="14926885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FE708E8-DCE5-4313-A279-6B81DD02AD1E}" type="datetimeFigureOut">
              <a:rPr lang="ru-RU" smtClean="0"/>
              <a:t>09.07.2023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A89EE34-2930-4AF7-A979-DEF5D67BB300}" type="slidenum">
              <a:rPr lang="ru-RU" smtClean="0"/>
              <a:t>‹#›</a:t>
            </a:fld>
            <a:endParaRPr lang="ru-RU"/>
          </a:p>
        </p:txBody>
      </p:sp>
    </p:spTree>
    <p:extLst>
      <p:ext uri="{BB962C8B-B14F-4D97-AF65-F5344CB8AC3E}">
        <p14:creationId xmlns:p14="http://schemas.microsoft.com/office/powerpoint/2010/main" val="10380583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FE708E8-DCE5-4313-A279-6B81DD02AD1E}" type="datetimeFigureOut">
              <a:rPr lang="ru-RU" smtClean="0"/>
              <a:t>09.07.2023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A89EE34-2930-4AF7-A979-DEF5D67BB300}" type="slidenum">
              <a:rPr lang="ru-RU" smtClean="0"/>
              <a:t>‹#›</a:t>
            </a:fld>
            <a:endParaRPr lang="ru-RU"/>
          </a:p>
        </p:txBody>
      </p:sp>
    </p:spTree>
    <p:extLst>
      <p:ext uri="{BB962C8B-B14F-4D97-AF65-F5344CB8AC3E}">
        <p14:creationId xmlns:p14="http://schemas.microsoft.com/office/powerpoint/2010/main" val="31573180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FFE708E8-DCE5-4313-A279-6B81DD02AD1E}" type="datetimeFigureOut">
              <a:rPr lang="ru-RU" smtClean="0"/>
              <a:t>09.07.2023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A89EE34-2930-4AF7-A979-DEF5D67BB300}" type="slidenum">
              <a:rPr lang="ru-RU" smtClean="0"/>
              <a:t>‹#›</a:t>
            </a:fld>
            <a:endParaRPr lang="ru-RU"/>
          </a:p>
        </p:txBody>
      </p:sp>
    </p:spTree>
    <p:extLst>
      <p:ext uri="{BB962C8B-B14F-4D97-AF65-F5344CB8AC3E}">
        <p14:creationId xmlns:p14="http://schemas.microsoft.com/office/powerpoint/2010/main" val="3231355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FFE708E8-DCE5-4313-A279-6B81DD02AD1E}" type="datetimeFigureOut">
              <a:rPr lang="ru-RU" smtClean="0"/>
              <a:t>09.07.2023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A89EE34-2930-4AF7-A979-DEF5D67BB300}" type="slidenum">
              <a:rPr lang="ru-RU" smtClean="0"/>
              <a:t>‹#›</a:t>
            </a:fld>
            <a:endParaRPr lang="ru-RU"/>
          </a:p>
        </p:txBody>
      </p:sp>
    </p:spTree>
    <p:extLst>
      <p:ext uri="{BB962C8B-B14F-4D97-AF65-F5344CB8AC3E}">
        <p14:creationId xmlns:p14="http://schemas.microsoft.com/office/powerpoint/2010/main" val="13946054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FFE708E8-DCE5-4313-A279-6B81DD02AD1E}" type="datetimeFigureOut">
              <a:rPr lang="ru-RU" smtClean="0"/>
              <a:t>09.07.2023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A89EE34-2930-4AF7-A979-DEF5D67BB300}" type="slidenum">
              <a:rPr lang="ru-RU" smtClean="0"/>
              <a:t>‹#›</a:t>
            </a:fld>
            <a:endParaRPr lang="ru-RU"/>
          </a:p>
        </p:txBody>
      </p:sp>
    </p:spTree>
    <p:extLst>
      <p:ext uri="{BB962C8B-B14F-4D97-AF65-F5344CB8AC3E}">
        <p14:creationId xmlns:p14="http://schemas.microsoft.com/office/powerpoint/2010/main" val="32809627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FFE708E8-DCE5-4313-A279-6B81DD02AD1E}" type="datetimeFigureOut">
              <a:rPr lang="ru-RU" smtClean="0"/>
              <a:t>09.07.2023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A89EE34-2930-4AF7-A979-DEF5D67BB300}" type="slidenum">
              <a:rPr lang="ru-RU" smtClean="0"/>
              <a:t>‹#›</a:t>
            </a:fld>
            <a:endParaRPr lang="ru-RU"/>
          </a:p>
        </p:txBody>
      </p:sp>
    </p:spTree>
    <p:extLst>
      <p:ext uri="{BB962C8B-B14F-4D97-AF65-F5344CB8AC3E}">
        <p14:creationId xmlns:p14="http://schemas.microsoft.com/office/powerpoint/2010/main" val="20624542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FE708E8-DCE5-4313-A279-6B81DD02AD1E}" type="datetimeFigureOut">
              <a:rPr lang="ru-RU" smtClean="0"/>
              <a:t>09.07.2023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A89EE34-2930-4AF7-A979-DEF5D67BB300}" type="slidenum">
              <a:rPr lang="ru-RU" smtClean="0"/>
              <a:t>‹#›</a:t>
            </a:fld>
            <a:endParaRPr lang="ru-RU"/>
          </a:p>
        </p:txBody>
      </p:sp>
    </p:spTree>
    <p:extLst>
      <p:ext uri="{BB962C8B-B14F-4D97-AF65-F5344CB8AC3E}">
        <p14:creationId xmlns:p14="http://schemas.microsoft.com/office/powerpoint/2010/main" val="30147910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FFE708E8-DCE5-4313-A279-6B81DD02AD1E}" type="datetimeFigureOut">
              <a:rPr lang="ru-RU" smtClean="0"/>
              <a:t>09.07.2023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A89EE34-2930-4AF7-A979-DEF5D67BB300}" type="slidenum">
              <a:rPr lang="ru-RU" smtClean="0"/>
              <a:t>‹#›</a:t>
            </a:fld>
            <a:endParaRPr lang="ru-RU"/>
          </a:p>
        </p:txBody>
      </p:sp>
    </p:spTree>
    <p:extLst>
      <p:ext uri="{BB962C8B-B14F-4D97-AF65-F5344CB8AC3E}">
        <p14:creationId xmlns:p14="http://schemas.microsoft.com/office/powerpoint/2010/main" val="36863934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FFE708E8-DCE5-4313-A279-6B81DD02AD1E}" type="datetimeFigureOut">
              <a:rPr lang="ru-RU" smtClean="0"/>
              <a:t>09.07.2023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A89EE34-2930-4AF7-A979-DEF5D67BB300}" type="slidenum">
              <a:rPr lang="ru-RU" smtClean="0"/>
              <a:t>‹#›</a:t>
            </a:fld>
            <a:endParaRPr lang="ru-RU"/>
          </a:p>
        </p:txBody>
      </p:sp>
    </p:spTree>
    <p:extLst>
      <p:ext uri="{BB962C8B-B14F-4D97-AF65-F5344CB8AC3E}">
        <p14:creationId xmlns:p14="http://schemas.microsoft.com/office/powerpoint/2010/main" val="34941918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E708E8-DCE5-4313-A279-6B81DD02AD1E}" type="datetimeFigureOut">
              <a:rPr lang="ru-RU" smtClean="0"/>
              <a:t>09.07.2023</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89EE34-2930-4AF7-A979-DEF5D67BB300}" type="slidenum">
              <a:rPr lang="ru-RU" smtClean="0"/>
              <a:t>‹#›</a:t>
            </a:fld>
            <a:endParaRPr lang="ru-RU"/>
          </a:p>
        </p:txBody>
      </p:sp>
    </p:spTree>
    <p:extLst>
      <p:ext uri="{BB962C8B-B14F-4D97-AF65-F5344CB8AC3E}">
        <p14:creationId xmlns:p14="http://schemas.microsoft.com/office/powerpoint/2010/main" val="20778523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Заголовок 1"/>
          <p:cNvSpPr>
            <a:spLocks noGrp="1"/>
          </p:cNvSpPr>
          <p:nvPr>
            <p:ph type="ctrTitle"/>
          </p:nvPr>
        </p:nvSpPr>
        <p:spPr>
          <a:xfrm>
            <a:off x="0" y="2048256"/>
            <a:ext cx="12192000" cy="1783080"/>
          </a:xfrm>
          <a:gradFill>
            <a:gsLst>
              <a:gs pos="57000">
                <a:srgbClr val="FEF7C1">
                  <a:alpha val="56000"/>
                </a:srgbClr>
              </a:gs>
              <a:gs pos="15000">
                <a:srgbClr val="717875"/>
              </a:gs>
              <a:gs pos="84000">
                <a:srgbClr val="A4A087"/>
              </a:gs>
              <a:gs pos="0">
                <a:srgbClr val="607B91"/>
              </a:gs>
            </a:gsLst>
            <a:lin ang="5400000" scaled="1"/>
          </a:gradFill>
        </p:spPr>
        <p:txBody>
          <a:bodyPr anchor="ctr">
            <a:normAutofit/>
          </a:bodyPr>
          <a:lstStyle/>
          <a:p>
            <a:r>
              <a:rPr lang="ru-RU" sz="4400" b="1" i="1" dirty="0" smtClean="0">
                <a:latin typeface="Times New Roman" panose="02020603050405020304" pitchFamily="18" charset="0"/>
                <a:cs typeface="Times New Roman" panose="02020603050405020304" pitchFamily="18" charset="0"/>
              </a:rPr>
              <a:t>БИТВА ЗА МОСКВУ</a:t>
            </a:r>
            <a:endParaRPr lang="ru-RU" sz="4400" b="1" i="1" dirty="0">
              <a:latin typeface="Times New Roman" panose="02020603050405020304" pitchFamily="18" charset="0"/>
              <a:cs typeface="Times New Roman" panose="02020603050405020304" pitchFamily="18" charset="0"/>
            </a:endParaRPr>
          </a:p>
        </p:txBody>
      </p:sp>
      <p:pic>
        <p:nvPicPr>
          <p:cNvPr id="7" name="Рисунок 6"/>
          <p:cNvPicPr>
            <a:picLocks noChangeAspect="1"/>
          </p:cNvPicPr>
          <p:nvPr/>
        </p:nvPicPr>
        <p:blipFill rotWithShape="1">
          <a:blip r:embed="rId5"/>
          <a:srcRect l="77432" t="27956" r="1802" b="54850"/>
          <a:stretch/>
        </p:blipFill>
        <p:spPr>
          <a:xfrm>
            <a:off x="9637776" y="0"/>
            <a:ext cx="2645664" cy="1271349"/>
          </a:xfrm>
          <a:prstGeom prst="rect">
            <a:avLst/>
          </a:prstGeom>
          <a:ln>
            <a:noFill/>
          </a:ln>
          <a:effectLst>
            <a:softEdge rad="112500"/>
          </a:effectLst>
        </p:spPr>
      </p:pic>
      <p:sp>
        <p:nvSpPr>
          <p:cNvPr id="8" name="Заголовок 1"/>
          <p:cNvSpPr txBox="1">
            <a:spLocks/>
          </p:cNvSpPr>
          <p:nvPr/>
        </p:nvSpPr>
        <p:spPr>
          <a:xfrm>
            <a:off x="8924544" y="5879592"/>
            <a:ext cx="3313176" cy="978408"/>
          </a:xfrm>
          <a:prstGeom prst="rect">
            <a:avLst/>
          </a:prstGeom>
          <a:gradFill>
            <a:gsLst>
              <a:gs pos="57000">
                <a:srgbClr val="FEF7C1">
                  <a:alpha val="28000"/>
                </a:srgbClr>
              </a:gs>
              <a:gs pos="12000">
                <a:srgbClr val="717875"/>
              </a:gs>
              <a:gs pos="97000">
                <a:srgbClr val="A4A087"/>
              </a:gs>
              <a:gs pos="96000">
                <a:srgbClr val="607B91"/>
              </a:gs>
            </a:gsLst>
            <a:lin ang="5400000" scaled="1"/>
          </a:gradFill>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ru-RU" sz="2000" b="1" i="1" dirty="0" smtClean="0">
                <a:latin typeface="Times New Roman" panose="02020603050405020304" pitchFamily="18" charset="0"/>
                <a:cs typeface="Times New Roman" panose="02020603050405020304" pitchFamily="18" charset="0"/>
              </a:rPr>
              <a:t>Выполнено</a:t>
            </a:r>
            <a:r>
              <a:rPr lang="ru-RU" sz="2000" b="1" i="1" dirty="0">
                <a:latin typeface="Times New Roman" panose="02020603050405020304" pitchFamily="18" charset="0"/>
                <a:cs typeface="Times New Roman" panose="02020603050405020304" pitchFamily="18" charset="0"/>
              </a:rPr>
              <a:t> </a:t>
            </a:r>
            <a:r>
              <a:rPr lang="ru-RU" sz="2000" b="1" i="1" dirty="0" smtClean="0">
                <a:latin typeface="Times New Roman" panose="02020603050405020304" pitchFamily="18" charset="0"/>
                <a:cs typeface="Times New Roman" panose="02020603050405020304" pitchFamily="18" charset="0"/>
              </a:rPr>
              <a:t>учителем истории </a:t>
            </a:r>
            <a:r>
              <a:rPr lang="ru-RU" sz="2000" b="1" i="1" smtClean="0">
                <a:latin typeface="Times New Roman" panose="02020603050405020304" pitchFamily="18" charset="0"/>
                <a:cs typeface="Times New Roman" panose="02020603050405020304" pitchFamily="18" charset="0"/>
              </a:rPr>
              <a:t>ОЦ Флагман </a:t>
            </a:r>
            <a:r>
              <a:rPr lang="ru-RU" sz="2000" b="1" i="1" smtClean="0">
                <a:latin typeface="Times New Roman" panose="02020603050405020304" pitchFamily="18" charset="0"/>
                <a:cs typeface="Times New Roman" panose="02020603050405020304" pitchFamily="18" charset="0"/>
              </a:rPr>
              <a:t>Савельевой </a:t>
            </a:r>
            <a:r>
              <a:rPr lang="ru-RU" sz="2000" b="1" i="1" dirty="0" smtClean="0">
                <a:latin typeface="Times New Roman" panose="02020603050405020304" pitchFamily="18" charset="0"/>
                <a:cs typeface="Times New Roman" panose="02020603050405020304" pitchFamily="18" charset="0"/>
              </a:rPr>
              <a:t>В. И.</a:t>
            </a:r>
            <a:endParaRPr lang="ru-RU" sz="2000" b="1" i="1" dirty="0">
              <a:latin typeface="Times New Roman" panose="02020603050405020304" pitchFamily="18" charset="0"/>
              <a:cs typeface="Times New Roman" panose="02020603050405020304" pitchFamily="18" charset="0"/>
            </a:endParaRPr>
          </a:p>
        </p:txBody>
      </p:sp>
      <p:pic>
        <p:nvPicPr>
          <p:cNvPr id="3" name="Песня - Вставай страна огромная">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56147" y="-61883"/>
            <a:ext cx="487363" cy="487363"/>
          </a:xfrm>
          <a:prstGeom prst="rect">
            <a:avLst/>
          </a:prstGeom>
        </p:spPr>
      </p:pic>
    </p:spTree>
    <p:extLst>
      <p:ext uri="{BB962C8B-B14F-4D97-AF65-F5344CB8AC3E}">
        <p14:creationId xmlns:p14="http://schemas.microsoft.com/office/powerpoint/2010/main" val="3682153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999" showWhenStopped="0">
                <p:cTn id="7" repeatCount="indefinite" fill="hold" display="0">
                  <p:stCondLst>
                    <p:cond delay="indefinite"/>
                  </p:stCondLst>
                  <p:endCondLst>
                    <p:cond evt="onStopAudio" delay="0">
                      <p:tgtEl>
                        <p:sldTgt/>
                      </p:tgtEl>
                    </p:cond>
                  </p:endCondLst>
                </p:cTn>
                <p:tgtEl>
                  <p:spTgt spid="3"/>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Заголовок 1"/>
          <p:cNvSpPr>
            <a:spLocks noGrp="1"/>
          </p:cNvSpPr>
          <p:nvPr>
            <p:ph type="ctrTitle"/>
          </p:nvPr>
        </p:nvSpPr>
        <p:spPr>
          <a:xfrm>
            <a:off x="0" y="0"/>
            <a:ext cx="7839256" cy="6858000"/>
          </a:xfrm>
          <a:gradFill>
            <a:gsLst>
              <a:gs pos="9000">
                <a:srgbClr val="717875">
                  <a:alpha val="82000"/>
                </a:srgbClr>
              </a:gs>
              <a:gs pos="84000">
                <a:srgbClr val="A4A087">
                  <a:alpha val="82000"/>
                </a:srgbClr>
              </a:gs>
              <a:gs pos="50000">
                <a:srgbClr val="C5BF8B">
                  <a:alpha val="86000"/>
                </a:srgbClr>
              </a:gs>
            </a:gsLst>
            <a:lin ang="5400000" scaled="1"/>
          </a:gradFill>
        </p:spPr>
        <p:txBody>
          <a:bodyPr anchor="ctr">
            <a:normAutofit fontScale="90000"/>
          </a:bodyPr>
          <a:lstStyle/>
          <a:p>
            <a:r>
              <a:rPr lang="ru-RU" sz="3600" b="1" i="1" dirty="0" smtClean="0">
                <a:latin typeface="Times New Roman" panose="02020603050405020304" pitchFamily="18" charset="0"/>
                <a:cs typeface="Times New Roman" panose="02020603050405020304" pitchFamily="18" charset="0"/>
              </a:rPr>
              <a:t>Ранним утром 22 июня 1941 года фашистская армия вторглась на территорию СССР. </a:t>
            </a:r>
            <a:r>
              <a:rPr lang="en-US" sz="3600" b="1" i="1" dirty="0" smtClean="0">
                <a:latin typeface="Times New Roman" panose="02020603050405020304" pitchFamily="18" charset="0"/>
                <a:cs typeface="Times New Roman" panose="02020603050405020304" pitchFamily="18" charset="0"/>
              </a:rPr>
              <a:t/>
            </a:r>
            <a:br>
              <a:rPr lang="en-US" sz="3600" b="1" i="1" dirty="0" smtClean="0">
                <a:latin typeface="Times New Roman" panose="02020603050405020304" pitchFamily="18" charset="0"/>
                <a:cs typeface="Times New Roman" panose="02020603050405020304" pitchFamily="18" charset="0"/>
              </a:rPr>
            </a:br>
            <a:r>
              <a:rPr lang="ru-RU" sz="3600" b="1" i="1" dirty="0" smtClean="0">
                <a:latin typeface="Times New Roman" panose="02020603050405020304" pitchFamily="18" charset="0"/>
                <a:cs typeface="Times New Roman" panose="02020603050405020304" pitchFamily="18" charset="0"/>
              </a:rPr>
              <a:t>Началась Великая Отечественная война, которая стала важнейшей составной частью Второй мировой войны. Основной удар войск Германии приняли на себя войска, расположенные на границе. Ожесточенные бои велись возле Борисова и Смоленска, мужественно оборонялись жители Киева и Одессы, до последнего держались в Севастополе моряки-черноморцы. </a:t>
            </a:r>
            <a:endParaRPr lang="ru-RU" sz="3600" b="1" i="1" dirty="0">
              <a:latin typeface="Times New Roman" panose="02020603050405020304" pitchFamily="18" charset="0"/>
              <a:cs typeface="Times New Roman" panose="02020603050405020304" pitchFamily="18" charset="0"/>
            </a:endParaRPr>
          </a:p>
        </p:txBody>
      </p:sp>
      <p:pic>
        <p:nvPicPr>
          <p:cNvPr id="7" name="Рисунок 6"/>
          <p:cNvPicPr>
            <a:picLocks noChangeAspect="1"/>
          </p:cNvPicPr>
          <p:nvPr/>
        </p:nvPicPr>
        <p:blipFill rotWithShape="1">
          <a:blip r:embed="rId3"/>
          <a:srcRect l="77432" t="27956" r="1802" b="54850"/>
          <a:stretch/>
        </p:blipFill>
        <p:spPr>
          <a:xfrm>
            <a:off x="9637776" y="0"/>
            <a:ext cx="2645664" cy="1271349"/>
          </a:xfrm>
          <a:prstGeom prst="rect">
            <a:avLst/>
          </a:prstGeom>
          <a:ln>
            <a:noFill/>
          </a:ln>
          <a:effectLst>
            <a:softEdge rad="112500"/>
          </a:effectLst>
        </p:spPr>
      </p:pic>
      <p:pic>
        <p:nvPicPr>
          <p:cNvPr id="3" name="Рисунок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86270" y="1459831"/>
            <a:ext cx="3588545" cy="5209685"/>
          </a:xfrm>
          <a:prstGeom prst="rect">
            <a:avLst/>
          </a:prstGeom>
          <a:ln>
            <a:noFill/>
          </a:ln>
          <a:effectLst>
            <a:softEdge rad="112500"/>
          </a:effectLst>
        </p:spPr>
      </p:pic>
    </p:spTree>
    <p:extLst>
      <p:ext uri="{BB962C8B-B14F-4D97-AF65-F5344CB8AC3E}">
        <p14:creationId xmlns:p14="http://schemas.microsoft.com/office/powerpoint/2010/main" val="39512526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Заголовок 1"/>
          <p:cNvSpPr>
            <a:spLocks noGrp="1"/>
          </p:cNvSpPr>
          <p:nvPr>
            <p:ph type="ctrTitle"/>
          </p:nvPr>
        </p:nvSpPr>
        <p:spPr>
          <a:xfrm>
            <a:off x="64597" y="1516232"/>
            <a:ext cx="6587698" cy="5107496"/>
          </a:xfrm>
          <a:gradFill>
            <a:gsLst>
              <a:gs pos="71038">
                <a:srgbClr val="A4A087"/>
              </a:gs>
              <a:gs pos="28000">
                <a:srgbClr val="FEF7C1">
                  <a:alpha val="28000"/>
                </a:srgbClr>
              </a:gs>
              <a:gs pos="87000">
                <a:srgbClr val="A4A087"/>
              </a:gs>
            </a:gsLst>
            <a:lin ang="5400000" scaled="1"/>
          </a:gradFill>
        </p:spPr>
        <p:txBody>
          <a:bodyPr anchor="ctr">
            <a:normAutofit/>
          </a:bodyPr>
          <a:lstStyle/>
          <a:p>
            <a:r>
              <a:rPr lang="ru-RU" sz="3600" b="1" i="1" dirty="0" smtClean="0">
                <a:latin typeface="Times New Roman" panose="02020603050405020304" pitchFamily="18" charset="0"/>
                <a:cs typeface="Times New Roman" panose="02020603050405020304" pitchFamily="18" charset="0"/>
              </a:rPr>
              <a:t>2 октября 1941 г. началось наступление на Москву. Гитлеровцы планировали взять город к началу ноября, провести 7 ноября парад на Красной площади. </a:t>
            </a:r>
            <a:br>
              <a:rPr lang="ru-RU" sz="3600" b="1" i="1" dirty="0" smtClean="0">
                <a:latin typeface="Times New Roman" panose="02020603050405020304" pitchFamily="18" charset="0"/>
                <a:cs typeface="Times New Roman" panose="02020603050405020304" pitchFamily="18" charset="0"/>
              </a:rPr>
            </a:br>
            <a:r>
              <a:rPr lang="ru-RU" sz="3600" b="1" i="1" dirty="0" smtClean="0">
                <a:latin typeface="Times New Roman" panose="02020603050405020304" pitchFamily="18" charset="0"/>
                <a:cs typeface="Times New Roman" panose="02020603050405020304" pitchFamily="18" charset="0"/>
              </a:rPr>
              <a:t>Для этих целей был подготовлен план «Тайфун».</a:t>
            </a:r>
            <a:endParaRPr lang="ru-RU" sz="3600" b="1" i="1" dirty="0">
              <a:latin typeface="Times New Roman" panose="02020603050405020304" pitchFamily="18" charset="0"/>
              <a:cs typeface="Times New Roman" panose="02020603050405020304" pitchFamily="18" charset="0"/>
            </a:endParaRPr>
          </a:p>
        </p:txBody>
      </p:sp>
      <p:pic>
        <p:nvPicPr>
          <p:cNvPr id="7" name="Рисунок 6"/>
          <p:cNvPicPr>
            <a:picLocks noChangeAspect="1"/>
          </p:cNvPicPr>
          <p:nvPr/>
        </p:nvPicPr>
        <p:blipFill rotWithShape="1">
          <a:blip r:embed="rId3"/>
          <a:srcRect l="77432" t="27956" r="1802" b="54850"/>
          <a:stretch/>
        </p:blipFill>
        <p:spPr>
          <a:xfrm>
            <a:off x="9637776" y="0"/>
            <a:ext cx="2645664" cy="1271349"/>
          </a:xfrm>
          <a:prstGeom prst="rect">
            <a:avLst/>
          </a:prstGeom>
          <a:ln>
            <a:noFill/>
          </a:ln>
          <a:effectLst>
            <a:softEdge rad="112500"/>
          </a:effectLst>
        </p:spPr>
      </p:pic>
      <p:sp>
        <p:nvSpPr>
          <p:cNvPr id="6" name="Заголовок 1"/>
          <p:cNvSpPr txBox="1">
            <a:spLocks/>
          </p:cNvSpPr>
          <p:nvPr/>
        </p:nvSpPr>
        <p:spPr>
          <a:xfrm>
            <a:off x="-1" y="0"/>
            <a:ext cx="7122696" cy="832513"/>
          </a:xfrm>
          <a:prstGeom prst="rect">
            <a:avLst/>
          </a:prstGeom>
          <a:gradFill>
            <a:gsLst>
              <a:gs pos="57000">
                <a:srgbClr val="FEF7C1">
                  <a:alpha val="28000"/>
                </a:srgbClr>
              </a:gs>
              <a:gs pos="15000">
                <a:srgbClr val="717875"/>
              </a:gs>
              <a:gs pos="84000">
                <a:srgbClr val="A4A087"/>
              </a:gs>
              <a:gs pos="0">
                <a:srgbClr val="607B91"/>
              </a:gs>
            </a:gsLst>
            <a:lin ang="5400000" scaled="1"/>
          </a:gradFill>
        </p:spPr>
        <p:txBody>
          <a:bodyPr vert="horz" lIns="91440" tIns="45720" rIns="91440" bIns="45720" rtlCol="0" anchor="ctr">
            <a:normAutofit fontScale="9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ru-RU" sz="3600" b="1" i="1" dirty="0" smtClean="0">
                <a:latin typeface="Times New Roman" panose="02020603050405020304" pitchFamily="18" charset="0"/>
                <a:cs typeface="Times New Roman" panose="02020603050405020304" pitchFamily="18" charset="0"/>
              </a:rPr>
              <a:t>30 сентября 1941 г. – 20 апреля 1942 г.</a:t>
            </a:r>
            <a:endParaRPr lang="ru-RU" sz="3600" b="1" i="1" dirty="0">
              <a:latin typeface="Times New Roman" panose="02020603050405020304" pitchFamily="18" charset="0"/>
              <a:cs typeface="Times New Roman" panose="02020603050405020304" pitchFamily="18" charset="0"/>
            </a:endParaRPr>
          </a:p>
        </p:txBody>
      </p:sp>
      <p:pic>
        <p:nvPicPr>
          <p:cNvPr id="9" name="Объект 3"/>
          <p:cNvPicPr>
            <a:picLocks noChangeAspect="1"/>
          </p:cNvPicPr>
          <p:nvPr/>
        </p:nvPicPr>
        <p:blipFill rotWithShape="1">
          <a:blip r:embed="rId4">
            <a:extLst>
              <a:ext uri="{28A0092B-C50C-407E-A947-70E740481C1C}">
                <a14:useLocalDpi xmlns:a14="http://schemas.microsoft.com/office/drawing/2010/main" val="0"/>
              </a:ext>
            </a:extLst>
          </a:blip>
          <a:srcRect l="36825" t="25465" r="35125" b="11334"/>
          <a:stretch/>
        </p:blipFill>
        <p:spPr>
          <a:xfrm>
            <a:off x="6096000" y="2523744"/>
            <a:ext cx="3419856" cy="4334256"/>
          </a:xfrm>
          <a:prstGeom prst="rect">
            <a:avLst/>
          </a:prstGeom>
          <a:ln>
            <a:noFill/>
          </a:ln>
          <a:effectLst>
            <a:softEdge rad="112500"/>
          </a:effectLst>
        </p:spPr>
      </p:pic>
      <p:pic>
        <p:nvPicPr>
          <p:cNvPr id="5" name="Объект 3"/>
          <p:cNvPicPr>
            <a:picLocks noChangeAspect="1"/>
          </p:cNvPicPr>
          <p:nvPr/>
        </p:nvPicPr>
        <p:blipFill rotWithShape="1">
          <a:blip r:embed="rId4">
            <a:extLst>
              <a:ext uri="{28A0092B-C50C-407E-A947-70E740481C1C}">
                <a14:useLocalDpi xmlns:a14="http://schemas.microsoft.com/office/drawing/2010/main" val="0"/>
              </a:ext>
            </a:extLst>
          </a:blip>
          <a:srcRect l="3600" t="25733" r="67375" b="10400"/>
          <a:stretch/>
        </p:blipFill>
        <p:spPr>
          <a:xfrm>
            <a:off x="8744712" y="1076736"/>
            <a:ext cx="3538728" cy="4379976"/>
          </a:xfrm>
          <a:prstGeom prst="rect">
            <a:avLst/>
          </a:prstGeom>
          <a:ln>
            <a:noFill/>
          </a:ln>
          <a:effectLst>
            <a:softEdge rad="112500"/>
          </a:effectLst>
        </p:spPr>
      </p:pic>
    </p:spTree>
    <p:extLst>
      <p:ext uri="{BB962C8B-B14F-4D97-AF65-F5344CB8AC3E}">
        <p14:creationId xmlns:p14="http://schemas.microsoft.com/office/powerpoint/2010/main" val="9061511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Заголовок 1"/>
          <p:cNvSpPr>
            <a:spLocks noGrp="1"/>
          </p:cNvSpPr>
          <p:nvPr>
            <p:ph type="ctrTitle"/>
          </p:nvPr>
        </p:nvSpPr>
        <p:spPr>
          <a:xfrm>
            <a:off x="0" y="1271349"/>
            <a:ext cx="6461090" cy="5586651"/>
          </a:xfrm>
          <a:gradFill>
            <a:gsLst>
              <a:gs pos="35000">
                <a:srgbClr val="FEF7C1">
                  <a:alpha val="64000"/>
                </a:srgbClr>
              </a:gs>
              <a:gs pos="71000">
                <a:srgbClr val="A4A087"/>
              </a:gs>
              <a:gs pos="68000">
                <a:srgbClr val="A4A087">
                  <a:alpha val="67000"/>
                </a:srgbClr>
              </a:gs>
              <a:gs pos="14599">
                <a:srgbClr val="C4C098"/>
              </a:gs>
              <a:gs pos="15000">
                <a:srgbClr val="C4C098"/>
              </a:gs>
            </a:gsLst>
            <a:lin ang="5400000" scaled="1"/>
          </a:gradFill>
        </p:spPr>
        <p:txBody>
          <a:bodyPr anchor="ctr">
            <a:normAutofit/>
          </a:bodyPr>
          <a:lstStyle/>
          <a:p>
            <a:r>
              <a:rPr lang="ru-RU" sz="2800" b="1" i="1" dirty="0">
                <a:latin typeface="Times New Roman" panose="02020603050405020304" pitchFamily="18" charset="0"/>
                <a:cs typeface="Times New Roman" panose="02020603050405020304" pitchFamily="18" charset="0"/>
              </a:rPr>
              <a:t>16 сентября командование группы армий «Центр» издает директиву о начале подготовки важнейшей для вермахта операции по захвату столицы СССР, которое получает кодовое название «Тайфун».</a:t>
            </a:r>
            <a:br>
              <a:rPr lang="ru-RU" sz="2800" b="1" i="1" dirty="0">
                <a:latin typeface="Times New Roman" panose="02020603050405020304" pitchFamily="18" charset="0"/>
                <a:cs typeface="Times New Roman" panose="02020603050405020304" pitchFamily="18" charset="0"/>
              </a:rPr>
            </a:br>
            <a:r>
              <a:rPr lang="ru-RU" sz="2800" b="1" i="1" dirty="0">
                <a:latin typeface="Times New Roman" panose="02020603050405020304" pitchFamily="18" charset="0"/>
                <a:cs typeface="Times New Roman" panose="02020603050405020304" pitchFamily="18" charset="0"/>
              </a:rPr>
              <a:t>Операция предусматривает окружить мощнейшими ударами группировок основные силы войск Красной Армии, защищающих город, и стремительно обойти Москву с севера и юга, захватив ее</a:t>
            </a:r>
            <a:r>
              <a:rPr lang="ru-RU" sz="2800" b="1" i="1" dirty="0" smtClean="0">
                <a:latin typeface="Times New Roman" panose="02020603050405020304" pitchFamily="18" charset="0"/>
                <a:cs typeface="Times New Roman" panose="02020603050405020304" pitchFamily="18" charset="0"/>
              </a:rPr>
              <a:t>.</a:t>
            </a:r>
            <a:endParaRPr lang="ru-RU" sz="2800" b="1" i="1" dirty="0">
              <a:latin typeface="Times New Roman" panose="02020603050405020304" pitchFamily="18" charset="0"/>
              <a:cs typeface="Times New Roman" panose="02020603050405020304" pitchFamily="18" charset="0"/>
            </a:endParaRPr>
          </a:p>
        </p:txBody>
      </p:sp>
      <p:pic>
        <p:nvPicPr>
          <p:cNvPr id="7" name="Рисунок 6"/>
          <p:cNvPicPr>
            <a:picLocks noChangeAspect="1"/>
          </p:cNvPicPr>
          <p:nvPr/>
        </p:nvPicPr>
        <p:blipFill rotWithShape="1">
          <a:blip r:embed="rId3"/>
          <a:srcRect l="77432" t="27956" r="1802" b="54850"/>
          <a:stretch/>
        </p:blipFill>
        <p:spPr>
          <a:xfrm>
            <a:off x="9637776" y="0"/>
            <a:ext cx="2645664" cy="1271349"/>
          </a:xfrm>
          <a:prstGeom prst="rect">
            <a:avLst/>
          </a:prstGeom>
          <a:ln>
            <a:noFill/>
          </a:ln>
          <a:effectLst>
            <a:softEdge rad="112500"/>
          </a:effectLst>
        </p:spPr>
      </p:pic>
      <p:pic>
        <p:nvPicPr>
          <p:cNvPr id="11" name="Объект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99685" y="1040213"/>
            <a:ext cx="5057315" cy="5640658"/>
          </a:xfrm>
          <a:prstGeom prst="rect">
            <a:avLst/>
          </a:prstGeom>
          <a:ln>
            <a:noFill/>
          </a:ln>
          <a:effectLst>
            <a:softEdge rad="112500"/>
          </a:effectLst>
        </p:spPr>
      </p:pic>
      <p:sp>
        <p:nvSpPr>
          <p:cNvPr id="12" name="Заголовок 1"/>
          <p:cNvSpPr txBox="1">
            <a:spLocks/>
          </p:cNvSpPr>
          <p:nvPr/>
        </p:nvSpPr>
        <p:spPr>
          <a:xfrm>
            <a:off x="0" y="0"/>
            <a:ext cx="6461090" cy="832513"/>
          </a:xfrm>
          <a:prstGeom prst="rect">
            <a:avLst/>
          </a:prstGeom>
          <a:gradFill>
            <a:gsLst>
              <a:gs pos="57000">
                <a:srgbClr val="FEF7C1">
                  <a:alpha val="28000"/>
                </a:srgbClr>
              </a:gs>
              <a:gs pos="15000">
                <a:srgbClr val="717875"/>
              </a:gs>
              <a:gs pos="84000">
                <a:srgbClr val="A4A087"/>
              </a:gs>
              <a:gs pos="0">
                <a:srgbClr val="607B91"/>
              </a:gs>
            </a:gsLst>
            <a:lin ang="5400000" scaled="1"/>
          </a:gradFill>
        </p:spPr>
        <p:txBody>
          <a:bodyPr vert="horz" lIns="91440" tIns="45720" rIns="91440" bIns="45720" rtlCol="0" anchor="ctr">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ru-RU" sz="3600" b="1" i="1" dirty="0" smtClean="0">
                <a:latin typeface="Times New Roman" panose="02020603050405020304" pitchFamily="18" charset="0"/>
                <a:cs typeface="Times New Roman" panose="02020603050405020304" pitchFamily="18" charset="0"/>
              </a:rPr>
              <a:t>Операция «Тайфун»</a:t>
            </a:r>
            <a:endParaRPr lang="ru-RU" sz="3600" b="1"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519651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Заголовок 1"/>
          <p:cNvSpPr>
            <a:spLocks noGrp="1"/>
          </p:cNvSpPr>
          <p:nvPr>
            <p:ph type="ctrTitle"/>
          </p:nvPr>
        </p:nvSpPr>
        <p:spPr>
          <a:xfrm>
            <a:off x="1" y="1271349"/>
            <a:ext cx="7010400" cy="5350880"/>
          </a:xfrm>
          <a:gradFill>
            <a:gsLst>
              <a:gs pos="70000">
                <a:srgbClr val="FEF7C1">
                  <a:alpha val="28000"/>
                </a:srgbClr>
              </a:gs>
              <a:gs pos="15000">
                <a:srgbClr val="C7C097">
                  <a:alpha val="78000"/>
                </a:srgbClr>
              </a:gs>
              <a:gs pos="84000">
                <a:srgbClr val="A4A087"/>
              </a:gs>
              <a:gs pos="49000">
                <a:srgbClr val="FAEFA4">
                  <a:alpha val="63000"/>
                </a:srgbClr>
              </a:gs>
            </a:gsLst>
            <a:lin ang="5400000" scaled="1"/>
          </a:gradFill>
        </p:spPr>
        <p:txBody>
          <a:bodyPr anchor="ctr">
            <a:normAutofit fontScale="90000"/>
          </a:bodyPr>
          <a:lstStyle/>
          <a:p>
            <a:r>
              <a:rPr lang="ru-RU" sz="3600" b="1" i="1" dirty="0" smtClean="0">
                <a:latin typeface="Times New Roman" panose="02020603050405020304" pitchFamily="18" charset="0"/>
                <a:cs typeface="Times New Roman" panose="02020603050405020304" pitchFamily="18" charset="0"/>
              </a:rPr>
              <a:t>Защищали Москву части Западного (командующий Г.К. Жуков), Калининского (командующий И.С. Конев) и Юго-Западного (командующий С.К. Тимошенко) фронтов. </a:t>
            </a:r>
            <a:br>
              <a:rPr lang="ru-RU" sz="3600" b="1" i="1" dirty="0" smtClean="0">
                <a:latin typeface="Times New Roman" panose="02020603050405020304" pitchFamily="18" charset="0"/>
                <a:cs typeface="Times New Roman" panose="02020603050405020304" pitchFamily="18" charset="0"/>
              </a:rPr>
            </a:br>
            <a:r>
              <a:rPr lang="ru-RU" sz="3600" b="1" i="1" dirty="0" smtClean="0">
                <a:latin typeface="Times New Roman" panose="02020603050405020304" pitchFamily="18" charset="0"/>
                <a:cs typeface="Times New Roman" panose="02020603050405020304" pitchFamily="18" charset="0"/>
              </a:rPr>
              <a:t>Оборонительные бои продолжались до 5 декабря 1941 г. </a:t>
            </a:r>
            <a:br>
              <a:rPr lang="ru-RU" sz="3600" b="1" i="1" dirty="0" smtClean="0">
                <a:latin typeface="Times New Roman" panose="02020603050405020304" pitchFamily="18" charset="0"/>
                <a:cs typeface="Times New Roman" panose="02020603050405020304" pitchFamily="18" charset="0"/>
              </a:rPr>
            </a:br>
            <a:r>
              <a:rPr lang="ru-RU" sz="3600" b="1" i="1" dirty="0" smtClean="0">
                <a:latin typeface="Times New Roman" panose="02020603050405020304" pitchFamily="18" charset="0"/>
                <a:cs typeface="Times New Roman" panose="02020603050405020304" pitchFamily="18" charset="0"/>
              </a:rPr>
              <a:t>С октября в Москве объявлено осадное положение. Возводились баррикады, противотанковые рвы, заградительные «Ежи».</a:t>
            </a:r>
            <a:endParaRPr lang="ru-RU" sz="3600" b="1" i="1" dirty="0">
              <a:latin typeface="Times New Roman" panose="02020603050405020304" pitchFamily="18" charset="0"/>
              <a:cs typeface="Times New Roman" panose="02020603050405020304" pitchFamily="18" charset="0"/>
            </a:endParaRPr>
          </a:p>
        </p:txBody>
      </p:sp>
      <p:pic>
        <p:nvPicPr>
          <p:cNvPr id="7" name="Рисунок 6"/>
          <p:cNvPicPr>
            <a:picLocks noChangeAspect="1"/>
          </p:cNvPicPr>
          <p:nvPr/>
        </p:nvPicPr>
        <p:blipFill rotWithShape="1">
          <a:blip r:embed="rId3"/>
          <a:srcRect l="77432" t="27956" r="1802" b="54850"/>
          <a:stretch/>
        </p:blipFill>
        <p:spPr>
          <a:xfrm>
            <a:off x="9637776" y="0"/>
            <a:ext cx="2645664" cy="1271349"/>
          </a:xfrm>
          <a:prstGeom prst="rect">
            <a:avLst/>
          </a:prstGeom>
          <a:ln>
            <a:noFill/>
          </a:ln>
          <a:effectLst>
            <a:softEdge rad="112500"/>
          </a:effectLst>
        </p:spPr>
      </p:pic>
      <p:pic>
        <p:nvPicPr>
          <p:cNvPr id="3" name="Рисунок 2"/>
          <p:cNvPicPr>
            <a:picLocks noChangeAspect="1"/>
          </p:cNvPicPr>
          <p:nvPr/>
        </p:nvPicPr>
        <p:blipFill rotWithShape="1">
          <a:blip r:embed="rId4"/>
          <a:srcRect l="15708" t="61671" r="61809" b="11723"/>
          <a:stretch/>
        </p:blipFill>
        <p:spPr>
          <a:xfrm>
            <a:off x="7010401" y="1094891"/>
            <a:ext cx="4073945" cy="2478532"/>
          </a:xfrm>
          <a:prstGeom prst="rect">
            <a:avLst/>
          </a:prstGeom>
          <a:ln>
            <a:noFill/>
          </a:ln>
          <a:effectLst>
            <a:softEdge rad="112500"/>
          </a:effectLst>
        </p:spPr>
      </p:pic>
      <p:pic>
        <p:nvPicPr>
          <p:cNvPr id="6" name="Рисунок 5"/>
          <p:cNvPicPr>
            <a:picLocks noChangeAspect="1"/>
          </p:cNvPicPr>
          <p:nvPr/>
        </p:nvPicPr>
        <p:blipFill rotWithShape="1">
          <a:blip r:embed="rId4"/>
          <a:srcRect l="63771" t="35923" r="8841" b="12112"/>
          <a:stretch/>
        </p:blipFill>
        <p:spPr>
          <a:xfrm>
            <a:off x="8989569" y="3396965"/>
            <a:ext cx="3248151" cy="3168316"/>
          </a:xfrm>
          <a:prstGeom prst="rect">
            <a:avLst/>
          </a:prstGeom>
          <a:ln>
            <a:noFill/>
          </a:ln>
          <a:effectLst>
            <a:softEdge rad="112500"/>
          </a:effectLst>
        </p:spPr>
      </p:pic>
      <p:sp>
        <p:nvSpPr>
          <p:cNvPr id="8" name="Заголовок 1"/>
          <p:cNvSpPr txBox="1">
            <a:spLocks/>
          </p:cNvSpPr>
          <p:nvPr/>
        </p:nvSpPr>
        <p:spPr>
          <a:xfrm>
            <a:off x="0" y="0"/>
            <a:ext cx="6461090" cy="832513"/>
          </a:xfrm>
          <a:prstGeom prst="rect">
            <a:avLst/>
          </a:prstGeom>
          <a:gradFill>
            <a:gsLst>
              <a:gs pos="57000">
                <a:srgbClr val="FEF7C1">
                  <a:alpha val="28000"/>
                </a:srgbClr>
              </a:gs>
              <a:gs pos="15000">
                <a:srgbClr val="717875"/>
              </a:gs>
              <a:gs pos="84000">
                <a:srgbClr val="A4A087"/>
              </a:gs>
              <a:gs pos="0">
                <a:srgbClr val="607B91"/>
              </a:gs>
            </a:gsLst>
            <a:lin ang="5400000" scaled="1"/>
          </a:gradFill>
        </p:spPr>
        <p:txBody>
          <a:bodyPr vert="horz" lIns="91440" tIns="45720" rIns="91440" bIns="45720" rtlCol="0" anchor="ctr">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ru-RU" sz="3600" b="1" i="1" dirty="0" smtClean="0">
                <a:latin typeface="Times New Roman" panose="02020603050405020304" pitchFamily="18" charset="0"/>
                <a:cs typeface="Times New Roman" panose="02020603050405020304" pitchFamily="18" charset="0"/>
              </a:rPr>
              <a:t>Осадное положение</a:t>
            </a:r>
            <a:endParaRPr lang="ru-RU" sz="3600" b="1"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036473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Заголовок 1"/>
          <p:cNvSpPr>
            <a:spLocks noGrp="1"/>
          </p:cNvSpPr>
          <p:nvPr>
            <p:ph type="ctrTitle"/>
          </p:nvPr>
        </p:nvSpPr>
        <p:spPr>
          <a:xfrm>
            <a:off x="0" y="0"/>
            <a:ext cx="6461090" cy="977136"/>
          </a:xfrm>
          <a:gradFill>
            <a:gsLst>
              <a:gs pos="57000">
                <a:srgbClr val="FEF7C1">
                  <a:alpha val="28000"/>
                </a:srgbClr>
              </a:gs>
              <a:gs pos="15000">
                <a:srgbClr val="717875"/>
              </a:gs>
              <a:gs pos="84000">
                <a:srgbClr val="A4A087"/>
              </a:gs>
              <a:gs pos="0">
                <a:srgbClr val="607B91"/>
              </a:gs>
            </a:gsLst>
            <a:lin ang="5400000" scaled="1"/>
          </a:gradFill>
        </p:spPr>
        <p:txBody>
          <a:bodyPr anchor="ctr">
            <a:normAutofit fontScale="90000"/>
          </a:bodyPr>
          <a:lstStyle/>
          <a:p>
            <a:r>
              <a:rPr lang="ru-RU" sz="3600" b="1" i="1" dirty="0" smtClean="0">
                <a:latin typeface="Times New Roman" panose="02020603050405020304" pitchFamily="18" charset="0"/>
                <a:cs typeface="Times New Roman" panose="02020603050405020304" pitchFamily="18" charset="0"/>
              </a:rPr>
              <a:t>Парад на Красной площади </a:t>
            </a:r>
            <a:br>
              <a:rPr lang="ru-RU" sz="3600" b="1" i="1" dirty="0" smtClean="0">
                <a:latin typeface="Times New Roman" panose="02020603050405020304" pitchFamily="18" charset="0"/>
                <a:cs typeface="Times New Roman" panose="02020603050405020304" pitchFamily="18" charset="0"/>
              </a:rPr>
            </a:br>
            <a:r>
              <a:rPr lang="ru-RU" sz="3600" b="1" i="1" dirty="0" smtClean="0">
                <a:latin typeface="Times New Roman" panose="02020603050405020304" pitchFamily="18" charset="0"/>
                <a:cs typeface="Times New Roman" panose="02020603050405020304" pitchFamily="18" charset="0"/>
              </a:rPr>
              <a:t>7 ноября 1941 г.</a:t>
            </a:r>
            <a:endParaRPr lang="ru-RU" sz="3600" b="1" i="1" dirty="0">
              <a:latin typeface="Times New Roman" panose="02020603050405020304" pitchFamily="18" charset="0"/>
              <a:cs typeface="Times New Roman" panose="02020603050405020304" pitchFamily="18" charset="0"/>
            </a:endParaRPr>
          </a:p>
        </p:txBody>
      </p:sp>
      <p:pic>
        <p:nvPicPr>
          <p:cNvPr id="7" name="Рисунок 6"/>
          <p:cNvPicPr>
            <a:picLocks noChangeAspect="1"/>
          </p:cNvPicPr>
          <p:nvPr/>
        </p:nvPicPr>
        <p:blipFill rotWithShape="1">
          <a:blip r:embed="rId3"/>
          <a:srcRect l="77432" t="27956" r="1802" b="54850"/>
          <a:stretch/>
        </p:blipFill>
        <p:spPr>
          <a:xfrm>
            <a:off x="9637776" y="0"/>
            <a:ext cx="2645664" cy="1271349"/>
          </a:xfrm>
          <a:prstGeom prst="rect">
            <a:avLst/>
          </a:prstGeom>
          <a:ln>
            <a:noFill/>
          </a:ln>
          <a:effectLst>
            <a:softEdge rad="112500"/>
          </a:effectLst>
        </p:spPr>
      </p:pic>
      <p:pic>
        <p:nvPicPr>
          <p:cNvPr id="6" name="Рисунок 5"/>
          <p:cNvPicPr>
            <a:picLocks noChangeAspect="1"/>
          </p:cNvPicPr>
          <p:nvPr/>
        </p:nvPicPr>
        <p:blipFill rotWithShape="1">
          <a:blip r:embed="rId4"/>
          <a:srcRect l="18789" t="20486" r="27774" b="26361"/>
          <a:stretch/>
        </p:blipFill>
        <p:spPr>
          <a:xfrm>
            <a:off x="6306688" y="977136"/>
            <a:ext cx="5965137" cy="3645186"/>
          </a:xfrm>
          <a:prstGeom prst="rect">
            <a:avLst/>
          </a:prstGeom>
          <a:ln>
            <a:noFill/>
          </a:ln>
          <a:effectLst>
            <a:softEdge rad="112500"/>
          </a:effectLst>
        </p:spPr>
      </p:pic>
      <p:pic>
        <p:nvPicPr>
          <p:cNvPr id="9" name="Рисунок 8"/>
          <p:cNvPicPr>
            <a:picLocks noChangeAspect="1"/>
          </p:cNvPicPr>
          <p:nvPr/>
        </p:nvPicPr>
        <p:blipFill rotWithShape="1">
          <a:blip r:embed="rId5"/>
          <a:srcRect l="20352" t="18056" r="27265" b="25903"/>
          <a:stretch/>
        </p:blipFill>
        <p:spPr>
          <a:xfrm>
            <a:off x="0" y="2344546"/>
            <a:ext cx="6386513" cy="3843338"/>
          </a:xfrm>
          <a:prstGeom prst="rect">
            <a:avLst/>
          </a:prstGeom>
          <a:ln>
            <a:noFill/>
          </a:ln>
          <a:effectLst>
            <a:softEdge rad="112500"/>
          </a:effectLst>
        </p:spPr>
      </p:pic>
    </p:spTree>
    <p:extLst>
      <p:ext uri="{BB962C8B-B14F-4D97-AF65-F5344CB8AC3E}">
        <p14:creationId xmlns:p14="http://schemas.microsoft.com/office/powerpoint/2010/main" val="25082443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Заголовок 1"/>
          <p:cNvSpPr>
            <a:spLocks noGrp="1"/>
          </p:cNvSpPr>
          <p:nvPr>
            <p:ph type="ctrTitle"/>
          </p:nvPr>
        </p:nvSpPr>
        <p:spPr>
          <a:xfrm>
            <a:off x="0" y="0"/>
            <a:ext cx="6461090" cy="977136"/>
          </a:xfrm>
          <a:gradFill>
            <a:gsLst>
              <a:gs pos="57000">
                <a:srgbClr val="FEF7C1">
                  <a:alpha val="28000"/>
                </a:srgbClr>
              </a:gs>
              <a:gs pos="15000">
                <a:srgbClr val="717875"/>
              </a:gs>
              <a:gs pos="84000">
                <a:srgbClr val="A4A087"/>
              </a:gs>
              <a:gs pos="0">
                <a:srgbClr val="607B91"/>
              </a:gs>
            </a:gsLst>
            <a:lin ang="5400000" scaled="1"/>
          </a:gradFill>
        </p:spPr>
        <p:txBody>
          <a:bodyPr anchor="ctr">
            <a:normAutofit fontScale="90000"/>
          </a:bodyPr>
          <a:lstStyle/>
          <a:p>
            <a:r>
              <a:rPr lang="ru-RU" sz="3600" b="1" i="1" dirty="0" smtClean="0">
                <a:latin typeface="Times New Roman" panose="02020603050405020304" pitchFamily="18" charset="0"/>
                <a:cs typeface="Times New Roman" panose="02020603050405020304" pitchFamily="18" charset="0"/>
              </a:rPr>
              <a:t>Контрнаступление </a:t>
            </a:r>
            <a:r>
              <a:rPr lang="ru-RU" sz="3600" b="1" i="1" dirty="0">
                <a:latin typeface="Times New Roman" panose="02020603050405020304" pitchFamily="18" charset="0"/>
                <a:cs typeface="Times New Roman" panose="02020603050405020304" pitchFamily="18" charset="0"/>
              </a:rPr>
              <a:t>Советских войск под Москвой</a:t>
            </a:r>
          </a:p>
        </p:txBody>
      </p:sp>
      <p:pic>
        <p:nvPicPr>
          <p:cNvPr id="7" name="Рисунок 6"/>
          <p:cNvPicPr>
            <a:picLocks noChangeAspect="1"/>
          </p:cNvPicPr>
          <p:nvPr/>
        </p:nvPicPr>
        <p:blipFill rotWithShape="1">
          <a:blip r:embed="rId3"/>
          <a:srcRect l="77432" t="27956" r="1802" b="54850"/>
          <a:stretch/>
        </p:blipFill>
        <p:spPr>
          <a:xfrm>
            <a:off x="9637776" y="0"/>
            <a:ext cx="2645664" cy="1271349"/>
          </a:xfrm>
          <a:prstGeom prst="rect">
            <a:avLst/>
          </a:prstGeom>
          <a:ln>
            <a:noFill/>
          </a:ln>
          <a:effectLst>
            <a:softEdge rad="112500"/>
          </a:effectLst>
        </p:spPr>
      </p:pic>
      <p:sp>
        <p:nvSpPr>
          <p:cNvPr id="3" name="Прямоугольник 2"/>
          <p:cNvSpPr/>
          <p:nvPr/>
        </p:nvSpPr>
        <p:spPr>
          <a:xfrm>
            <a:off x="6526" y="1609903"/>
            <a:ext cx="6489724" cy="4031873"/>
          </a:xfrm>
          <a:prstGeom prst="rect">
            <a:avLst/>
          </a:prstGeom>
          <a:gradFill>
            <a:gsLst>
              <a:gs pos="57000">
                <a:srgbClr val="FEF7C1"/>
              </a:gs>
              <a:gs pos="96000">
                <a:srgbClr val="848078"/>
              </a:gs>
              <a:gs pos="39000">
                <a:srgbClr val="D5BC78"/>
              </a:gs>
              <a:gs pos="20000">
                <a:srgbClr val="A4A48B"/>
              </a:gs>
            </a:gsLst>
            <a:lin ang="5400000" scaled="1"/>
          </a:gradFill>
        </p:spPr>
        <p:txBody>
          <a:bodyPr wrap="square" anchor="ctr">
            <a:spAutoFit/>
          </a:bodyPr>
          <a:lstStyle/>
          <a:p>
            <a:pPr algn="ctr"/>
            <a:r>
              <a:rPr lang="ru-RU" sz="3200" b="1" i="1" dirty="0" smtClean="0">
                <a:latin typeface="Times New Roman" panose="02020603050405020304" pitchFamily="18" charset="0"/>
                <a:cs typeface="Times New Roman" panose="02020603050405020304" pitchFamily="18" charset="0"/>
              </a:rPr>
              <a:t>К </a:t>
            </a:r>
            <a:r>
              <a:rPr lang="ru-RU" sz="3200" b="1" i="1" dirty="0">
                <a:latin typeface="Times New Roman" panose="02020603050405020304" pitchFamily="18" charset="0"/>
                <a:cs typeface="Times New Roman" panose="02020603050405020304" pitchFamily="18" charset="0"/>
              </a:rPr>
              <a:t>середине декабря 1941 </a:t>
            </a:r>
            <a:r>
              <a:rPr lang="ru-RU" sz="3200" b="1" i="1" dirty="0" smtClean="0">
                <a:latin typeface="Times New Roman" panose="02020603050405020304" pitchFamily="18" charset="0"/>
                <a:cs typeface="Times New Roman" panose="02020603050405020304" pitchFamily="18" charset="0"/>
              </a:rPr>
              <a:t>г. </a:t>
            </a:r>
            <a:r>
              <a:rPr lang="ru-RU" sz="3200" b="1" i="1" dirty="0">
                <a:latin typeface="Times New Roman" panose="02020603050405020304" pitchFamily="18" charset="0"/>
                <a:cs typeface="Times New Roman" panose="02020603050405020304" pitchFamily="18" charset="0"/>
              </a:rPr>
              <a:t>немецко-фашистские войска были отброшены от Москвы. Были освобождены города Калинин, Клин, Истра, Елец и другие. </a:t>
            </a:r>
            <a:endParaRPr lang="ru-RU" sz="3200" b="1" i="1" dirty="0" smtClean="0">
              <a:latin typeface="Times New Roman" panose="02020603050405020304" pitchFamily="18" charset="0"/>
              <a:cs typeface="Times New Roman" panose="02020603050405020304" pitchFamily="18" charset="0"/>
            </a:endParaRPr>
          </a:p>
          <a:p>
            <a:pPr algn="ctr"/>
            <a:r>
              <a:rPr lang="ru-RU" sz="3200" b="1" i="1" dirty="0" smtClean="0">
                <a:latin typeface="Times New Roman" panose="02020603050405020304" pitchFamily="18" charset="0"/>
                <a:cs typeface="Times New Roman" panose="02020603050405020304" pitchFamily="18" charset="0"/>
              </a:rPr>
              <a:t>Достигнутый </a:t>
            </a:r>
            <a:r>
              <a:rPr lang="ru-RU" sz="3200" b="1" i="1" dirty="0">
                <a:latin typeface="Times New Roman" panose="02020603050405020304" pitchFamily="18" charset="0"/>
                <a:cs typeface="Times New Roman" panose="02020603050405020304" pitchFamily="18" charset="0"/>
              </a:rPr>
              <a:t>успех и радость первой большой победы придавал силы бойцам Красной Армии</a:t>
            </a:r>
            <a:r>
              <a:rPr lang="ru-RU" sz="3000" b="1" i="1" dirty="0">
                <a:latin typeface="Times New Roman" panose="02020603050405020304" pitchFamily="18" charset="0"/>
                <a:cs typeface="Times New Roman" panose="02020603050405020304" pitchFamily="18" charset="0"/>
              </a:rPr>
              <a:t>. </a:t>
            </a:r>
          </a:p>
        </p:txBody>
      </p:sp>
      <p:pic>
        <p:nvPicPr>
          <p:cNvPr id="5" name="Рисунок 4"/>
          <p:cNvPicPr>
            <a:picLocks noChangeAspect="1"/>
          </p:cNvPicPr>
          <p:nvPr/>
        </p:nvPicPr>
        <p:blipFill rotWithShape="1">
          <a:blip r:embed="rId4"/>
          <a:srcRect l="75841" t="30197" r="1816" b="6024"/>
          <a:stretch/>
        </p:blipFill>
        <p:spPr>
          <a:xfrm>
            <a:off x="9032674" y="1765351"/>
            <a:ext cx="3159326" cy="5092649"/>
          </a:xfrm>
          <a:prstGeom prst="rect">
            <a:avLst/>
          </a:prstGeom>
          <a:ln>
            <a:noFill/>
          </a:ln>
          <a:effectLst>
            <a:softEdge rad="112500"/>
          </a:effectLst>
        </p:spPr>
      </p:pic>
      <p:pic>
        <p:nvPicPr>
          <p:cNvPr id="8" name="Рисунок 7"/>
          <p:cNvPicPr>
            <a:picLocks noChangeAspect="1"/>
          </p:cNvPicPr>
          <p:nvPr/>
        </p:nvPicPr>
        <p:blipFill rotWithShape="1">
          <a:blip r:embed="rId4"/>
          <a:srcRect l="28998" t="30973" r="50116" b="36981"/>
          <a:stretch/>
        </p:blipFill>
        <p:spPr>
          <a:xfrm>
            <a:off x="6587690" y="1271349"/>
            <a:ext cx="3186948" cy="2761253"/>
          </a:xfrm>
          <a:prstGeom prst="rect">
            <a:avLst/>
          </a:prstGeom>
          <a:ln>
            <a:noFill/>
          </a:ln>
          <a:effectLst>
            <a:softEdge rad="112500"/>
          </a:effectLst>
        </p:spPr>
      </p:pic>
    </p:spTree>
    <p:extLst>
      <p:ext uri="{BB962C8B-B14F-4D97-AF65-F5344CB8AC3E}">
        <p14:creationId xmlns:p14="http://schemas.microsoft.com/office/powerpoint/2010/main" val="31455857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Заголовок 1"/>
          <p:cNvSpPr>
            <a:spLocks noGrp="1"/>
          </p:cNvSpPr>
          <p:nvPr>
            <p:ph type="ctrTitle"/>
          </p:nvPr>
        </p:nvSpPr>
        <p:spPr>
          <a:xfrm>
            <a:off x="0" y="0"/>
            <a:ext cx="6461090" cy="977136"/>
          </a:xfrm>
          <a:gradFill>
            <a:gsLst>
              <a:gs pos="57000">
                <a:srgbClr val="FEF7C1">
                  <a:alpha val="28000"/>
                </a:srgbClr>
              </a:gs>
              <a:gs pos="15000">
                <a:srgbClr val="717875"/>
              </a:gs>
              <a:gs pos="84000">
                <a:srgbClr val="A4A087"/>
              </a:gs>
              <a:gs pos="0">
                <a:srgbClr val="607B91"/>
              </a:gs>
            </a:gsLst>
            <a:lin ang="5400000" scaled="1"/>
          </a:gradFill>
        </p:spPr>
        <p:txBody>
          <a:bodyPr anchor="ctr">
            <a:normAutofit/>
          </a:bodyPr>
          <a:lstStyle/>
          <a:p>
            <a:r>
              <a:rPr lang="ru-RU" sz="3600" b="1" i="1" dirty="0" smtClean="0">
                <a:latin typeface="Times New Roman" panose="02020603050405020304" pitchFamily="18" charset="0"/>
                <a:cs typeface="Times New Roman" panose="02020603050405020304" pitchFamily="18" charset="0"/>
              </a:rPr>
              <a:t>Стратегическая победа</a:t>
            </a:r>
            <a:endParaRPr lang="ru-RU" sz="3600" b="1" i="1" dirty="0">
              <a:latin typeface="Times New Roman" panose="02020603050405020304" pitchFamily="18" charset="0"/>
              <a:cs typeface="Times New Roman" panose="02020603050405020304" pitchFamily="18" charset="0"/>
            </a:endParaRPr>
          </a:p>
        </p:txBody>
      </p:sp>
      <p:pic>
        <p:nvPicPr>
          <p:cNvPr id="7" name="Рисунок 6"/>
          <p:cNvPicPr>
            <a:picLocks noChangeAspect="1"/>
          </p:cNvPicPr>
          <p:nvPr/>
        </p:nvPicPr>
        <p:blipFill rotWithShape="1">
          <a:blip r:embed="rId3"/>
          <a:srcRect l="77432" t="27956" r="1802" b="54850"/>
          <a:stretch/>
        </p:blipFill>
        <p:spPr>
          <a:xfrm>
            <a:off x="9637776" y="0"/>
            <a:ext cx="2645664" cy="1271349"/>
          </a:xfrm>
          <a:prstGeom prst="rect">
            <a:avLst/>
          </a:prstGeom>
          <a:ln>
            <a:noFill/>
          </a:ln>
          <a:effectLst>
            <a:softEdge rad="112500"/>
          </a:effectLst>
        </p:spPr>
      </p:pic>
      <p:sp>
        <p:nvSpPr>
          <p:cNvPr id="3" name="Прямоугольник 2"/>
          <p:cNvSpPr/>
          <p:nvPr/>
        </p:nvSpPr>
        <p:spPr>
          <a:xfrm>
            <a:off x="0" y="1550917"/>
            <a:ext cx="8229600" cy="5262979"/>
          </a:xfrm>
          <a:prstGeom prst="rect">
            <a:avLst/>
          </a:prstGeom>
          <a:gradFill>
            <a:gsLst>
              <a:gs pos="0">
                <a:srgbClr val="A4A087"/>
              </a:gs>
              <a:gs pos="74000">
                <a:srgbClr val="E2DAB2"/>
              </a:gs>
              <a:gs pos="2000">
                <a:srgbClr val="6D7F87">
                  <a:alpha val="68000"/>
                </a:srgbClr>
              </a:gs>
              <a:gs pos="100000">
                <a:srgbClr val="858978"/>
              </a:gs>
            </a:gsLst>
            <a:lin ang="5400000" scaled="1"/>
          </a:gradFill>
        </p:spPr>
        <p:txBody>
          <a:bodyPr wrap="square">
            <a:spAutoFit/>
          </a:bodyPr>
          <a:lstStyle/>
          <a:p>
            <a:pPr algn="ctr"/>
            <a:r>
              <a:rPr lang="ru-RU" sz="2800" b="1" i="1" dirty="0" smtClean="0">
                <a:latin typeface="Times New Roman" panose="02020603050405020304" pitchFamily="18" charset="0"/>
                <a:cs typeface="Times New Roman" panose="02020603050405020304" pitchFamily="18" charset="0"/>
              </a:rPr>
              <a:t>К </a:t>
            </a:r>
            <a:r>
              <a:rPr lang="ru-RU" sz="2800" b="1" i="1" dirty="0">
                <a:latin typeface="Times New Roman" panose="02020603050405020304" pitchFamily="18" charset="0"/>
                <a:cs typeface="Times New Roman" panose="02020603050405020304" pitchFamily="18" charset="0"/>
              </a:rPr>
              <a:t>апрелю 1942 </a:t>
            </a:r>
            <a:r>
              <a:rPr lang="ru-RU" sz="2800" b="1" i="1" dirty="0" smtClean="0">
                <a:latin typeface="Times New Roman" panose="02020603050405020304" pitchFamily="18" charset="0"/>
                <a:cs typeface="Times New Roman" panose="02020603050405020304" pitchFamily="18" charset="0"/>
              </a:rPr>
              <a:t>г. </a:t>
            </a:r>
            <a:r>
              <a:rPr lang="ru-RU" sz="2800" b="1" i="1" dirty="0">
                <a:latin typeface="Times New Roman" panose="02020603050405020304" pitchFamily="18" charset="0"/>
                <a:cs typeface="Times New Roman" panose="02020603050405020304" pitchFamily="18" charset="0"/>
              </a:rPr>
              <a:t>наиболее боеспособные войска вермахта были не только остановлены под Москвой, но и отброшены от нее за четыре месяца. </a:t>
            </a:r>
            <a:endParaRPr lang="ru-RU" sz="2800" b="1" i="1" dirty="0" smtClean="0">
              <a:latin typeface="Times New Roman" panose="02020603050405020304" pitchFamily="18" charset="0"/>
              <a:cs typeface="Times New Roman" panose="02020603050405020304" pitchFamily="18" charset="0"/>
            </a:endParaRPr>
          </a:p>
          <a:p>
            <a:pPr algn="ctr"/>
            <a:r>
              <a:rPr lang="ru-RU" sz="2800" b="1" i="1" dirty="0" smtClean="0">
                <a:latin typeface="Times New Roman" panose="02020603050405020304" pitchFamily="18" charset="0"/>
                <a:cs typeface="Times New Roman" panose="02020603050405020304" pitchFamily="18" charset="0"/>
              </a:rPr>
              <a:t>Достигнутые </a:t>
            </a:r>
            <a:r>
              <a:rPr lang="ru-RU" sz="2800" b="1" i="1" dirty="0">
                <a:latin typeface="Times New Roman" panose="02020603050405020304" pitchFamily="18" charset="0"/>
                <a:cs typeface="Times New Roman" panose="02020603050405020304" pitchFamily="18" charset="0"/>
              </a:rPr>
              <a:t>Красной Армией рубежи удерживались ею до 1943 </a:t>
            </a:r>
            <a:r>
              <a:rPr lang="ru-RU" sz="2800" b="1" i="1" dirty="0" smtClean="0">
                <a:latin typeface="Times New Roman" panose="02020603050405020304" pitchFamily="18" charset="0"/>
                <a:cs typeface="Times New Roman" panose="02020603050405020304" pitchFamily="18" charset="0"/>
              </a:rPr>
              <a:t>г., </a:t>
            </a:r>
            <a:r>
              <a:rPr lang="ru-RU" sz="2800" b="1" i="1" dirty="0">
                <a:latin typeface="Times New Roman" panose="02020603050405020304" pitchFamily="18" charset="0"/>
                <a:cs typeface="Times New Roman" panose="02020603050405020304" pitchFamily="18" charset="0"/>
              </a:rPr>
              <a:t>когда немецкие войска, разгромленные под Сталинградом и Курском, были окончательно опрокинуты и началось наше триумфальное продвижение к границам гитлеровской Германии. </a:t>
            </a:r>
            <a:endParaRPr lang="ru-RU" sz="2800" b="1" i="1" dirty="0" smtClean="0">
              <a:latin typeface="Times New Roman" panose="02020603050405020304" pitchFamily="18" charset="0"/>
              <a:cs typeface="Times New Roman" panose="02020603050405020304" pitchFamily="18" charset="0"/>
            </a:endParaRPr>
          </a:p>
          <a:p>
            <a:pPr algn="ctr"/>
            <a:r>
              <a:rPr lang="ru-RU" sz="2800" b="1" i="1" dirty="0" smtClean="0">
                <a:latin typeface="Times New Roman" panose="02020603050405020304" pitchFamily="18" charset="0"/>
                <a:cs typeface="Times New Roman" panose="02020603050405020304" pitchFamily="18" charset="0"/>
              </a:rPr>
              <a:t>Это </a:t>
            </a:r>
            <a:r>
              <a:rPr lang="ru-RU" sz="2800" b="1" i="1" dirty="0">
                <a:latin typeface="Times New Roman" panose="02020603050405020304" pitchFamily="18" charset="0"/>
                <a:cs typeface="Times New Roman" panose="02020603050405020304" pitchFamily="18" charset="0"/>
              </a:rPr>
              <a:t>было начало перелома в Великой </a:t>
            </a:r>
            <a:r>
              <a:rPr lang="ru-RU" sz="2800" b="1" i="1" dirty="0" smtClean="0">
                <a:latin typeface="Times New Roman" panose="02020603050405020304" pitchFamily="18" charset="0"/>
                <a:cs typeface="Times New Roman" panose="02020603050405020304" pitchFamily="18" charset="0"/>
              </a:rPr>
              <a:t>Отечественной </a:t>
            </a:r>
            <a:r>
              <a:rPr lang="ru-RU" sz="2800" b="1" i="1" dirty="0">
                <a:latin typeface="Times New Roman" panose="02020603050405020304" pitchFamily="18" charset="0"/>
                <a:cs typeface="Times New Roman" panose="02020603050405020304" pitchFamily="18" charset="0"/>
              </a:rPr>
              <a:t>войне 1941-1945 </a:t>
            </a:r>
            <a:r>
              <a:rPr lang="ru-RU" sz="2800" b="1" i="1" dirty="0" smtClean="0">
                <a:latin typeface="Times New Roman" panose="02020603050405020304" pitchFamily="18" charset="0"/>
                <a:cs typeface="Times New Roman" panose="02020603050405020304" pitchFamily="18" charset="0"/>
              </a:rPr>
              <a:t>гг.</a:t>
            </a:r>
            <a:endParaRPr lang="ru-RU" sz="2800" b="1" i="1" dirty="0">
              <a:latin typeface="Times New Roman" panose="02020603050405020304" pitchFamily="18" charset="0"/>
              <a:cs typeface="Times New Roman" panose="02020603050405020304" pitchFamily="18" charset="0"/>
            </a:endParaRPr>
          </a:p>
        </p:txBody>
      </p:sp>
      <p:pic>
        <p:nvPicPr>
          <p:cNvPr id="8" name="Объект 3"/>
          <p:cNvPicPr>
            <a:picLocks noChangeAspect="1"/>
          </p:cNvPicPr>
          <p:nvPr/>
        </p:nvPicPr>
        <p:blipFill rotWithShape="1">
          <a:blip r:embed="rId4">
            <a:extLst>
              <a:ext uri="{28A0092B-C50C-407E-A947-70E740481C1C}">
                <a14:useLocalDpi xmlns:a14="http://schemas.microsoft.com/office/drawing/2010/main" val="0"/>
              </a:ext>
            </a:extLst>
          </a:blip>
          <a:srcRect l="68925" t="24800" r="2650" b="10134"/>
          <a:stretch/>
        </p:blipFill>
        <p:spPr>
          <a:xfrm>
            <a:off x="8839188" y="2204153"/>
            <a:ext cx="3109775" cy="4004142"/>
          </a:xfrm>
          <a:prstGeom prst="rect">
            <a:avLst/>
          </a:prstGeom>
          <a:ln>
            <a:noFill/>
          </a:ln>
          <a:effectLst>
            <a:softEdge rad="112500"/>
          </a:effectLst>
        </p:spPr>
      </p:pic>
    </p:spTree>
    <p:extLst>
      <p:ext uri="{BB962C8B-B14F-4D97-AF65-F5344CB8AC3E}">
        <p14:creationId xmlns:p14="http://schemas.microsoft.com/office/powerpoint/2010/main" val="8820409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Заголовок 1"/>
          <p:cNvSpPr>
            <a:spLocks noGrp="1"/>
          </p:cNvSpPr>
          <p:nvPr>
            <p:ph type="ctrTitle"/>
          </p:nvPr>
        </p:nvSpPr>
        <p:spPr>
          <a:xfrm>
            <a:off x="0" y="0"/>
            <a:ext cx="6461090" cy="977136"/>
          </a:xfrm>
          <a:gradFill>
            <a:gsLst>
              <a:gs pos="57000">
                <a:srgbClr val="FEF7C1">
                  <a:alpha val="28000"/>
                </a:srgbClr>
              </a:gs>
              <a:gs pos="15000">
                <a:srgbClr val="717875"/>
              </a:gs>
              <a:gs pos="84000">
                <a:srgbClr val="A4A087"/>
              </a:gs>
              <a:gs pos="0">
                <a:srgbClr val="607B91"/>
              </a:gs>
            </a:gsLst>
            <a:lin ang="5400000" scaled="1"/>
          </a:gradFill>
        </p:spPr>
        <p:txBody>
          <a:bodyPr anchor="ctr">
            <a:normAutofit/>
          </a:bodyPr>
          <a:lstStyle/>
          <a:p>
            <a:r>
              <a:rPr lang="ru-RU" sz="3600" b="1" i="1" dirty="0" smtClean="0">
                <a:latin typeface="Times New Roman" panose="02020603050405020304" pitchFamily="18" charset="0"/>
                <a:cs typeface="Times New Roman" panose="02020603050405020304" pitchFamily="18" charset="0"/>
              </a:rPr>
              <a:t>Интерактивное задание</a:t>
            </a:r>
            <a:endParaRPr lang="ru-RU" sz="3600" b="1" i="1" dirty="0">
              <a:latin typeface="Times New Roman" panose="02020603050405020304" pitchFamily="18" charset="0"/>
              <a:cs typeface="Times New Roman" panose="02020603050405020304" pitchFamily="18" charset="0"/>
            </a:endParaRPr>
          </a:p>
        </p:txBody>
      </p:sp>
      <p:pic>
        <p:nvPicPr>
          <p:cNvPr id="7" name="Рисунок 6"/>
          <p:cNvPicPr>
            <a:picLocks noChangeAspect="1"/>
          </p:cNvPicPr>
          <p:nvPr/>
        </p:nvPicPr>
        <p:blipFill rotWithShape="1">
          <a:blip r:embed="rId3"/>
          <a:srcRect l="77432" t="27956" r="1802" b="54850"/>
          <a:stretch/>
        </p:blipFill>
        <p:spPr>
          <a:xfrm>
            <a:off x="9637776" y="0"/>
            <a:ext cx="2645664" cy="1271349"/>
          </a:xfrm>
          <a:prstGeom prst="rect">
            <a:avLst/>
          </a:prstGeom>
          <a:ln>
            <a:noFill/>
          </a:ln>
          <a:effectLst>
            <a:softEdge rad="112500"/>
          </a:effectLst>
        </p:spPr>
      </p:pic>
      <p:pic>
        <p:nvPicPr>
          <p:cNvPr id="6" name="Рисунок 5"/>
          <p:cNvPicPr>
            <a:picLocks noChangeAspect="1"/>
          </p:cNvPicPr>
          <p:nvPr/>
        </p:nvPicPr>
        <p:blipFill rotWithShape="1">
          <a:blip r:embed="rId4"/>
          <a:srcRect l="41225" t="17648" r="20791" b="16165"/>
          <a:stretch/>
        </p:blipFill>
        <p:spPr>
          <a:xfrm>
            <a:off x="3528837" y="1943567"/>
            <a:ext cx="4526280" cy="4436521"/>
          </a:xfrm>
          <a:prstGeom prst="rect">
            <a:avLst/>
          </a:prstGeom>
        </p:spPr>
      </p:pic>
    </p:spTree>
    <p:extLst>
      <p:ext uri="{BB962C8B-B14F-4D97-AF65-F5344CB8AC3E}">
        <p14:creationId xmlns:p14="http://schemas.microsoft.com/office/powerpoint/2010/main" val="353230512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TotalTime>
  <Words>228</Words>
  <Application>Microsoft Office PowerPoint</Application>
  <PresentationFormat>Широкоэкранный</PresentationFormat>
  <Paragraphs>18</Paragraphs>
  <Slides>9</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9</vt:i4>
      </vt:variant>
    </vt:vector>
  </HeadingPairs>
  <TitlesOfParts>
    <vt:vector size="14" baseType="lpstr">
      <vt:lpstr>Arial</vt:lpstr>
      <vt:lpstr>Calibri</vt:lpstr>
      <vt:lpstr>Calibri Light</vt:lpstr>
      <vt:lpstr>Times New Roman</vt:lpstr>
      <vt:lpstr>Тема Office</vt:lpstr>
      <vt:lpstr>БИТВА ЗА МОСКВУ</vt:lpstr>
      <vt:lpstr>Ранним утром 22 июня 1941 года фашистская армия вторглась на территорию СССР.  Началась Великая Отечественная война, которая стала важнейшей составной частью Второй мировой войны. Основной удар войск Германии приняли на себя войска, расположенные на границе. Ожесточенные бои велись возле Борисова и Смоленска, мужественно оборонялись жители Киева и Одессы, до последнего держались в Севастополе моряки-черноморцы. </vt:lpstr>
      <vt:lpstr>2 октября 1941 г. началось наступление на Москву. Гитлеровцы планировали взять город к началу ноября, провести 7 ноября парад на Красной площади.  Для этих целей был подготовлен план «Тайфун».</vt:lpstr>
      <vt:lpstr>16 сентября командование группы армий «Центр» издает директиву о начале подготовки важнейшей для вермахта операции по захвату столицы СССР, которое получает кодовое название «Тайфун». Операция предусматривает окружить мощнейшими ударами группировок основные силы войск Красной Армии, защищающих город, и стремительно обойти Москву с севера и юга, захватив ее.</vt:lpstr>
      <vt:lpstr>Защищали Москву части Западного (командующий Г.К. Жуков), Калининского (командующий И.С. Конев) и Юго-Западного (командующий С.К. Тимошенко) фронтов.  Оборонительные бои продолжались до 5 декабря 1941 г.  С октября в Москве объявлено осадное положение. Возводились баррикады, противотанковые рвы, заградительные «Ежи».</vt:lpstr>
      <vt:lpstr>Парад на Красной площади  7 ноября 1941 г.</vt:lpstr>
      <vt:lpstr>Контрнаступление Советских войск под Москвой</vt:lpstr>
      <vt:lpstr>Стратегическая победа</vt:lpstr>
      <vt:lpstr>Интерактивное задание</vt:lpstr>
    </vt:vector>
  </TitlesOfParts>
  <Company>SPecialiST RePack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Пользователь</dc:creator>
  <cp:lastModifiedBy>Пользователь</cp:lastModifiedBy>
  <cp:revision>26</cp:revision>
  <dcterms:created xsi:type="dcterms:W3CDTF">2023-04-25T19:05:47Z</dcterms:created>
  <dcterms:modified xsi:type="dcterms:W3CDTF">2023-07-09T13:59:04Z</dcterms:modified>
</cp:coreProperties>
</file>