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3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04372-1A54-47F1-A692-F4A14576A62C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4FAFD-350B-4DFE-9F81-1D726B27F6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FCFCC3-26C3-486C-A32F-674A5A5A075A}" type="slidenum">
              <a:rPr lang="ru-RU"/>
              <a:pPr/>
              <a:t>1</a:t>
            </a:fld>
            <a:endParaRPr 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z="2000" u="sng" smtClean="0">
              <a:solidFill>
                <a:srgbClr val="EA1C06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8"/>
          <p:cNvSpPr txBox="1">
            <a:spLocks noChangeArrowheads="1"/>
          </p:cNvSpPr>
          <p:nvPr/>
        </p:nvSpPr>
        <p:spPr bwMode="auto">
          <a:xfrm>
            <a:off x="827088" y="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200000"/>
              <a:buFont typeface="Wingdings" pitchFamily="2" charset="2"/>
              <a:buChar char="q"/>
            </a:pPr>
            <a:endParaRPr lang="ru-RU">
              <a:latin typeface="Arial" charset="0"/>
            </a:endParaRPr>
          </a:p>
        </p:txBody>
      </p:sp>
      <p:sp>
        <p:nvSpPr>
          <p:cNvPr id="5123" name="Text Box 20"/>
          <p:cNvSpPr txBox="1">
            <a:spLocks noChangeArrowheads="1"/>
          </p:cNvSpPr>
          <p:nvPr/>
        </p:nvSpPr>
        <p:spPr bwMode="auto">
          <a:xfrm>
            <a:off x="755650" y="69215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220000"/>
              <a:buFont typeface="Wingdings" pitchFamily="2" charset="2"/>
              <a:buChar char="q"/>
            </a:pPr>
            <a:endParaRPr lang="ru-RU">
              <a:latin typeface="Arial" charset="0"/>
            </a:endParaRPr>
          </a:p>
        </p:txBody>
      </p:sp>
      <p:sp>
        <p:nvSpPr>
          <p:cNvPr id="5124" name="Text Box 26"/>
          <p:cNvSpPr txBox="1">
            <a:spLocks noChangeArrowheads="1"/>
          </p:cNvSpPr>
          <p:nvPr/>
        </p:nvSpPr>
        <p:spPr bwMode="auto">
          <a:xfrm>
            <a:off x="3111500" y="2368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684213" y="0"/>
            <a:ext cx="84597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5400" b="1" dirty="0" smtClean="0">
                <a:solidFill>
                  <a:srgbClr val="EA1C06"/>
                </a:solidFill>
                <a:latin typeface="Monotype Corsiva" pitchFamily="66" charset="0"/>
              </a:rPr>
              <a:t>Поэты пушкинской поры</a:t>
            </a:r>
          </a:p>
          <a:p>
            <a:r>
              <a:rPr lang="ru-RU" sz="5400" b="1" dirty="0" smtClean="0">
                <a:solidFill>
                  <a:srgbClr val="EA1C06"/>
                </a:solidFill>
                <a:latin typeface="Monotype Corsiva" pitchFamily="66" charset="0"/>
              </a:rPr>
              <a:t>Фёдор</a:t>
            </a:r>
            <a:r>
              <a:rPr lang="ru-RU" sz="4000" b="1" dirty="0" smtClean="0">
                <a:solidFill>
                  <a:srgbClr val="EA1C06"/>
                </a:solidFill>
                <a:latin typeface="Monotype Corsiva" pitchFamily="66" charset="0"/>
              </a:rPr>
              <a:t>   </a:t>
            </a:r>
            <a:r>
              <a:rPr lang="ru-RU" sz="5400" b="1" dirty="0">
                <a:solidFill>
                  <a:srgbClr val="EA1C06"/>
                </a:solidFill>
                <a:latin typeface="Monotype Corsiva" pitchFamily="66" charset="0"/>
              </a:rPr>
              <a:t>Иванович  Тютчев</a:t>
            </a:r>
          </a:p>
        </p:txBody>
      </p:sp>
      <p:sp>
        <p:nvSpPr>
          <p:cNvPr id="5127" name="Rectangle 63"/>
          <p:cNvSpPr>
            <a:spLocks noChangeArrowheads="1"/>
          </p:cNvSpPr>
          <p:nvPr/>
        </p:nvSpPr>
        <p:spPr bwMode="auto">
          <a:xfrm>
            <a:off x="0" y="4437063"/>
            <a:ext cx="2195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Text Box 7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95288" y="1557338"/>
            <a:ext cx="1296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40000"/>
              <a:buFontTx/>
              <a:buBlip>
                <a:blip r:embed="rId4"/>
              </a:buBlip>
            </a:pPr>
            <a:endParaRPr lang="ru-RU" sz="2000" u="sng">
              <a:solidFill>
                <a:srgbClr val="003300"/>
              </a:solidFill>
              <a:latin typeface="Arial" charset="0"/>
            </a:endParaRPr>
          </a:p>
        </p:txBody>
      </p:sp>
      <p:sp>
        <p:nvSpPr>
          <p:cNvPr id="5129" name="Text Box 75"/>
          <p:cNvSpPr txBox="1">
            <a:spLocks noChangeArrowheads="1"/>
          </p:cNvSpPr>
          <p:nvPr/>
        </p:nvSpPr>
        <p:spPr bwMode="auto">
          <a:xfrm>
            <a:off x="0" y="1844675"/>
            <a:ext cx="2700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40000"/>
            </a:pPr>
            <a:r>
              <a:rPr lang="ru-RU" sz="2000">
                <a:solidFill>
                  <a:srgbClr val="003300"/>
                </a:solidFill>
                <a:latin typeface="Arial" charset="0"/>
              </a:rPr>
              <a:t>          </a:t>
            </a:r>
          </a:p>
        </p:txBody>
      </p:sp>
      <p:sp>
        <p:nvSpPr>
          <p:cNvPr id="5130" name="Text Box 97"/>
          <p:cNvSpPr txBox="1">
            <a:spLocks noChangeArrowheads="1"/>
          </p:cNvSpPr>
          <p:nvPr/>
        </p:nvSpPr>
        <p:spPr bwMode="auto">
          <a:xfrm>
            <a:off x="6659563" y="1557338"/>
            <a:ext cx="1081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000">
              <a:solidFill>
                <a:srgbClr val="003300"/>
              </a:solidFill>
              <a:latin typeface="Arial" charset="0"/>
            </a:endParaRPr>
          </a:p>
        </p:txBody>
      </p:sp>
      <p:pic>
        <p:nvPicPr>
          <p:cNvPr id="44063" name="Picture 31" descr="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8643">
            <a:off x="2606693" y="1757219"/>
            <a:ext cx="3679818" cy="472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2771775" y="64008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2"/>
                </a:solidFill>
                <a:latin typeface="Arial" charset="0"/>
              </a:rPr>
              <a:t>1803 -1873</a:t>
            </a:r>
          </a:p>
        </p:txBody>
      </p:sp>
      <p:sp>
        <p:nvSpPr>
          <p:cNvPr id="5133" name="Text Box 107"/>
          <p:cNvSpPr txBox="1">
            <a:spLocks noChangeArrowheads="1"/>
          </p:cNvSpPr>
          <p:nvPr/>
        </p:nvSpPr>
        <p:spPr bwMode="auto">
          <a:xfrm>
            <a:off x="6659563" y="5445125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>
              <a:solidFill>
                <a:srgbClr val="00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94" grpId="0"/>
      <p:bldP spid="44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609600" y="304800"/>
            <a:ext cx="8077200" cy="6324600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pPr lvl="0" algn="l"/>
            <a:endParaRPr lang="ru-RU" sz="18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3" name="Рисунок 2" descr="ÐÐ½Ð¸Ð³Ð¸ Ð¤ÐµÐ´Ð¾ÑÐ° Ð¢ÑÑÑÐµÐ²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057400"/>
            <a:ext cx="6324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0" descr="p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250825" y="260350"/>
            <a:ext cx="8054975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003300"/>
                </a:solidFill>
                <a:latin typeface="Arial" charset="0"/>
              </a:rPr>
              <a:t>Недалеко от города Брянска, в селе </a:t>
            </a:r>
            <a:r>
              <a:rPr lang="ru-RU" sz="2400" b="1" i="1" dirty="0" err="1">
                <a:solidFill>
                  <a:srgbClr val="003300"/>
                </a:solidFill>
                <a:latin typeface="Arial" charset="0"/>
              </a:rPr>
              <a:t>Овстуг</a:t>
            </a:r>
            <a:r>
              <a:rPr lang="ru-RU" sz="2400" b="1" i="1" dirty="0">
                <a:solidFill>
                  <a:srgbClr val="003300"/>
                </a:solidFill>
                <a:latin typeface="Arial" charset="0"/>
              </a:rPr>
              <a:t>, расположенном у реки Десны, 23 ноября 1803 года родился Фёдор Иванович Тютчев в родовитой дворянской семье</a:t>
            </a:r>
            <a:r>
              <a:rPr lang="ru-RU" sz="2400" b="1" i="1" dirty="0" smtClean="0">
                <a:solidFill>
                  <a:srgbClr val="003300"/>
                </a:solidFill>
                <a:latin typeface="Arial" charset="0"/>
              </a:rPr>
              <a:t>.</a:t>
            </a:r>
            <a:endParaRPr lang="ru-RU" sz="2400" b="1" i="1" dirty="0">
              <a:solidFill>
                <a:srgbClr val="003300"/>
              </a:solidFill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endParaRPr lang="ru-RU" b="1" i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ÐÐ¾Ð¼ Ð¤ÐµÐ´Ð¾ÑÐ° Ð¢ÑÑÑÐµÐ²Ð° Ð² ÐÐ²ÑÑÑÐ³Ð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09800"/>
            <a:ext cx="6629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5943600"/>
            <a:ext cx="7391400" cy="685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Федор Тютчев и его первая жена Элеонора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¤ÐµÐ´Ð¾Ñ Ð¢ÑÑÑÐµÐ² Ð¸ ÐµÐ³Ð¾ Ð¿ÐµÑÐ²Ð°Ñ Ð¶ÐµÐ½Ð° Ð­Ð»ÐµÐ¾Ð½Ð¾Ñ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8485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48768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Начало литературного пути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bg1"/>
                </a:solidFill>
              </a:rPr>
              <a:t>Первый период в творчестве Тютчева приходится на 1810-1820 года. Тогда были написаны юношеские стихотворения, весьма архаичные и похожие на поэзию прошлого века.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Второй период творчества писателя (20е – 40е годы) характеризуется использованием форм европейского романтизма и русской лирики. Его поэзия в этот период становится более оригинальной.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334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Возвращение в Россию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в 1844 году Тютчев вернулся в Россию. С 1848 года занимает должность старшего цензора в министерстве иностранных дел. Вместе с тем принимает активное участие в кружке Белинского.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Третьим периодом его творчества стали 50-е – начало 70-х годов. Стихотворения Тютчева в этот период не выходят в печать, а произведения свои он пишет в основном на политическую тематику. Биография Федора Тютчева в конце 1860-х годов была неудачной как в личной жизни, так и в творческой. Вышедший в 1868 году сборник лирики Тютчева не получил большой популярности.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C00000"/>
                </a:solidFill>
              </a:rPr>
              <a:t>Смерть и наследие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bg1"/>
                </a:solidFill>
              </a:rPr>
              <a:t>Беды сломили его, здоровье ухудшилось, а 15 июля 1873 года Федор Иванович умер в Царском Селе. Поэта похоронили в Санкт-Петербурге на Новодевичьем кладбище.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ÐÐ¾Ð³Ð¸Ð»Ð° Ð¤ÐµÐ´Ð¾ÑÐ° Ð¢ÑÑÑÐµÐ²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438400"/>
            <a:ext cx="6324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5334000"/>
            <a:ext cx="6400800" cy="817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Федор Тютчев и Елена Денисьева</a:t>
            </a:r>
          </a:p>
          <a:p>
            <a:endParaRPr lang="ru-RU" sz="2400" dirty="0"/>
          </a:p>
        </p:txBody>
      </p:sp>
      <p:pic>
        <p:nvPicPr>
          <p:cNvPr id="4" name="Рисунок 3" descr="Ð¤ÐµÐ´Ð¾Ñ Ð¢ÑÑÑÐµÐ² Ð¸ ÐÐ»ÐµÐ½Ð° ÐÐµÐ½Ð¸ÑÑÐµÐ²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Ð­ÑÐ½ÐµÑÑÐ¸Ð½Ð° ÑÐ¾Ð½ ÐÑÐµÑÑÐµÐ»Ñ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609600" y="5715000"/>
            <a:ext cx="8077200" cy="6858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Эрнестина фон Пфеффель, вторая жена Федора Тютчева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609600" y="304800"/>
            <a:ext cx="8077200" cy="6324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Интересные факты</a:t>
            </a:r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pPr lvl="0" algn="l"/>
            <a:r>
              <a:rPr lang="ru-RU" sz="2400" dirty="0" smtClean="0">
                <a:solidFill>
                  <a:schemeClr val="bg1"/>
                </a:solidFill>
              </a:rPr>
              <a:t>- Тютчев был очень влюбчивым человеком. В его жизни была связь с графиней Амалией, затем женитьба на Э. </a:t>
            </a:r>
            <a:r>
              <a:rPr lang="ru-RU" sz="2400" dirty="0" err="1" smtClean="0">
                <a:solidFill>
                  <a:schemeClr val="bg1"/>
                </a:solidFill>
              </a:rPr>
              <a:t>Петерсон</a:t>
            </a:r>
            <a:r>
              <a:rPr lang="ru-RU" sz="2400" dirty="0" smtClean="0">
                <a:solidFill>
                  <a:schemeClr val="bg1"/>
                </a:solidFill>
              </a:rPr>
              <a:t>. После ее смерти второй женой Тютчева стала Эрнестина </a:t>
            </a:r>
            <a:r>
              <a:rPr lang="ru-RU" sz="2400" dirty="0" err="1" smtClean="0">
                <a:solidFill>
                  <a:schemeClr val="bg1"/>
                </a:solidFill>
              </a:rPr>
              <a:t>Дернберг</a:t>
            </a:r>
            <a:r>
              <a:rPr lang="ru-RU" sz="2400" dirty="0" smtClean="0">
                <a:solidFill>
                  <a:schemeClr val="bg1"/>
                </a:solidFill>
              </a:rPr>
              <a:t>. Но и ей он изменял в течение 14 лет с другой возлюбленной – Еленой Денисьевой.</a:t>
            </a:r>
          </a:p>
          <a:p>
            <a:pPr lvl="0" algn="l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</a:rPr>
              <a:t>- Всем своим любимым женщинам поэт посвящал стихи.</a:t>
            </a:r>
          </a:p>
          <a:p>
            <a:pPr lvl="0" algn="l"/>
            <a:r>
              <a:rPr lang="ru-RU" sz="2400" dirty="0" smtClean="0">
                <a:solidFill>
                  <a:schemeClr val="bg1"/>
                </a:solidFill>
              </a:rPr>
              <a:t>- Всего у поэта родилось 9 детей от разных браков.</a:t>
            </a:r>
          </a:p>
          <a:p>
            <a:pPr lvl="0" algn="l"/>
            <a:r>
              <a:rPr lang="ru-RU" sz="2400" dirty="0" smtClean="0">
                <a:solidFill>
                  <a:schemeClr val="bg1"/>
                </a:solidFill>
              </a:rPr>
              <a:t>- Оставаясь всю жизнь на государственной службе, Федор Иванович Тютчев так и не стал профессиональным литератором.</a:t>
            </a:r>
          </a:p>
          <a:p>
            <a:pPr lvl="0" algn="l"/>
            <a:r>
              <a:rPr lang="ru-RU" sz="2400" dirty="0" smtClean="0">
                <a:solidFill>
                  <a:schemeClr val="bg1"/>
                </a:solidFill>
              </a:rPr>
              <a:t>- Тютчев посвятил два стихотворения  Александру Пушкину: «К оде Пушкина на Вольность» и «29 января 1837».</a:t>
            </a:r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162</Words>
  <Application>Microsoft Office PowerPoint</Application>
  <PresentationFormat>Экран (4:3)</PresentationFormat>
  <Paragraphs>23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Book Antiqua</vt:lpstr>
      <vt:lpstr>Calibri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Федор Тютчев и его первая жена Элеонора </vt:lpstr>
      <vt:lpstr>Начало литературного пути  Первый период в творчестве Тютчева приходится на 1810-1820 года. Тогда были написаны юношеские стихотворения, весьма архаичные и похожие на поэзию прошлого века.  Второй период творчества писателя (20е – 40е годы) характеризуется использованием форм европейского романтизма и русской лирики. Его поэзия в этот период становится более оригинальной. </vt:lpstr>
      <vt:lpstr> Возвращение в Россию  в 1844 году Тютчев вернулся в Россию. С 1848 года занимает должность старшего цензора в министерстве иностранных дел. Вместе с тем принимает активное участие в кружке Белинского.  Третьим периодом его творчества стали 50-е – начало 70-х годов. Стихотворения Тютчева в этот период не выходят в печать, а произведения свои он пишет в основном на политическую тематику. Биография Федора Тютчева в конце 1860-х годов была неудачной как в личной жизни, так и в творческой. Вышедший в 1868 году сборник лирики Тютчева не получил большой популярности. </vt:lpstr>
      <vt:lpstr>Смерть и наследие  Беды сломили его, здоровье ухудшилось, а 15 июля 1873 года Федор Иванович умер в Царском Селе. Поэта похоронили в Санкт-Петербурге на Новодевичьем кладбище.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Хохлова_НВ</cp:lastModifiedBy>
  <cp:revision>6</cp:revision>
  <dcterms:created xsi:type="dcterms:W3CDTF">2018-09-28T11:32:04Z</dcterms:created>
  <dcterms:modified xsi:type="dcterms:W3CDTF">2023-07-09T14:02:24Z</dcterms:modified>
</cp:coreProperties>
</file>